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310" r:id="rId3"/>
    <p:sldId id="286" r:id="rId4"/>
    <p:sldId id="282" r:id="rId5"/>
    <p:sldId id="287" r:id="rId6"/>
    <p:sldId id="283" r:id="rId7"/>
    <p:sldId id="289" r:id="rId8"/>
    <p:sldId id="290" r:id="rId9"/>
    <p:sldId id="291" r:id="rId10"/>
    <p:sldId id="292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1" r:id="rId20"/>
    <p:sldId id="309" r:id="rId21"/>
    <p:sldId id="307" r:id="rId22"/>
    <p:sldId id="274" r:id="rId23"/>
  </p:sldIdLst>
  <p:sldSz cx="12192000" cy="6858000"/>
  <p:notesSz cx="6858000" cy="9144000"/>
  <p:embeddedFontLst>
    <p:embeddedFont>
      <p:font typeface="Carnas ExtraLight" panose="02000503000000020004" charset="0"/>
      <p:regular r:id="rId26"/>
      <p:italic r:id="rId27"/>
    </p:embeddedFont>
    <p:embeddedFont>
      <p:font typeface="Carnas Medium" panose="02000603000000020004" charset="0"/>
      <p:regular r:id="rId28"/>
      <p:italic r:id="rId29"/>
    </p:embeddedFont>
    <p:embeddedFont>
      <p:font typeface="Carnas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rnas Light" panose="0200050300000002000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EDEFF2"/>
    <a:srgbClr val="FBE100"/>
    <a:srgbClr val="FAE600"/>
    <a:srgbClr val="000000"/>
    <a:srgbClr val="FBFBFB"/>
    <a:srgbClr val="FFFF99"/>
    <a:srgbClr val="D5D5D5"/>
    <a:srgbClr val="4B4B4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80" autoAdjust="0"/>
  </p:normalViewPr>
  <p:slideViewPr>
    <p:cSldViewPr snapToGrid="0">
      <p:cViewPr varScale="1">
        <p:scale>
          <a:sx n="68" d="100"/>
          <a:sy n="68" d="100"/>
        </p:scale>
        <p:origin x="8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FB7A-96E9-4B3F-A859-A9B27C058BD2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C85FD-D8F4-4BC7-BD20-9093D8C5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60C7-6199-4E5F-8DEA-773DC14004E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41F7-761B-48A4-821B-C697B08C09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TECHNOLOGY</a:t>
            </a:r>
          </a:p>
        </p:txBody>
      </p:sp>
      <p:sp>
        <p:nvSpPr>
          <p:cNvPr id="15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/ Chap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42" y="6388989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DIGITAL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  <p:extLst>
      <p:ext uri="{BB962C8B-B14F-4D97-AF65-F5344CB8AC3E}">
        <p14:creationId xmlns:p14="http://schemas.microsoft.com/office/powerpoint/2010/main" val="21928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B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BUSINESS CONSULTING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40635" y="1498722"/>
            <a:ext cx="10515600" cy="873418"/>
          </a:xfrm>
          <a:prstGeom prst="rect">
            <a:avLst/>
          </a:prstGeom>
        </p:spPr>
        <p:txBody>
          <a:bodyPr/>
          <a:lstStyle>
            <a:lvl1pPr>
              <a:defRPr sz="60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9200" y="2385392"/>
            <a:ext cx="7986713" cy="83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Supporting text &amp; 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31303" y="1498721"/>
            <a:ext cx="109331" cy="146304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7"/>
          <p:cNvSpPr>
            <a:spLocks noGrp="1"/>
          </p:cNvSpPr>
          <p:nvPr>
            <p:ph sz="quarter" idx="26" hasCustomPrompt="1"/>
          </p:nvPr>
        </p:nvSpPr>
        <p:spPr>
          <a:xfrm>
            <a:off x="538458" y="1497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981144" y="149701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- 1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5" hasCustomPrompt="1"/>
          </p:nvPr>
        </p:nvSpPr>
        <p:spPr>
          <a:xfrm>
            <a:off x="981144" y="207890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- 2</a:t>
            </a:r>
          </a:p>
        </p:txBody>
      </p:sp>
      <p:sp>
        <p:nvSpPr>
          <p:cNvPr id="42" name="Content Placeholder 37"/>
          <p:cNvSpPr>
            <a:spLocks noGrp="1"/>
          </p:cNvSpPr>
          <p:nvPr>
            <p:ph sz="quarter" idx="17" hasCustomPrompt="1"/>
          </p:nvPr>
        </p:nvSpPr>
        <p:spPr>
          <a:xfrm>
            <a:off x="981144" y="266080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- 3</a:t>
            </a:r>
          </a:p>
        </p:txBody>
      </p:sp>
      <p:sp>
        <p:nvSpPr>
          <p:cNvPr id="44" name="Content Placeholder 37"/>
          <p:cNvSpPr>
            <a:spLocks noGrp="1"/>
          </p:cNvSpPr>
          <p:nvPr>
            <p:ph sz="quarter" idx="19" hasCustomPrompt="1"/>
          </p:nvPr>
        </p:nvSpPr>
        <p:spPr>
          <a:xfrm>
            <a:off x="981144" y="324269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- 4</a:t>
            </a:r>
          </a:p>
        </p:txBody>
      </p:sp>
      <p:sp>
        <p:nvSpPr>
          <p:cNvPr id="46" name="Content Placeholder 37"/>
          <p:cNvSpPr>
            <a:spLocks noGrp="1"/>
          </p:cNvSpPr>
          <p:nvPr>
            <p:ph sz="quarter" idx="21" hasCustomPrompt="1"/>
          </p:nvPr>
        </p:nvSpPr>
        <p:spPr>
          <a:xfrm>
            <a:off x="981144" y="382459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- 5</a:t>
            </a:r>
          </a:p>
        </p:txBody>
      </p:sp>
      <p:sp>
        <p:nvSpPr>
          <p:cNvPr id="48" name="Content Placeholder 37"/>
          <p:cNvSpPr>
            <a:spLocks noGrp="1"/>
          </p:cNvSpPr>
          <p:nvPr>
            <p:ph sz="quarter" idx="23" hasCustomPrompt="1"/>
          </p:nvPr>
        </p:nvSpPr>
        <p:spPr>
          <a:xfrm>
            <a:off x="981144" y="440648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- 6</a:t>
            </a:r>
          </a:p>
        </p:txBody>
      </p:sp>
      <p:sp>
        <p:nvSpPr>
          <p:cNvPr id="50" name="Content Placeholder 37"/>
          <p:cNvSpPr>
            <a:spLocks noGrp="1"/>
          </p:cNvSpPr>
          <p:nvPr>
            <p:ph sz="quarter" idx="25" hasCustomPrompt="1"/>
          </p:nvPr>
        </p:nvSpPr>
        <p:spPr>
          <a:xfrm>
            <a:off x="981144" y="498838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Topic - 7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328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32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400"/>
              </a:spcBef>
              <a:buNone/>
              <a:defRPr sz="1800"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22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540000" y="2077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Content Placeholder 37"/>
          <p:cNvSpPr>
            <a:spLocks noGrp="1"/>
          </p:cNvSpPr>
          <p:nvPr>
            <p:ph sz="quarter" idx="28" hasCustomPrompt="1"/>
          </p:nvPr>
        </p:nvSpPr>
        <p:spPr>
          <a:xfrm>
            <a:off x="540000" y="2660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4" name="Content Placeholder 37"/>
          <p:cNvSpPr>
            <a:spLocks noGrp="1"/>
          </p:cNvSpPr>
          <p:nvPr>
            <p:ph sz="quarter" idx="29" hasCustomPrompt="1"/>
          </p:nvPr>
        </p:nvSpPr>
        <p:spPr>
          <a:xfrm>
            <a:off x="538458" y="3243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30" hasCustomPrompt="1"/>
          </p:nvPr>
        </p:nvSpPr>
        <p:spPr>
          <a:xfrm>
            <a:off x="540000" y="3823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6" name="Content Placeholder 37"/>
          <p:cNvSpPr>
            <a:spLocks noGrp="1"/>
          </p:cNvSpPr>
          <p:nvPr>
            <p:ph sz="quarter" idx="31" hasCustomPrompt="1"/>
          </p:nvPr>
        </p:nvSpPr>
        <p:spPr>
          <a:xfrm>
            <a:off x="540000" y="4406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27" name="Content Placeholder 37"/>
          <p:cNvSpPr>
            <a:spLocks noGrp="1"/>
          </p:cNvSpPr>
          <p:nvPr>
            <p:ph sz="quarter" idx="32" hasCustomPrompt="1"/>
          </p:nvPr>
        </p:nvSpPr>
        <p:spPr>
          <a:xfrm>
            <a:off x="540000" y="4989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6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292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3200" b="0" i="0" baseline="0" dirty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/>
            <a:r>
              <a:rPr lang="en-US" dirty="0"/>
              <a:t>Click to edit page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1800" b="0" i="0" baseline="0" dirty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 dirty="0"/>
              <a:t>Click to edit sub title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72737" y="1536669"/>
            <a:ext cx="10189282" cy="4691094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1800" b="0" i="0">
                <a:solidFill>
                  <a:srgbClr val="4B4B4B"/>
                </a:solidFill>
                <a:latin typeface="Carnas Medium"/>
                <a:cs typeface="Carnas Medium"/>
              </a:defRPr>
            </a:lvl1pPr>
            <a:lvl2pPr marL="685800" indent="-228600">
              <a:buClr>
                <a:srgbClr val="424546"/>
              </a:buClr>
              <a:buSzPct val="80000"/>
              <a:buFont typeface="Wingdings" charset="2"/>
              <a:buChar char="§"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rgbClr val="858585"/>
                </a:solidFill>
                <a:latin typeface="Carnas Light"/>
                <a:cs typeface="Carnas Light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6488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538774" y="3564539"/>
            <a:ext cx="3949700" cy="251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200" b="0" i="0" baseline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/>
              <a:t>For further information please contact: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Job Title </a:t>
            </a:r>
          </a:p>
          <a:p>
            <a:pPr lvl="0"/>
            <a:r>
              <a:rPr lang="en-US" dirty="0"/>
              <a:t>Synechron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e:              first.last@synechron.com</a:t>
            </a:r>
          </a:p>
          <a:p>
            <a:pPr lvl="0"/>
            <a:r>
              <a:rPr lang="en-US" dirty="0"/>
              <a:t>t:               +XX XXX XXXX</a:t>
            </a:r>
          </a:p>
          <a:p>
            <a:pPr lvl="0"/>
            <a:r>
              <a:rPr lang="en-US" dirty="0"/>
              <a:t>m:             +XX XXX XXXX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Address Line 1 </a:t>
            </a:r>
          </a:p>
          <a:p>
            <a:pPr lvl="0"/>
            <a:r>
              <a:rPr lang="en-US" dirty="0"/>
              <a:t>Address Line 1   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774" y="163733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228600" indent="-228600"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pic>
        <p:nvPicPr>
          <p:cNvPr id="3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99" y="6389596"/>
            <a:ext cx="1405719" cy="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86" r:id="rId3"/>
    <p:sldLayoutId id="2147483649" r:id="rId4"/>
    <p:sldLayoutId id="2147483660" r:id="rId5"/>
    <p:sldLayoutId id="2147483679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72123"/>
            <a:ext cx="12192000" cy="87341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dirty="0"/>
              <a:t>SyneMobile</a:t>
            </a:r>
            <a:br>
              <a:rPr lang="en-US" altLang="en-US" dirty="0"/>
            </a:br>
            <a:r>
              <a:rPr lang="en-US" altLang="en-US" dirty="0"/>
              <a:t>Onshore Training</a:t>
            </a:r>
            <a:br>
              <a:rPr lang="en-IN" dirty="0"/>
            </a:b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4039818"/>
            <a:ext cx="12192000" cy="835025"/>
          </a:xfrm>
        </p:spPr>
        <p:txBody>
          <a:bodyPr/>
          <a:lstStyle/>
          <a:p>
            <a:r>
              <a:rPr lang="en-US" dirty="0"/>
              <a:t>Vishal Bhardwaj</a:t>
            </a:r>
          </a:p>
        </p:txBody>
      </p:sp>
    </p:spTree>
    <p:extLst>
      <p:ext uri="{BB962C8B-B14F-4D97-AF65-F5344CB8AC3E}">
        <p14:creationId xmlns:p14="http://schemas.microsoft.com/office/powerpoint/2010/main" val="26119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Concept of Distributed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Distributed System Architecture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Configuration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Load balancer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Cache Server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Database Replication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400" dirty="0"/>
              <a:t>Deployment in Distributed Environments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Requirements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Challenges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Benefits of Distributed System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2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Template Code Generation for Common Functionalities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Encourages user to develop application as per best practices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Important factors to achieve application responsiveness 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Code reusability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Follow naming convention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Unit Test Cases Support</a:t>
            </a:r>
          </a:p>
        </p:txBody>
      </p:sp>
    </p:spTree>
    <p:extLst>
      <p:ext uri="{BB962C8B-B14F-4D97-AF65-F5344CB8AC3E}">
        <p14:creationId xmlns:p14="http://schemas.microsoft.com/office/powerpoint/2010/main" val="356841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Configuration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5677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Configuration Options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Database Level Configuration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Build process configuration to deploy over Dev and QA environments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App server configuration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Pre-requisites before deployment over production environment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Setup and customize tools for automated build process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Application Static and Dynamic Configuration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Static configuration which cannot be changed at run-time (e.g. DB configuration)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Dynamic configuration which can be changed at run-time without restarting the application (e.g. log level)</a:t>
            </a:r>
          </a:p>
        </p:txBody>
      </p:sp>
    </p:spTree>
    <p:extLst>
      <p:ext uri="{BB962C8B-B14F-4D97-AF65-F5344CB8AC3E}">
        <p14:creationId xmlns:p14="http://schemas.microsoft.com/office/powerpoint/2010/main" val="262788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Trouble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Logging </a:t>
            </a:r>
            <a:endParaRPr lang="en-US" altLang="en-US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Enable/disable logging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Log Monitoring and Analysis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Log deletion, rolling and archiving options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Application Error Codes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Error Codes, Description and Resolution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Steps to identify and trouble shoot common issues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Debugging</a:t>
            </a:r>
            <a:endParaRPr lang="en-US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Debug process; attaching to debugger process; adding breakpoints and execution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74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SyneMobile Modules Overview</a:t>
            </a:r>
          </a:p>
        </p:txBody>
      </p:sp>
    </p:spTree>
    <p:extLst>
      <p:ext uri="{BB962C8B-B14F-4D97-AF65-F5344CB8AC3E}">
        <p14:creationId xmlns:p14="http://schemas.microsoft.com/office/powerpoint/2010/main" val="398098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/>
              <a:t>Cloud Data Backup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Importance of Cloud services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Algorithm used for auto backup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Secured and encrypted stream usage for data backup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User Configuration options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altLang="en-US" sz="20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Device Recovery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Why device recovery is necessary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Functions and services provided under the module.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985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Device Protection and Security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Advantages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Risk management against vulnerabilities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Security measures and criteria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Other services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Device Health Monitoring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Benefits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Algorithm Implementation for device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736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Advance Tech Support and Live Chat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Overview and implementation of the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End to end support process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Categorized support options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Live Chat features and options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r>
              <a:rPr lang="en-US" altLang="en-US" sz="2400" dirty="0"/>
              <a:t>Telemetry and Data Analysis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Importance of Effective Data Analysis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Measuring real time user experience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Personalized Engagement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dirty="0"/>
              <a:t>User Configurable options for report generation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18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SyneMobile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r>
              <a:rPr lang="en-US" altLang="en-US" sz="2400" dirty="0"/>
              <a:t>KIA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Knowledge based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Value added feature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Search functionality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Implementation and algorithm used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  <a:p>
            <a:pPr lvl="1">
              <a:lnSpc>
                <a:spcPct val="150000"/>
              </a:lnSpc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87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SyneMobile</a:t>
            </a:r>
          </a:p>
        </p:txBody>
      </p:sp>
    </p:spTree>
    <p:extLst>
      <p:ext uri="{BB962C8B-B14F-4D97-AF65-F5344CB8AC3E}">
        <p14:creationId xmlns:p14="http://schemas.microsoft.com/office/powerpoint/2010/main" val="356297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Integration &amp; Delivery</a:t>
            </a:r>
          </a:p>
        </p:txBody>
      </p:sp>
    </p:spTree>
    <p:extLst>
      <p:ext uri="{BB962C8B-B14F-4D97-AF65-F5344CB8AC3E}">
        <p14:creationId xmlns:p14="http://schemas.microsoft.com/office/powerpoint/2010/main" val="334314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>
          <a:xfrm>
            <a:off x="529200" y="199888"/>
            <a:ext cx="7102523" cy="418678"/>
          </a:xfrm>
        </p:spPr>
        <p:txBody>
          <a:bodyPr/>
          <a:lstStyle/>
          <a:p>
            <a:r>
              <a:rPr lang="en-US" dirty="0"/>
              <a:t>How Integration and Delivery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9310" y="3118126"/>
            <a:ext cx="36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rnas" panose="02000503000000020004" pitchFamily="50" charset="0"/>
              </a:rPr>
              <a:t>Integration and Delivery diagrams </a:t>
            </a:r>
          </a:p>
        </p:txBody>
      </p:sp>
    </p:spTree>
    <p:extLst>
      <p:ext uri="{BB962C8B-B14F-4D97-AF65-F5344CB8AC3E}">
        <p14:creationId xmlns:p14="http://schemas.microsoft.com/office/powerpoint/2010/main" val="49780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59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Introduction to SyneMobile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32980" y="883058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SyneMobile Overview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What is SyneMobile?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Why it is used?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Advantages of SyneMobile 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Benefits of SyneMobile implementation</a:t>
            </a:r>
            <a:endParaRPr lang="en-US" altLang="en-US" sz="2000" dirty="0"/>
          </a:p>
          <a:p>
            <a:pPr>
              <a:lnSpc>
                <a:spcPct val="200000"/>
              </a:lnSpc>
              <a:defRPr/>
            </a:pPr>
            <a:r>
              <a:rPr lang="en-US" altLang="en-US" sz="2400" dirty="0"/>
              <a:t>SyneMobile Modules Overview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Cloud Data Backup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Device Recovery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Device Protection and Security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Advance Tech Support &amp; Live Chat Module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600" dirty="0"/>
              <a:t>Telemetry and Data 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299676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Architecture Of SyneMobile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20" y="884591"/>
            <a:ext cx="10266222" cy="58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Multi-Layered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45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Layers In SyneMobile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5056"/>
            <a:ext cx="10189282" cy="186667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What is Multi-Layered Architecture?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Layers In SyneMobile Architecture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Enterprise or Business Layer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Data Access Layer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Presentation </a:t>
            </a:r>
            <a:r>
              <a:rPr lang="en-US" altLang="en-US" sz="1600"/>
              <a:t>layer (User </a:t>
            </a:r>
            <a:r>
              <a:rPr lang="en-US" altLang="en-US" sz="1600" dirty="0"/>
              <a:t>Interface)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Application Layer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Benefits of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39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Multi-Tiered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0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Layers In SyneMobile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108345"/>
            <a:ext cx="10189282" cy="2258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What is Multi-Tiered Architecture?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Tiers In SyneMobile Architecture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Client Tier (Mobile Device)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Web Tier (SyneMobile Web Portal running on Web Server)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App Tier (SyneMobile business logic code running on Application Server)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Database Tier (SyneMobile database)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Benefits of Tiered Architecture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37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33415"/>
            <a:ext cx="12192000" cy="873418"/>
          </a:xfrm>
        </p:spPr>
        <p:txBody>
          <a:bodyPr/>
          <a:lstStyle/>
          <a:p>
            <a:r>
              <a:rPr lang="en-US" altLang="en-US" dirty="0"/>
              <a:t>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542552310"/>
      </p:ext>
    </p:extLst>
  </p:cSld>
  <p:clrMapOvr>
    <a:masterClrMapping/>
  </p:clrMapOvr>
</p:sld>
</file>

<file path=ppt/theme/theme1.xml><?xml version="1.0" encoding="utf-8"?>
<a:theme xmlns:a="http://schemas.openxmlformats.org/drawingml/2006/main" name="SYN16070_Synechron_PPT-template04">
  <a:themeElements>
    <a:clrScheme name="Custom 3">
      <a:dk1>
        <a:srgbClr val="343434"/>
      </a:dk1>
      <a:lt1>
        <a:srgbClr val="FFFFFF"/>
      </a:lt1>
      <a:dk2>
        <a:srgbClr val="FFFFFF"/>
      </a:dk2>
      <a:lt2>
        <a:srgbClr val="FFFFFF"/>
      </a:lt2>
      <a:accent1>
        <a:srgbClr val="FAE600"/>
      </a:accent1>
      <a:accent2>
        <a:srgbClr val="4B4B4B"/>
      </a:accent2>
      <a:accent3>
        <a:srgbClr val="858585"/>
      </a:accent3>
      <a:accent4>
        <a:srgbClr val="D5D5D5"/>
      </a:accent4>
      <a:accent5>
        <a:srgbClr val="FFFF99"/>
      </a:accent5>
      <a:accent6>
        <a:srgbClr val="669966"/>
      </a:accent6>
      <a:hlink>
        <a:srgbClr val="727272"/>
      </a:hlink>
      <a:folHlink>
        <a:srgbClr val="D9D9D9"/>
      </a:folHlink>
    </a:clrScheme>
    <a:fontScheme name="Kantoor - klassie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rion Analysis Data_Latest Template2" id="{1081F68E-0CD8-462B-AD33-2C08E5D2506B}" vid="{3EC130DF-F9AE-4B73-BE2B-477061EA5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Asurion Analysis Data_Latest Template2</Template>
  <TotalTime>5942</TotalTime>
  <Words>495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Carnas ExtraLight</vt:lpstr>
      <vt:lpstr>Wingdings</vt:lpstr>
      <vt:lpstr>Carnas Medium</vt:lpstr>
      <vt:lpstr>Times New Roman</vt:lpstr>
      <vt:lpstr>Carnas</vt:lpstr>
      <vt:lpstr>Arial</vt:lpstr>
      <vt:lpstr>Calibri</vt:lpstr>
      <vt:lpstr>Carnas Light</vt:lpstr>
      <vt:lpstr>SYN16070_Synechron_PPT-template04</vt:lpstr>
      <vt:lpstr>SyneMobile Onshore Training </vt:lpstr>
      <vt:lpstr>SyneMobile</vt:lpstr>
      <vt:lpstr>PowerPoint Presentation</vt:lpstr>
      <vt:lpstr>PowerPoint Presentation</vt:lpstr>
      <vt:lpstr>Multi-Layered Architecture</vt:lpstr>
      <vt:lpstr>PowerPoint Presentation</vt:lpstr>
      <vt:lpstr>Multi-Tiered Architecture</vt:lpstr>
      <vt:lpstr>PowerPoint Presentation</vt:lpstr>
      <vt:lpstr>Distributed System</vt:lpstr>
      <vt:lpstr>PowerPoint Presentation</vt:lpstr>
      <vt:lpstr>PowerPoint Presentation</vt:lpstr>
      <vt:lpstr>Configuration and Troubleshooting</vt:lpstr>
      <vt:lpstr>PowerPoint Presentation</vt:lpstr>
      <vt:lpstr>PowerPoint Presentation</vt:lpstr>
      <vt:lpstr>SyneMobile Modules Overview</vt:lpstr>
      <vt:lpstr>PowerPoint Presentation</vt:lpstr>
      <vt:lpstr>PowerPoint Presentation</vt:lpstr>
      <vt:lpstr>PowerPoint Presentation</vt:lpstr>
      <vt:lpstr>PowerPoint Presentation</vt:lpstr>
      <vt:lpstr>Integration &amp; Delivery</vt:lpstr>
      <vt:lpstr>PowerPoint Presentation</vt:lpstr>
      <vt:lpstr>Thank You!</vt:lpstr>
    </vt:vector>
  </TitlesOfParts>
  <Company>Vormgeversassociatie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ASURION ANALYSIS DECK</dc:title>
  <dc:creator>Asma Doni</dc:creator>
  <cp:lastModifiedBy>Bhardwaj, Vishal</cp:lastModifiedBy>
  <cp:revision>127</cp:revision>
  <dcterms:created xsi:type="dcterms:W3CDTF">2016-04-28T12:17:19Z</dcterms:created>
  <dcterms:modified xsi:type="dcterms:W3CDTF">2017-03-17T05:11:46Z</dcterms:modified>
</cp:coreProperties>
</file>