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8" r:id="rId3"/>
    <p:sldId id="282" r:id="rId4"/>
    <p:sldId id="276" r:id="rId5"/>
    <p:sldId id="329" r:id="rId6"/>
    <p:sldId id="327" r:id="rId7"/>
    <p:sldId id="325" r:id="rId8"/>
    <p:sldId id="307" r:id="rId9"/>
    <p:sldId id="27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BC6"/>
    <a:srgbClr val="AA2662"/>
    <a:srgbClr val="D0447E"/>
    <a:srgbClr val="8C1F51"/>
    <a:srgbClr val="CF437E"/>
    <a:srgbClr val="FFF8EA"/>
    <a:srgbClr val="B1C7D7"/>
    <a:srgbClr val="66ABCD"/>
    <a:srgbClr val="98B8C8"/>
    <a:srgbClr val="65A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9" autoAdjust="0"/>
    <p:restoredTop sz="97741" autoAdjust="0"/>
  </p:normalViewPr>
  <p:slideViewPr>
    <p:cSldViewPr snapToGrid="0" snapToObjects="1">
      <p:cViewPr>
        <p:scale>
          <a:sx n="150" d="100"/>
          <a:sy n="150" d="100"/>
        </p:scale>
        <p:origin x="-1208" y="-4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2F9BC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# of Devices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2F9BC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# of Devices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398760"/>
        <c:axId val="-2129249928"/>
      </c:barChart>
      <c:catAx>
        <c:axId val="-2131398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9249928"/>
        <c:crosses val="autoZero"/>
        <c:auto val="1"/>
        <c:lblAlgn val="ctr"/>
        <c:lblOffset val="100"/>
        <c:noMultiLvlLbl val="0"/>
      </c:catAx>
      <c:valAx>
        <c:axId val="-21292499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31398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1757B-63C9-644E-9A77-B4F1A30F825D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CA41A-DE21-3A47-98CD-2F238B17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1EC9-D297-614B-9098-C5A34C1EEAFD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6459-BD59-F749-AEB9-4E487FED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emf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2.em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oluto-Bot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8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50306"/>
            <a:ext cx="9143998" cy="1102519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Asurion</a:t>
            </a:r>
            <a:r>
              <a:rPr lang="en-US" sz="4800" b="1" dirty="0" smtClean="0">
                <a:solidFill>
                  <a:schemeClr val="bg1"/>
                </a:solidFill>
                <a:latin typeface="Helvetica"/>
                <a:cs typeface="Helvetica"/>
              </a:rPr>
              <a:t> Virtual Assistant</a:t>
            </a:r>
            <a:endParaRPr lang="en-US" sz="4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64" y="2650104"/>
            <a:ext cx="8297273" cy="98683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/>
            </a:r>
            <a:b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US" sz="2900" dirty="0" err="1">
                <a:solidFill>
                  <a:srgbClr val="FFFFFF"/>
                </a:solidFill>
                <a:latin typeface="Helvetica"/>
                <a:cs typeface="Helvetica"/>
              </a:rPr>
              <a:t>Saurav</a:t>
            </a:r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Helvetica"/>
                <a:cs typeface="Helvetica"/>
              </a:rPr>
              <a:t>Chatterjee</a:t>
            </a:r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Helvetica"/>
                <a:cs typeface="Helvetica"/>
              </a:rPr>
              <a:t>  </a:t>
            </a:r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>| </a:t>
            </a:r>
            <a:r>
              <a:rPr lang="en-US" sz="2900" dirty="0" smtClean="0">
                <a:solidFill>
                  <a:srgbClr val="FFFFFF"/>
                </a:solidFill>
                <a:latin typeface="Helvetica"/>
                <a:cs typeface="Helvetica"/>
              </a:rPr>
              <a:t>  </a:t>
            </a:r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>Scott </a:t>
            </a:r>
            <a:r>
              <a:rPr lang="en-US" sz="2900" dirty="0" err="1" smtClean="0">
                <a:solidFill>
                  <a:srgbClr val="FFFFFF"/>
                </a:solidFill>
                <a:latin typeface="Helvetica"/>
                <a:cs typeface="Helvetica"/>
              </a:rPr>
              <a:t>Hutter</a:t>
            </a:r>
            <a:r>
              <a:rPr lang="en-US" sz="2900" dirty="0" smtClean="0">
                <a:solidFill>
                  <a:srgbClr val="FFFFFF"/>
                </a:solidFill>
                <a:latin typeface="Helvetica"/>
                <a:cs typeface="Helvetica"/>
              </a:rPr>
              <a:t>   </a:t>
            </a:r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>| </a:t>
            </a:r>
            <a:r>
              <a:rPr lang="en-US" sz="2900" dirty="0" smtClean="0">
                <a:solidFill>
                  <a:srgbClr val="FFFFFF"/>
                </a:solidFill>
                <a:latin typeface="Helvetica"/>
                <a:cs typeface="Helvetica"/>
              </a:rPr>
              <a:t>  </a:t>
            </a:r>
            <a:r>
              <a:rPr lang="en-US" sz="2900" dirty="0" err="1">
                <a:solidFill>
                  <a:srgbClr val="FFFFFF"/>
                </a:solidFill>
                <a:latin typeface="Helvetica"/>
                <a:cs typeface="Helvetica"/>
              </a:rPr>
              <a:t>Dhiraj</a:t>
            </a:r>
            <a:r>
              <a:rPr lang="en-US" sz="29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Helvetica"/>
                <a:cs typeface="Helvetica"/>
              </a:rPr>
              <a:t>Dudeja</a:t>
            </a:r>
            <a:endParaRPr lang="en-US" sz="2900" dirty="0">
              <a:solidFill>
                <a:srgbClr val="FFFFFF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Helvetica Light"/>
                <a:cs typeface="Helvetica Light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Helvetica Light"/>
                <a:cs typeface="Helvetica Light"/>
              </a:rPr>
              <a:t>Asurion</a:t>
            </a:r>
            <a:r>
              <a:rPr lang="en-US" sz="20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 Research Labs  |  July 2016</a:t>
            </a:r>
            <a:endParaRPr lang="en-US" sz="20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364" y="1107975"/>
            <a:ext cx="8297273" cy="1294448"/>
          </a:xfrm>
          <a:prstGeom prst="rect">
            <a:avLst/>
          </a:prstGeom>
          <a:noFill/>
          <a:ln w="635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2015AsurionLabs_v2_white.eps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84" y="7924893"/>
            <a:ext cx="2042415" cy="327496"/>
          </a:xfrm>
          <a:prstGeom prst="rect">
            <a:avLst/>
          </a:prstGeom>
        </p:spPr>
      </p:pic>
      <p:pic>
        <p:nvPicPr>
          <p:cNvPr id="10" name="Picture 9" descr="2015AsurionLabs_v2_white.eps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9143998" cy="47879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2" name="Picture 1" descr="Rob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41" y="2651810"/>
            <a:ext cx="1014984" cy="1014984"/>
          </a:xfrm>
          <a:prstGeom prst="rect">
            <a:avLst/>
          </a:prstGeom>
        </p:spPr>
      </p:pic>
      <p:pic>
        <p:nvPicPr>
          <p:cNvPr id="63" name="Picture 62" descr="Messaging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41" y="1073769"/>
            <a:ext cx="1009651" cy="1009651"/>
          </a:xfrm>
          <a:prstGeom prst="rect">
            <a:avLst/>
          </a:prstGeom>
        </p:spPr>
      </p:pic>
      <p:pic>
        <p:nvPicPr>
          <p:cNvPr id="59" name="Picture 58" descr="APP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76" y="2666502"/>
            <a:ext cx="1012280" cy="10122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0604" y="261347"/>
            <a:ext cx="7762584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The Paradigm Shift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2562" y="360299"/>
            <a:ext cx="0" cy="538525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2015AsurionLabs_v2_white.eps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84" y="7708532"/>
            <a:ext cx="2042415" cy="327496"/>
          </a:xfrm>
          <a:prstGeom prst="rect">
            <a:avLst/>
          </a:prstGeom>
        </p:spPr>
      </p:pic>
      <p:pic>
        <p:nvPicPr>
          <p:cNvPr id="31" name="Picture 30" descr="2015AsurionLabs_v2_white.eps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484" y="7860932"/>
            <a:ext cx="2042415" cy="3274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41577" y="2041176"/>
            <a:ext cx="11787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Messaging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42457" y="1062569"/>
            <a:ext cx="1025773" cy="2920334"/>
            <a:chOff x="1642457" y="1062569"/>
            <a:chExt cx="1025773" cy="2920334"/>
          </a:xfrm>
        </p:grpSpPr>
        <p:grpSp>
          <p:nvGrpSpPr>
            <p:cNvPr id="35" name="Group 34"/>
            <p:cNvGrpSpPr/>
            <p:nvPr/>
          </p:nvGrpSpPr>
          <p:grpSpPr>
            <a:xfrm>
              <a:off x="1650518" y="1062569"/>
              <a:ext cx="1009651" cy="1301772"/>
              <a:chOff x="1849406" y="1062569"/>
              <a:chExt cx="1009651" cy="1301772"/>
            </a:xfrm>
          </p:grpSpPr>
          <p:pic>
            <p:nvPicPr>
              <p:cNvPr id="3" name="Picture 2" descr="02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9406" y="1062569"/>
                <a:ext cx="1009651" cy="100965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127246" y="2041176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"/>
                    <a:cs typeface="Helvetica"/>
                  </a:rPr>
                  <a:t>PC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42457" y="2669131"/>
              <a:ext cx="1025773" cy="1313772"/>
              <a:chOff x="1838823" y="2669131"/>
              <a:chExt cx="1025773" cy="1313772"/>
            </a:xfrm>
          </p:grpSpPr>
          <p:pic>
            <p:nvPicPr>
              <p:cNvPr id="8" name="Picture 7" descr="13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884" y="2669131"/>
                <a:ext cx="1009651" cy="100965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838823" y="3659738"/>
                <a:ext cx="102577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"/>
                    <a:cs typeface="Helvetica"/>
                  </a:rPr>
                  <a:t>Websites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802669" y="1062570"/>
            <a:ext cx="1479892" cy="1301771"/>
            <a:chOff x="3998719" y="1062570"/>
            <a:chExt cx="1479892" cy="1301771"/>
          </a:xfrm>
        </p:grpSpPr>
        <p:pic>
          <p:nvPicPr>
            <p:cNvPr id="14" name="Picture 13" descr="89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525" y="1062570"/>
              <a:ext cx="1012280" cy="101228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998719" y="2041176"/>
              <a:ext cx="14798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Smart Phones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09832" y="3659738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Apps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4905" y="3659738"/>
            <a:ext cx="6121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Bots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915336" y="1661959"/>
            <a:ext cx="884808" cy="1721555"/>
            <a:chOff x="2854207" y="1514593"/>
            <a:chExt cx="884808" cy="172155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292592" y="2375370"/>
              <a:ext cx="44642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90117" y="1514593"/>
              <a:ext cx="0" cy="172155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59851" y="1514593"/>
              <a:ext cx="439673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854207" y="3236148"/>
              <a:ext cx="439673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303900" y="1661959"/>
            <a:ext cx="884808" cy="1721555"/>
            <a:chOff x="2854207" y="1514593"/>
            <a:chExt cx="884808" cy="1721555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292592" y="2375370"/>
              <a:ext cx="44642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90117" y="1514593"/>
              <a:ext cx="0" cy="172155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59851" y="1514593"/>
              <a:ext cx="439673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854207" y="3236148"/>
              <a:ext cx="439673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38" descr="2015AsurionLabs_v2_white.eps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8" cy="47879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030021" y="1569145"/>
            <a:ext cx="5352097" cy="202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33163"/>
              </a:solidFill>
              <a:latin typeface="Helvetica"/>
              <a:cs typeface="Helvetic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36826" y="430687"/>
            <a:ext cx="3646361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AVA Project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6362" y="360299"/>
            <a:ext cx="0" cy="3417183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36827" y="1284492"/>
            <a:ext cx="36771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E50079"/>
                </a:solidFill>
                <a:latin typeface="Helvetica Light"/>
                <a:cs typeface="Helvetica Light"/>
              </a:rPr>
              <a:t>Natural language processing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and </a:t>
            </a:r>
            <a:r>
              <a:rPr lang="en-US" sz="1200" dirty="0" smtClean="0">
                <a:solidFill>
                  <a:srgbClr val="E50079"/>
                </a:solidFill>
                <a:latin typeface="Helvetica Light"/>
                <a:cs typeface="Helvetica Light"/>
              </a:rPr>
              <a:t>machine learning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based bot that uses conversational dialogue to pinpoint the consumer’s tech support issues and provides </a:t>
            </a:r>
            <a:r>
              <a:rPr lang="en-US" sz="1200" dirty="0" smtClean="0">
                <a:solidFill>
                  <a:srgbClr val="E50079"/>
                </a:solidFill>
                <a:latin typeface="Helvetica Light"/>
                <a:cs typeface="Helvetica Light"/>
              </a:rPr>
              <a:t>a step-by-step solution path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to resolve the issue.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Use for pre-sales guidance, set-up help, and tech support questions.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Provide a superior customer experience by providing </a:t>
            </a:r>
            <a:r>
              <a:rPr lang="en-US" sz="1200" dirty="0" smtClean="0">
                <a:solidFill>
                  <a:srgbClr val="E50079"/>
                </a:solidFill>
                <a:latin typeface="Helvetica Light"/>
                <a:cs typeface="Helvetica Light"/>
              </a:rPr>
              <a:t>personalized solutions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, 24/7, over any channel; minimize friction using </a:t>
            </a:r>
            <a:r>
              <a:rPr lang="en-US" sz="1200" dirty="0" smtClean="0">
                <a:solidFill>
                  <a:srgbClr val="E50079"/>
                </a:solidFill>
                <a:latin typeface="Helvetica Light"/>
                <a:cs typeface="Helvetica Light"/>
              </a:rPr>
              <a:t>device telemetry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and analytics.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7085" y="1671132"/>
            <a:ext cx="1160061" cy="750206"/>
          </a:xfrm>
          <a:prstGeom prst="rect">
            <a:avLst/>
          </a:prstGeom>
        </p:spPr>
        <p:txBody>
          <a:bodyPr wrap="square" lIns="57150" tIns="28575" rIns="57150" bIns="28575">
            <a:spAutoFit/>
          </a:bodyPr>
          <a:lstStyle/>
          <a:p>
            <a:r>
              <a:rPr lang="en-US" sz="1500" b="1" dirty="0">
                <a:solidFill>
                  <a:srgbClr val="66ABCD"/>
                </a:solidFill>
                <a:latin typeface="Helvetica"/>
                <a:cs typeface="Helvetica"/>
              </a:rPr>
              <a:t>A</a:t>
            </a:r>
            <a:r>
              <a:rPr lang="en-US" sz="1500" dirty="0">
                <a:latin typeface="Helvetica Light"/>
                <a:cs typeface="Helvetica Light"/>
              </a:rPr>
              <a:t>surion</a:t>
            </a:r>
          </a:p>
          <a:p>
            <a:r>
              <a:rPr lang="en-US" sz="1500" b="1" dirty="0">
                <a:solidFill>
                  <a:srgbClr val="66ABCD"/>
                </a:solidFill>
                <a:latin typeface="Helvetica"/>
                <a:cs typeface="Helvetica"/>
              </a:rPr>
              <a:t>V</a:t>
            </a:r>
            <a:r>
              <a:rPr lang="en-US" sz="1500" dirty="0">
                <a:latin typeface="Helvetica Light"/>
                <a:cs typeface="Helvetica Light"/>
              </a:rPr>
              <a:t>irtual</a:t>
            </a:r>
          </a:p>
          <a:p>
            <a:r>
              <a:rPr lang="en-US" sz="1500" b="1" dirty="0">
                <a:solidFill>
                  <a:srgbClr val="66ABCD"/>
                </a:solidFill>
                <a:latin typeface="Helvetica"/>
                <a:cs typeface="Helvetica"/>
              </a:rPr>
              <a:t>A</a:t>
            </a:r>
            <a:r>
              <a:rPr lang="en-US" sz="1500" dirty="0">
                <a:latin typeface="Helvetica Light"/>
                <a:cs typeface="Helvetica Light"/>
              </a:rPr>
              <a:t>ssistant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2015AsurionLabs_v2_white.eps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  <p:pic>
        <p:nvPicPr>
          <p:cNvPr id="2" name="Picture 1" descr="image0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5" y="1328929"/>
            <a:ext cx="1502862" cy="14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3998" cy="47879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030021" y="1569145"/>
            <a:ext cx="5352097" cy="202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33163"/>
              </a:solidFill>
              <a:latin typeface="Helvetica"/>
              <a:cs typeface="Helvetic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0604" y="261347"/>
            <a:ext cx="7762584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279ECE"/>
                </a:solidFill>
                <a:latin typeface="Helvetica"/>
                <a:cs typeface="Helvetica"/>
              </a:rPr>
              <a:t>Why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NLP Bot for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Asurion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?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2562" y="360299"/>
            <a:ext cx="0" cy="538525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667710" y="961346"/>
            <a:ext cx="2909893" cy="3085795"/>
            <a:chOff x="338666" y="499997"/>
            <a:chExt cx="5909733" cy="5776410"/>
          </a:xfrm>
        </p:grpSpPr>
        <p:graphicFrame>
          <p:nvGraphicFramePr>
            <p:cNvPr id="19" name="Chart 18"/>
            <p:cNvGraphicFramePr/>
            <p:nvPr>
              <p:extLst>
                <p:ext uri="{D42A27DB-BD31-4B8C-83A1-F6EECF244321}">
                  <p14:modId xmlns:p14="http://schemas.microsoft.com/office/powerpoint/2010/main" val="1039622582"/>
                </p:ext>
              </p:extLst>
            </p:nvPr>
          </p:nvGraphicFramePr>
          <p:xfrm>
            <a:off x="338666" y="499997"/>
            <a:ext cx="5909733" cy="51811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998133" y="5581076"/>
              <a:ext cx="1553633" cy="69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  <a:latin typeface="+mj-lt"/>
                </a:rPr>
                <a:t>2015</a:t>
              </a:r>
              <a:endParaRPr lang="en-US" dirty="0">
                <a:solidFill>
                  <a:srgbClr val="A6A6A6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7157" y="5585041"/>
              <a:ext cx="1657103" cy="69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  <a:latin typeface="+mj-lt"/>
                </a:rPr>
                <a:t>2020</a:t>
              </a:r>
              <a:endParaRPr lang="en-US" dirty="0">
                <a:solidFill>
                  <a:srgbClr val="A6A6A6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51766" y="698817"/>
              <a:ext cx="1244599" cy="57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2F9BC6"/>
                  </a:solidFill>
                  <a:latin typeface="+mj-lt"/>
                </a:rPr>
                <a:t>17.2</a:t>
              </a:r>
              <a:endParaRPr lang="en-US" sz="1400" b="1" dirty="0">
                <a:solidFill>
                  <a:srgbClr val="2F9BC6"/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2558" y="3171086"/>
              <a:ext cx="1244599" cy="57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2F9BC6"/>
                  </a:solidFill>
                  <a:latin typeface="+mj-lt"/>
                </a:rPr>
                <a:t>6.8</a:t>
              </a:r>
              <a:endParaRPr lang="en-US" sz="1400" b="1" dirty="0">
                <a:solidFill>
                  <a:srgbClr val="2F9BC6"/>
                </a:solidFill>
                <a:latin typeface="+mj-lt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08854" y="1348349"/>
            <a:ext cx="173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Connected Devices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rPr>
              <a:t>er Household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520" y="1302646"/>
            <a:ext cx="36771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Current manual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Soluto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solution won’t scale: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Want 85+% subscriber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Will require 40x – 400x the number of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Reduce expenses for claims: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50+% of web traffic requires live agent help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Reduce training for live agents: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Need to support many more device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More part-time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Benefit Customers: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24/7 support for simple questions</a:t>
            </a:r>
          </a:p>
        </p:txBody>
      </p:sp>
      <p:pic>
        <p:nvPicPr>
          <p:cNvPr id="24" name="Picture 23" descr="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33" y="2354783"/>
            <a:ext cx="1240899" cy="12408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 descr="2015AsurionLabs_v2_white.eps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3998" cy="47879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=Television</a:t>
            </a:r>
            <a:endParaRPr lang="en-US" dirty="0"/>
          </a:p>
        </p:txBody>
      </p:sp>
      <p:pic>
        <p:nvPicPr>
          <p:cNvPr id="77" name="Picture 76" descr="bot-eng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00" y="1896094"/>
            <a:ext cx="1243584" cy="124358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0604" y="261347"/>
            <a:ext cx="7762584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Asurion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Virtual Agent (AVA) Scope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2562" y="360299"/>
            <a:ext cx="0" cy="538525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733665" y="3203548"/>
            <a:ext cx="2169583" cy="951633"/>
            <a:chOff x="3596086" y="3203548"/>
            <a:chExt cx="2169583" cy="951633"/>
          </a:xfrm>
        </p:grpSpPr>
        <p:sp>
          <p:nvSpPr>
            <p:cNvPr id="24" name="TextBox 23"/>
            <p:cNvSpPr txBox="1"/>
            <p:nvPr/>
          </p:nvSpPr>
          <p:spPr>
            <a:xfrm>
              <a:off x="3600068" y="3203548"/>
              <a:ext cx="21616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Intelligent Bot Engine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96086" y="3508850"/>
              <a:ext cx="2169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F7F7F"/>
                  </a:solidFill>
                  <a:latin typeface="Helvetica Light"/>
                  <a:cs typeface="Helvetica Light"/>
                </a:rPr>
                <a:t>“</a:t>
              </a:r>
              <a:r>
                <a:rPr lang="en-US" sz="1200" dirty="0">
                  <a:solidFill>
                    <a:srgbClr val="7F7F7F"/>
                  </a:solidFill>
                  <a:latin typeface="Helvetica Light"/>
                  <a:cs typeface="Helvetica Light"/>
                </a:rPr>
                <a:t>Quick, accurate response, no friction, at customers place and time</a:t>
              </a:r>
              <a:r>
                <a:rPr lang="en-US" sz="1200" dirty="0" smtClean="0">
                  <a:solidFill>
                    <a:srgbClr val="7F7F7F"/>
                  </a:solidFill>
                  <a:latin typeface="Helvetica Light"/>
                  <a:cs typeface="Helvetica Light"/>
                </a:rPr>
                <a:t>”</a:t>
              </a:r>
              <a:endParaRPr lang="en-US" sz="1200" dirty="0">
                <a:solidFill>
                  <a:srgbClr val="7F7F7F"/>
                </a:solidFill>
                <a:latin typeface="Helvetica Light"/>
                <a:cs typeface="Helvetica Ligh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85562" y="2960989"/>
            <a:ext cx="3867636" cy="1351537"/>
            <a:chOff x="147983" y="2960989"/>
            <a:chExt cx="3867636" cy="1351537"/>
          </a:xfrm>
        </p:grpSpPr>
        <p:sp>
          <p:nvSpPr>
            <p:cNvPr id="27" name="TextBox 26"/>
            <p:cNvSpPr txBox="1"/>
            <p:nvPr/>
          </p:nvSpPr>
          <p:spPr>
            <a:xfrm>
              <a:off x="1537583" y="3551805"/>
              <a:ext cx="7938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Hybrid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983" y="3850861"/>
              <a:ext cx="2183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7F7F7F"/>
                  </a:solidFill>
                  <a:latin typeface="Helvetica Light"/>
                  <a:cs typeface="Helvetica Light"/>
                </a:rPr>
                <a:t>“</a:t>
              </a:r>
              <a:r>
                <a:rPr lang="en-US" sz="1200" dirty="0">
                  <a:solidFill>
                    <a:srgbClr val="7F7F7F"/>
                  </a:solidFill>
                  <a:latin typeface="Helvetica Light"/>
                  <a:cs typeface="Helvetica Light"/>
                </a:rPr>
                <a:t>Human agent always available if </a:t>
              </a:r>
              <a:r>
                <a:rPr lang="en-US" sz="1200" dirty="0" smtClean="0">
                  <a:solidFill>
                    <a:srgbClr val="7F7F7F"/>
                  </a:solidFill>
                  <a:latin typeface="Helvetica Light"/>
                  <a:cs typeface="Helvetica Light"/>
                </a:rPr>
                <a:t>wanted”</a:t>
              </a:r>
              <a:endParaRPr lang="en-US" sz="1200" dirty="0">
                <a:solidFill>
                  <a:srgbClr val="7F7F7F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9" name="Picture 8" descr="Avat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267" y="3365131"/>
              <a:ext cx="947395" cy="947395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>
            <a:xfrm flipH="1">
              <a:off x="3398761" y="2960989"/>
              <a:ext cx="616858" cy="416237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Picture 32" descr="2015AsurionLabs_v2_white.eps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460376" y="1008967"/>
            <a:ext cx="3692822" cy="1225837"/>
            <a:chOff x="322797" y="1008967"/>
            <a:chExt cx="3692822" cy="1225837"/>
          </a:xfrm>
        </p:grpSpPr>
        <p:pic>
          <p:nvPicPr>
            <p:cNvPr id="70" name="Picture 69" descr="Personalize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7" y="1008967"/>
              <a:ext cx="950975" cy="95097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34941" y="1167442"/>
              <a:ext cx="13713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Personalized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797" y="1466498"/>
              <a:ext cx="2183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cs typeface="Helvetica Light"/>
                </a:rPr>
                <a:t>“Contextual Response”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3398761" y="1818567"/>
              <a:ext cx="616858" cy="416237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-153504" y="2188173"/>
            <a:ext cx="4270417" cy="993708"/>
            <a:chOff x="-291083" y="2188173"/>
            <a:chExt cx="4270417" cy="993708"/>
          </a:xfrm>
        </p:grpSpPr>
        <p:sp>
          <p:nvSpPr>
            <p:cNvPr id="22" name="TextBox 21"/>
            <p:cNvSpPr txBox="1"/>
            <p:nvPr/>
          </p:nvSpPr>
          <p:spPr>
            <a:xfrm>
              <a:off x="84665" y="2236494"/>
              <a:ext cx="17239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Knowledge Base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291083" y="2535550"/>
              <a:ext cx="2099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7F7F7F"/>
                  </a:solidFill>
                  <a:latin typeface="Helvetica Light"/>
                  <a:cs typeface="Helvetica Light"/>
                </a:rPr>
                <a:t>“</a:t>
              </a:r>
              <a:r>
                <a:rPr lang="en-US" sz="1200" dirty="0">
                  <a:solidFill>
                    <a:srgbClr val="7F7F7F"/>
                  </a:solidFill>
                  <a:latin typeface="Helvetica Light"/>
                  <a:cs typeface="Helvetica Light"/>
                </a:rPr>
                <a:t>Bot </a:t>
              </a:r>
              <a:r>
                <a:rPr lang="en-US" sz="1200" dirty="0" err="1">
                  <a:solidFill>
                    <a:srgbClr val="7F7F7F"/>
                  </a:solidFill>
                  <a:latin typeface="Helvetica Light"/>
                  <a:cs typeface="Helvetica Light"/>
                </a:rPr>
                <a:t>parseable</a:t>
              </a:r>
              <a:r>
                <a:rPr lang="en-US" sz="1200" dirty="0">
                  <a:solidFill>
                    <a:srgbClr val="7F7F7F"/>
                  </a:solidFill>
                  <a:latin typeface="Helvetica Light"/>
                  <a:cs typeface="Helvetica Light"/>
                </a:rPr>
                <a:t>, agent/consumer accessible, </a:t>
              </a:r>
              <a:r>
                <a:rPr lang="en-US" sz="1200" dirty="0" smtClean="0">
                  <a:solidFill>
                    <a:srgbClr val="7F7F7F"/>
                  </a:solidFill>
                  <a:latin typeface="Helvetica Light"/>
                  <a:cs typeface="Helvetica Light"/>
                </a:rPr>
                <a:t>responsive” </a:t>
              </a:r>
              <a:endParaRPr lang="en-US" sz="1200" dirty="0">
                <a:solidFill>
                  <a:srgbClr val="7F7F7F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1" name="Picture 10" descr="Knowledge-Bas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55" y="2188173"/>
              <a:ext cx="947395" cy="947395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H="1">
              <a:off x="2890764" y="2535528"/>
              <a:ext cx="1088570" cy="24212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H="1" flipV="1">
            <a:off x="5541539" y="2535528"/>
            <a:ext cx="357727" cy="22"/>
          </a:xfrm>
          <a:prstGeom prst="line">
            <a:avLst/>
          </a:prstGeom>
          <a:ln w="127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072923" y="772765"/>
            <a:ext cx="200150" cy="186488"/>
          </a:xfrm>
          <a:prstGeom prst="line">
            <a:avLst/>
          </a:prstGeom>
          <a:ln w="127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028378" y="261347"/>
            <a:ext cx="2740661" cy="3867442"/>
            <a:chOff x="6038961" y="261347"/>
            <a:chExt cx="2740661" cy="3867442"/>
          </a:xfrm>
        </p:grpSpPr>
        <p:sp>
          <p:nvSpPr>
            <p:cNvPr id="18" name="TextBox 17"/>
            <p:cNvSpPr txBox="1"/>
            <p:nvPr/>
          </p:nvSpPr>
          <p:spPr>
            <a:xfrm>
              <a:off x="6824132" y="2188173"/>
              <a:ext cx="17275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U</a:t>
              </a:r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biquitous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4132" y="2487229"/>
              <a:ext cx="182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cs typeface="Helvetica Light"/>
                </a:rPr>
                <a:t>“Tech support available where customer is”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3" name="Picture 12" descr="skyp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844" y="658239"/>
              <a:ext cx="602027" cy="602027"/>
            </a:xfrm>
            <a:prstGeom prst="rect">
              <a:avLst/>
            </a:prstGeom>
          </p:spPr>
        </p:pic>
        <p:pic>
          <p:nvPicPr>
            <p:cNvPr id="16" name="Picture 15" descr="SM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961" y="2197538"/>
              <a:ext cx="643248" cy="643248"/>
            </a:xfrm>
            <a:prstGeom prst="rect">
              <a:avLst/>
            </a:prstGeom>
          </p:spPr>
        </p:pic>
        <p:pic>
          <p:nvPicPr>
            <p:cNvPr id="17" name="Picture 16" descr="Twitter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040" y="3797207"/>
              <a:ext cx="331582" cy="331582"/>
            </a:xfrm>
            <a:prstGeom prst="rect">
              <a:avLst/>
            </a:prstGeom>
          </p:spPr>
        </p:pic>
        <p:pic>
          <p:nvPicPr>
            <p:cNvPr id="26" name="Picture 25" descr="Voice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733" y="1466498"/>
              <a:ext cx="503767" cy="503767"/>
            </a:xfrm>
            <a:prstGeom prst="rect">
              <a:avLst/>
            </a:prstGeom>
          </p:spPr>
        </p:pic>
        <p:pic>
          <p:nvPicPr>
            <p:cNvPr id="34" name="Picture 33" descr="PC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914" y="909710"/>
              <a:ext cx="991244" cy="991244"/>
            </a:xfrm>
            <a:prstGeom prst="rect">
              <a:avLst/>
            </a:prstGeom>
          </p:spPr>
        </p:pic>
        <p:pic>
          <p:nvPicPr>
            <p:cNvPr id="36" name="Picture 35" descr="Phone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494" y="3066819"/>
              <a:ext cx="761073" cy="761073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6498954" y="2902162"/>
              <a:ext cx="204421" cy="255733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543468" y="3428629"/>
              <a:ext cx="224691" cy="0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06844" y="1260471"/>
              <a:ext cx="150702" cy="206027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273073" y="1414320"/>
              <a:ext cx="304592" cy="127548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76999" y="1927930"/>
              <a:ext cx="82988" cy="217908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6" descr="Messenger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871" y="261347"/>
              <a:ext cx="511418" cy="51141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8307922" y="3656789"/>
              <a:ext cx="150701" cy="149937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575921" y="831705"/>
              <a:ext cx="232951" cy="582615"/>
            </a:xfrm>
            <a:prstGeom prst="line">
              <a:avLst/>
            </a:prstGeom>
            <a:ln w="12700" cmpd="sng"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Television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455" y="3139678"/>
              <a:ext cx="540574" cy="540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2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8" cy="47879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030021" y="1569145"/>
            <a:ext cx="5352097" cy="202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33163"/>
              </a:solidFill>
              <a:latin typeface="Helvetica"/>
              <a:cs typeface="Helvetic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0604" y="261347"/>
            <a:ext cx="7762584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NLP-based </a:t>
            </a:r>
            <a:r>
              <a:rPr lang="en-US" sz="2000" dirty="0" smtClean="0">
                <a:solidFill>
                  <a:srgbClr val="279ECE"/>
                </a:solidFill>
                <a:latin typeface="Helvetica"/>
                <a:cs typeface="Helvetica"/>
              </a:rPr>
              <a:t>Guided Support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2562" y="360299"/>
            <a:ext cx="0" cy="538525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4520" y="1302646"/>
            <a:ext cx="3677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Re-imagine search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Natural language to understand problem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Probing questions to narrow possible solutions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Fine-grain, prescriptive solutions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Prioritize solution paths based on efficacy, analytics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Flexibility for agents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935" t="11558" r="48130"/>
          <a:stretch/>
        </p:blipFill>
        <p:spPr>
          <a:xfrm>
            <a:off x="4535693" y="360299"/>
            <a:ext cx="4267771" cy="433870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2015AsurionLabs_v2_white.eps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9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3998" cy="47879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030021" y="1569145"/>
            <a:ext cx="5352097" cy="202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33163"/>
              </a:solidFill>
              <a:latin typeface="Helvetica"/>
              <a:cs typeface="Helvetic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52134" y="1141594"/>
            <a:ext cx="3144706" cy="2501471"/>
            <a:chOff x="462116" y="977074"/>
            <a:chExt cx="3606448" cy="2868766"/>
          </a:xfrm>
        </p:grpSpPr>
        <p:pic>
          <p:nvPicPr>
            <p:cNvPr id="16" name="Picture 8" descr="http://www.drfoster.com/wp-content/themes/drfoster/img/tools__monitor@2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16" y="977074"/>
              <a:ext cx="3606448" cy="2868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4728" t="24851" r="44078" b="18998"/>
            <a:stretch/>
          </p:blipFill>
          <p:spPr>
            <a:xfrm>
              <a:off x="604796" y="1122636"/>
              <a:ext cx="3320244" cy="204849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366748" y="895755"/>
            <a:ext cx="2986553" cy="2986554"/>
            <a:chOff x="4994971" y="518567"/>
            <a:chExt cx="3806901" cy="38069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1915" t="6469" r="67156" b="8926"/>
            <a:stretch/>
          </p:blipFill>
          <p:spPr>
            <a:xfrm>
              <a:off x="6101704" y="1163668"/>
              <a:ext cx="1582205" cy="243448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994971" y="518567"/>
              <a:ext cx="3806901" cy="3806902"/>
              <a:chOff x="6898422" y="1026573"/>
              <a:chExt cx="3806901" cy="3806902"/>
            </a:xfrm>
          </p:grpSpPr>
          <p:pic>
            <p:nvPicPr>
              <p:cNvPr id="18" name="Picture 2" descr="http://silhouettesfree.com/machines/phones/smartphone-silhouette-imag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8422" y="1026573"/>
                <a:ext cx="3806901" cy="3806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Shape 117"/>
              <p:cNvPicPr preferRelativeResize="0"/>
              <p:nvPr/>
            </p:nvPicPr>
            <p:blipFill rotWithShape="1">
              <a:blip r:embed="rId6">
                <a:alphaModFix/>
              </a:blip>
              <a:srcRect r="35888" b="21105"/>
              <a:stretch/>
            </p:blipFill>
            <p:spPr>
              <a:xfrm>
                <a:off x="8048976" y="1704701"/>
                <a:ext cx="1498379" cy="1684953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</p:grpSp>
      </p:grpSp>
      <p:sp>
        <p:nvSpPr>
          <p:cNvPr id="21" name="TextBox 20"/>
          <p:cNvSpPr txBox="1"/>
          <p:nvPr/>
        </p:nvSpPr>
        <p:spPr>
          <a:xfrm>
            <a:off x="982219" y="3723705"/>
            <a:ext cx="30845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Agent Assisted Guided Support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8342" y="3723705"/>
            <a:ext cx="3843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Direct to Consumer (Semi) Autonomous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20604" y="261347"/>
            <a:ext cx="7762584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Modes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2562" y="360299"/>
            <a:ext cx="0" cy="538525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 descr="2015AsurionLabs_v2_white.eps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20604" y="261347"/>
            <a:ext cx="7762584" cy="69790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Vertical Markets</a:t>
            </a:r>
            <a:endParaRPr lang="en-US" sz="2000" dirty="0">
              <a:solidFill>
                <a:srgbClr val="279ECE"/>
              </a:solidFill>
              <a:latin typeface="Helvetica"/>
              <a:cs typeface="Helvetica"/>
            </a:endParaRPr>
          </a:p>
        </p:txBody>
      </p:sp>
      <p:pic>
        <p:nvPicPr>
          <p:cNvPr id="3" name="Picture 4" descr="http://smartphone2017.com/wp-content/uploads/2015/10/Best-Smartphones-of-2017-LG-G6-Galaxy-S8-Galaxy-S8-Edge-Galaxy-Note-7-iPhone-7s-Xperia-Z7-LG-G-Flex-4-and-Xiaomi-Mi7_o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2" y="1269039"/>
            <a:ext cx="2139254" cy="17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://americannewsreport.com/wp-content/uploads/2014/06/Smart_Home1-500x3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33" y="1293318"/>
            <a:ext cx="2539608" cy="159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http://phone-techs.com/wp-content/uploads/iPhone-Repair-Miami-Aventura-Fort-Lauderda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96" y="1237290"/>
            <a:ext cx="875576" cy="174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31784" y="3102188"/>
            <a:ext cx="2161807" cy="654620"/>
            <a:chOff x="501114" y="3131850"/>
            <a:chExt cx="2161807" cy="654620"/>
          </a:xfrm>
        </p:grpSpPr>
        <p:sp>
          <p:nvSpPr>
            <p:cNvPr id="6" name="TextBox 5"/>
            <p:cNvSpPr txBox="1"/>
            <p:nvPr/>
          </p:nvSpPr>
          <p:spPr>
            <a:xfrm>
              <a:off x="501114" y="3131850"/>
              <a:ext cx="21618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/>
                  <a:cs typeface="Helvetica"/>
                </a:rPr>
                <a:t>Smart Phone Support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359" y="3463305"/>
              <a:ext cx="19253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279ECE"/>
                  </a:solidFill>
                  <a:latin typeface="Helvetica Light"/>
                  <a:cs typeface="Helvetica Light"/>
                </a:rPr>
                <a:t>Sprint, AT&amp;T, APAC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9380" y="3102188"/>
            <a:ext cx="2352741" cy="654620"/>
            <a:chOff x="3404089" y="3131850"/>
            <a:chExt cx="2352741" cy="654620"/>
          </a:xfrm>
        </p:grpSpPr>
        <p:sp>
          <p:nvSpPr>
            <p:cNvPr id="7" name="TextBox 6"/>
            <p:cNvSpPr txBox="1"/>
            <p:nvPr/>
          </p:nvSpPr>
          <p:spPr>
            <a:xfrm>
              <a:off x="3526231" y="3131850"/>
              <a:ext cx="21084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7F7F7F"/>
                  </a:solidFill>
                  <a:latin typeface="Helvetica"/>
                  <a:cs typeface="Helvetica"/>
                </a:rPr>
                <a:t>Smart Home Support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4089" y="3463305"/>
              <a:ext cx="23527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279ECE"/>
                  </a:solidFill>
                  <a:latin typeface="Helvetica Light"/>
                  <a:cs typeface="Helvetica Light"/>
                </a:rPr>
                <a:t>Walmart, Amazon, Sprint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6771" y="3102188"/>
            <a:ext cx="2919429" cy="654620"/>
            <a:chOff x="6190561" y="3131850"/>
            <a:chExt cx="2919429" cy="654620"/>
          </a:xfrm>
        </p:grpSpPr>
        <p:sp>
          <p:nvSpPr>
            <p:cNvPr id="8" name="TextBox 7"/>
            <p:cNvSpPr txBox="1"/>
            <p:nvPr/>
          </p:nvSpPr>
          <p:spPr>
            <a:xfrm>
              <a:off x="6403357" y="3131850"/>
              <a:ext cx="24938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7F7F7F"/>
                  </a:solidFill>
                  <a:latin typeface="Helvetica"/>
                  <a:cs typeface="Helvetica"/>
                </a:rPr>
                <a:t>Device Protection Claims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90561" y="3463305"/>
              <a:ext cx="291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279ECE"/>
                  </a:solidFill>
                  <a:latin typeface="Helvetica Light"/>
                  <a:cs typeface="Helvetica Light"/>
                </a:rPr>
                <a:t>Sprint, AT&amp;T,  Verizon, Walmart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382562" y="360299"/>
            <a:ext cx="0" cy="538525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116369" y="4134981"/>
            <a:ext cx="6911263" cy="560433"/>
            <a:chOff x="1175165" y="4192239"/>
            <a:chExt cx="6911263" cy="560433"/>
          </a:xfrm>
        </p:grpSpPr>
        <p:sp>
          <p:nvSpPr>
            <p:cNvPr id="10" name="TextBox 9"/>
            <p:cNvSpPr txBox="1"/>
            <p:nvPr/>
          </p:nvSpPr>
          <p:spPr>
            <a:xfrm>
              <a:off x="1175165" y="4192239"/>
              <a:ext cx="2887344" cy="56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7F7F7F"/>
                  </a:solidFill>
                  <a:latin typeface="Helvetica"/>
                  <a:cs typeface="Helvetica"/>
                </a:rPr>
                <a:t>24/7 support, less wait, more flexibility, </a:t>
              </a:r>
              <a:r>
                <a:rPr lang="en-US" sz="1500" b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consistency</a:t>
              </a:r>
              <a:endParaRPr lang="en-US" sz="1500" b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59050" y="4195456"/>
              <a:ext cx="3127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Lower </a:t>
              </a:r>
              <a:r>
                <a:rPr lang="en-US" sz="1500" b="1" dirty="0">
                  <a:solidFill>
                    <a:srgbClr val="7F7F7F"/>
                  </a:solidFill>
                  <a:latin typeface="Helvetica"/>
                  <a:cs typeface="Helvetica"/>
                </a:rPr>
                <a:t>live agent CRT; more interesting problems for agents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7372" y="4282660"/>
              <a:ext cx="979898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3200" b="1" dirty="0" smtClean="0">
                  <a:solidFill>
                    <a:srgbClr val="7F7F7F"/>
                  </a:solidFill>
                  <a:latin typeface="Helvetica"/>
                  <a:cs typeface="Helvetica"/>
                </a:rPr>
                <a:t>+</a:t>
              </a:r>
              <a:endParaRPr lang="en-US" sz="3200" b="1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7" descr="2015AsurionLabs_v2_white.eps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78" y="4840195"/>
            <a:ext cx="1569465" cy="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ltuo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478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1258"/>
            <a:ext cx="9143998" cy="374373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Helvetica"/>
                <a:cs typeface="Helvetica"/>
              </a:rPr>
              <a:t>DEMO</a:t>
            </a:r>
            <a:endParaRPr lang="en-US" sz="3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444" y="532913"/>
            <a:ext cx="7579108" cy="3722075"/>
          </a:xfrm>
          <a:prstGeom prst="rect">
            <a:avLst/>
          </a:prstGeom>
          <a:noFill/>
          <a:ln w="635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562" y="4821443"/>
            <a:ext cx="182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Asurion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Internal Use Only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9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340</Words>
  <Application>Microsoft Macintosh PowerPoint</Application>
  <PresentationFormat>On-screen Show (16:9)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Asurion Virtual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Products Customers Love</dc:title>
  <dc:creator>default</dc:creator>
  <cp:lastModifiedBy>default</cp:lastModifiedBy>
  <cp:revision>148</cp:revision>
  <dcterms:created xsi:type="dcterms:W3CDTF">2016-05-02T20:57:54Z</dcterms:created>
  <dcterms:modified xsi:type="dcterms:W3CDTF">2016-08-08T21:13:36Z</dcterms:modified>
</cp:coreProperties>
</file>