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14" autoAdjust="0"/>
  </p:normalViewPr>
  <p:slideViewPr>
    <p:cSldViewPr>
      <p:cViewPr varScale="1">
        <p:scale>
          <a:sx n="58" d="100"/>
          <a:sy n="58" d="100"/>
        </p:scale>
        <p:origin x="1578" y="6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SG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SG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SG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720A0D1-6368-4AEA-8466-C7177BE3E088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SG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SG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73CF49C-A23D-4B25-B6FA-39EE500A9249}" type="slidenum">
              <a:rPr/>
              <a:pPr lvl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SG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>
            <a:spAutoFit/>
          </a:bodyPr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/>
            <a:r>
              <a:rPr lang="en-SG" sz="2940">
                <a:latin typeface="Arial" pitchFamily="18"/>
              </a:rPr>
              <a:t>In Kafka, a Topic is a user-defined category to which messages are published. Kafka Producers publish messages to one or more topics and Consumers subscribe to topics and process the published messages. Finally, a Kafka cluster consists of one or more servers, called Brokers that manage the persistence and replication of message data (i.e. the commit log).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9605160"/>
          </a:xfrm>
        </p:spPr>
        <p:txBody>
          <a:bodyPr/>
          <a:lstStyle/>
          <a:p>
            <a:pPr lvl="0" indent="0"/>
            <a:r>
              <a:rPr lang="en-SG" sz="2940">
                <a:latin typeface="Arial" pitchFamily="18"/>
              </a:rPr>
              <a:t> In Kafka, topics consist of one or more Partitions that are ordered, immutable sequences of messages that is continually appended to—a commit log..</a:t>
            </a:r>
          </a:p>
          <a:p>
            <a:pPr lvl="0" indent="0"/>
            <a:endParaRPr lang="en-SG" sz="2940">
              <a:latin typeface="Arial" pitchFamily="18"/>
            </a:endParaRPr>
          </a:p>
          <a:p>
            <a:pPr lvl="0" indent="0"/>
            <a:r>
              <a:rPr lang="en-SG" sz="2940">
                <a:latin typeface="Arial" pitchFamily="18"/>
              </a:rPr>
              <a:t>Another factor contributing to Kafka’s performance and scalability is the fact that Kafka brokers are not responsible for keeping track of what messages have been consumed – that responsibility falls on the consumer.</a:t>
            </a:r>
          </a:p>
          <a:p>
            <a:pPr lvl="0" indent="0"/>
            <a:endParaRPr lang="en-SG" sz="2940">
              <a:latin typeface="Arial" pitchFamily="18"/>
            </a:endParaRPr>
          </a:p>
          <a:p>
            <a:pPr lvl="0" indent="0"/>
            <a:r>
              <a:rPr lang="en-SG" sz="2940">
                <a:latin typeface="Arial" pitchFamily="18"/>
              </a:rPr>
              <a:t>In traditional messaging systems such as JMS, the broker bore this responsibility, severely limiting the system’s ability to scale as the number of consumers increased.</a:t>
            </a:r>
          </a:p>
          <a:p>
            <a:pPr lvl="0" indent="0"/>
            <a:endParaRPr lang="en-SG" sz="2940">
              <a:latin typeface="Arial" pitchFamily="18"/>
            </a:endParaRPr>
          </a:p>
          <a:p>
            <a:pPr lvl="0" indent="0"/>
            <a:endParaRPr lang="en-SG" sz="2940">
              <a:latin typeface="Arial" pitchFamily="18"/>
            </a:endParaRPr>
          </a:p>
          <a:p>
            <a:pPr lvl="0"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/>
            <a:r>
              <a:rPr lang="en-SG" sz="2940">
                <a:latin typeface="Arial" pitchFamily="18"/>
              </a:rPr>
              <a:t>For Kafka consumers, keeping track of which messages have been consumed (processed) is simply a matter of keeping track of an Offset, which is a sequential id number that uniquely identifies a message within a partition.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/>
            <a:r>
              <a:rPr lang="en-SG" sz="2940">
                <a:latin typeface="Arial" pitchFamily="18"/>
              </a:rPr>
              <a:t>For Kafka consumers, keeping track of which messages have been consumed (processed) is simply a matter of keeping track of an Offset, which is a sequential id number that uniquely identifies a message within a partition.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/>
            <a:r>
              <a:rPr lang="en-SG" sz="2940">
                <a:latin typeface="Arial" pitchFamily="18"/>
              </a:rPr>
              <a:t>For Kafka consumers, keeping track of which messages have been consumed (processed) is simply a matter of keeping track of an Offset, which is a sequential id number that uniquely identifies a message within a partition.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SG" sz="2940" dirty="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>
            <a:spAutoFit/>
          </a:bodyPr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SG" sz="2940" dirty="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>
            <a:spAutoFit/>
          </a:bodyPr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>
            <a:spAutoFit/>
          </a:bodyPr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06520"/>
            <a:ext cx="6047640" cy="6372360"/>
          </a:xfrm>
        </p:spPr>
        <p:txBody>
          <a:bodyPr/>
          <a:lstStyle/>
          <a:p>
            <a:pPr lvl="0" indent="0"/>
            <a:endParaRPr lang="en-SG" sz="2940">
              <a:latin typeface="Arial" pitchFamily="18"/>
            </a:endParaRPr>
          </a:p>
          <a:p>
            <a:pPr lvl="0" indent="0"/>
            <a:r>
              <a:rPr lang="en-SG" sz="1600">
                <a:latin typeface="Arial" pitchFamily="18"/>
              </a:rPr>
              <a:t> </a:t>
            </a:r>
            <a:r>
              <a:rPr lang="en-SG" sz="1500">
                <a:latin typeface="Arial" pitchFamily="18"/>
              </a:rPr>
              <a:t>  </a:t>
            </a:r>
            <a:r>
              <a:rPr lang="en-SG" sz="1800">
                <a:latin typeface="Arial" pitchFamily="18"/>
              </a:rPr>
              <a:t> </a:t>
            </a:r>
            <a:r>
              <a:rPr lang="en-SG" sz="1800" b="1">
                <a:latin typeface="Arial" pitchFamily="18"/>
              </a:rPr>
              <a:t>Website activity tracking:</a:t>
            </a:r>
            <a:r>
              <a:rPr lang="en-SG" sz="1800">
                <a:latin typeface="Arial" pitchFamily="18"/>
              </a:rPr>
              <a:t> The web application sends events such as page views and searches Kafka, where they become available for real-time processing, dashboards and offline analytics in Hadoop</a:t>
            </a:r>
          </a:p>
          <a:p>
            <a:pPr lvl="0" indent="0"/>
            <a:r>
              <a:rPr lang="en-SG" sz="1800">
                <a:latin typeface="Arial" pitchFamily="18"/>
              </a:rPr>
              <a:t>    </a:t>
            </a:r>
            <a:r>
              <a:rPr lang="en-SG" sz="1800" b="1">
                <a:latin typeface="Arial" pitchFamily="18"/>
              </a:rPr>
              <a:t>Operational metrics:</a:t>
            </a:r>
            <a:r>
              <a:rPr lang="en-SG" sz="1800">
                <a:latin typeface="Arial" pitchFamily="18"/>
              </a:rPr>
              <a:t> Alerting and reporting on operational metrics. One particularly fun example is having Kafka producers and consumers occasionally publish their message counts to a special Kafka topic; a service can be used to compare counts and alert if data loss occurs.</a:t>
            </a:r>
          </a:p>
          <a:p>
            <a:pPr lvl="0" indent="0"/>
            <a:r>
              <a:rPr lang="en-SG" sz="1800">
                <a:latin typeface="Arial" pitchFamily="18"/>
              </a:rPr>
              <a:t>    </a:t>
            </a:r>
            <a:r>
              <a:rPr lang="en-SG" sz="1800" b="1">
                <a:latin typeface="Arial" pitchFamily="18"/>
              </a:rPr>
              <a:t>Log aggregation</a:t>
            </a:r>
            <a:r>
              <a:rPr lang="en-SG" sz="1800">
                <a:latin typeface="Arial" pitchFamily="18"/>
              </a:rPr>
              <a:t>: Kafka can be used across an organization to collect logs from multiple services and make them available in standard format to multiple consumers, including Hadoop and Apache Solr.</a:t>
            </a:r>
          </a:p>
          <a:p>
            <a:pPr lvl="0" indent="0"/>
            <a:r>
              <a:rPr lang="en-SG" sz="1800">
                <a:latin typeface="Arial" pitchFamily="18"/>
              </a:rPr>
              <a:t>    </a:t>
            </a:r>
            <a:r>
              <a:rPr lang="en-SG" sz="1800" b="1">
                <a:latin typeface="Arial" pitchFamily="18"/>
              </a:rPr>
              <a:t>Stream processing:</a:t>
            </a:r>
            <a:r>
              <a:rPr lang="en-SG" sz="1800">
                <a:latin typeface="Arial" pitchFamily="18"/>
              </a:rPr>
              <a:t> A framework such as Spark Streaming reads data from a topic, processes it and writes processed data to a new topic where it becomes available for users and applications. Kafka’s strong durability is also very useful in the context of stream processing.</a:t>
            </a:r>
          </a:p>
          <a:p>
            <a:pPr lvl="0" indent="0"/>
            <a:endParaRPr lang="en-SG" sz="2940">
              <a:latin typeface="Arial" pitchFamily="18"/>
            </a:endParaRPr>
          </a:p>
          <a:p>
            <a:pPr lvl="0"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/>
            <a:r>
              <a:rPr lang="en-SG" sz="1600">
                <a:latin typeface="Arial" pitchFamily="18"/>
              </a:rPr>
              <a:t>Scalability 	</a:t>
            </a:r>
          </a:p>
          <a:p>
            <a:pPr lvl="0" indent="0"/>
            <a:endParaRPr lang="en-SG" sz="1600">
              <a:latin typeface="Arial" pitchFamily="18"/>
            </a:endParaRPr>
          </a:p>
          <a:p>
            <a:pPr lvl="0" indent="0"/>
            <a:r>
              <a:rPr lang="en-SG" sz="1600">
                <a:latin typeface="Arial" pitchFamily="18"/>
              </a:rPr>
              <a:t>    Distributed system scales easily with no downtime</a:t>
            </a:r>
          </a:p>
          <a:p>
            <a:pPr lvl="0" indent="0"/>
            <a:endParaRPr lang="en-SG" sz="1600">
              <a:latin typeface="Arial" pitchFamily="18"/>
            </a:endParaRPr>
          </a:p>
          <a:p>
            <a:pPr lvl="0" indent="0"/>
            <a:r>
              <a:rPr lang="en-SG" sz="1600">
                <a:latin typeface="Arial" pitchFamily="18"/>
              </a:rPr>
              <a:t>Durability 	</a:t>
            </a:r>
          </a:p>
          <a:p>
            <a:pPr lvl="0" indent="0"/>
            <a:endParaRPr lang="en-SG" sz="1600">
              <a:latin typeface="Arial" pitchFamily="18"/>
            </a:endParaRPr>
          </a:p>
          <a:p>
            <a:pPr lvl="0" indent="0"/>
            <a:r>
              <a:rPr lang="en-SG" sz="1600">
                <a:latin typeface="Arial" pitchFamily="18"/>
              </a:rPr>
              <a:t>    Persists messages on disk, and provides intra-cluster replication</a:t>
            </a:r>
          </a:p>
          <a:p>
            <a:pPr lvl="0" indent="0"/>
            <a:endParaRPr lang="en-SG" sz="1600">
              <a:latin typeface="Arial" pitchFamily="18"/>
            </a:endParaRPr>
          </a:p>
          <a:p>
            <a:pPr lvl="0" indent="0"/>
            <a:r>
              <a:rPr lang="en-SG" sz="1600">
                <a:latin typeface="Arial" pitchFamily="18"/>
              </a:rPr>
              <a:t>Reliability 	</a:t>
            </a:r>
          </a:p>
          <a:p>
            <a:pPr lvl="0" indent="0"/>
            <a:endParaRPr lang="en-SG" sz="1600">
              <a:latin typeface="Arial" pitchFamily="18"/>
            </a:endParaRPr>
          </a:p>
          <a:p>
            <a:pPr lvl="0" indent="0"/>
            <a:r>
              <a:rPr lang="en-SG" sz="1600">
                <a:latin typeface="Arial" pitchFamily="18"/>
              </a:rPr>
              <a:t>    Replicates data, supports multiple subscribers, and automatically balances consumers in case of failure</a:t>
            </a:r>
          </a:p>
          <a:p>
            <a:pPr lvl="0" indent="0"/>
            <a:endParaRPr lang="en-SG" sz="1600">
              <a:latin typeface="Arial" pitchFamily="18"/>
            </a:endParaRPr>
          </a:p>
          <a:p>
            <a:pPr lvl="0" indent="0"/>
            <a:r>
              <a:rPr lang="en-SG" sz="1600">
                <a:latin typeface="Arial" pitchFamily="18"/>
              </a:rPr>
              <a:t>Performance 	</a:t>
            </a:r>
          </a:p>
          <a:p>
            <a:pPr lvl="0" indent="0"/>
            <a:endParaRPr lang="en-SG" sz="1600">
              <a:latin typeface="Arial" pitchFamily="18"/>
            </a:endParaRPr>
          </a:p>
          <a:p>
            <a:pPr lvl="0" indent="0"/>
            <a:r>
              <a:rPr lang="en-SG" sz="1600">
                <a:latin typeface="Arial" pitchFamily="18"/>
              </a:rPr>
              <a:t>    High throughput for both publishing and subscribing, with disk structures that provide constant performance even with many terabytes of stored messages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indent="0"/>
            <a:endParaRPr lang="en-SG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/>
            <a:r>
              <a:rPr lang="en-SG" sz="2940">
                <a:latin typeface="Arial" pitchFamily="18"/>
              </a:rPr>
              <a:t>In Kafka, a Topic is a user-defined category to which messages are published. Kafka Producers publish messages to one or more topics and Consumers subscribe to topics and process the published messages. Finally, a Kafka cluster consists of one or more servers, called Brokers that manage the persistence and replication of message data (i.e. the commit log).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C5EC05-0C7E-45BB-AD52-5BE2A1D443C1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34D0A4-1393-48F2-99C7-F9A576A18256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BFC266-38A3-4ACB-9012-941A6201FE0C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10A773-9348-4916-A0D2-E70CAD36D027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E4AFB2-F183-4695-AFFD-02CBAF06D103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582ADC-D2C7-49B3-AE6F-9C723EC8DEBE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0022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80022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C24482-739E-437F-83E6-18928E25B4D8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0AE3DA-40F2-47B4-9ADA-936AEE161848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80F99-B0AA-4F27-9AB5-62B470249C54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CF74B3-E0F2-4098-A5A2-8E597F5DB325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BEB74-F049-4AD5-BCB6-413E8B6FF2CE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2F2850-B3C4-4ED1-8287-06CE483A4AC1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9D6BBF-0D35-4501-82CD-2D6421420882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970E0C-3230-4C8E-BE89-EC91EB2CE012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576263"/>
            <a:ext cx="2266950" cy="5608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576263"/>
            <a:ext cx="6653212" cy="56086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09167F-CFEF-46A3-ACA9-208727E31728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AB8A28-3C3E-4B53-B1E2-EE4E963036CB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270D02-8755-45C8-A4C0-31896D518E1E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CB4993-CFAF-4C36-9140-5FE29281AA6A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060EA4-AA2F-4B0D-BB99-99177E533079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3081B8-0BA2-4562-BA43-2AFBAA0136AE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26ACA3-C417-40FE-87EB-F999A51DADD0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ABB73E-95E8-484A-85C7-0287EBA10C67}" type="slidenum">
              <a:rPr/>
              <a:pPr lvl="0"/>
              <a:t>‹#›</a:t>
            </a:fld>
            <a:endParaRPr lang="en-SG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SG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SG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SG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SG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SG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SG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AAD8121-C7CA-41B9-B1EB-48490C039FD1}" type="slidenum">
              <a:rPr/>
              <a:pPr lvl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SG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SG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503999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SG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SG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SG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SG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SG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SG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6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Liberation Sans" pitchFamily="34"/>
                <a:ea typeface="WenQuanYi Zen Hei" pitchFamily="2"/>
                <a:cs typeface="Lohit Hindi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SG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6E366F6-CE05-48CE-95DB-90565EC9826B}" type="slidenum">
              <a:rPr/>
              <a:pPr lvl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hangingPunct="0">
        <a:tabLst/>
        <a:defRPr lang="en-SG" sz="36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SG" sz="2600" b="0" i="0" u="none" strike="noStrike" kern="1200">
          <a:ln>
            <a:noFill/>
          </a:ln>
          <a:latin typeface="Liberation Sans" pitchFamily="34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419120" y="2869920"/>
            <a:ext cx="7040880" cy="159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/>
              <a:t>How Kafka Works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57200" y="1722437"/>
            <a:ext cx="9071640" cy="47244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 dirty="0">
              <a:latin typeface="Arial" pitchFamily="18"/>
            </a:endParaRPr>
          </a:p>
          <a:p>
            <a:pPr marL="0" lvl="0" indent="0" algn="l">
              <a:buNone/>
            </a:pPr>
            <a:r>
              <a:rPr lang="en-SG" sz="3200" dirty="0">
                <a:latin typeface="Arial" pitchFamily="18"/>
              </a:rPr>
              <a:t>Producers writes data to brokers.</a:t>
            </a:r>
          </a:p>
          <a:p>
            <a:pPr marL="0" lvl="0" indent="0" algn="l">
              <a:buNone/>
            </a:pPr>
            <a:endParaRPr lang="en-SG" sz="3200" dirty="0">
              <a:latin typeface="Arial" pitchFamily="18"/>
            </a:endParaRPr>
          </a:p>
          <a:p>
            <a:pPr marL="0" lvl="0" indent="0" algn="l">
              <a:buNone/>
            </a:pPr>
            <a:r>
              <a:rPr lang="en-SG" sz="3200" dirty="0">
                <a:latin typeface="Arial" pitchFamily="18"/>
              </a:rPr>
              <a:t>Consumer read data from brokers.</a:t>
            </a:r>
          </a:p>
          <a:p>
            <a:pPr marL="0" lvl="0" indent="0" algn="l">
              <a:buNone/>
            </a:pPr>
            <a:endParaRPr lang="en-SG" sz="3200" dirty="0">
              <a:latin typeface="Arial" pitchFamily="18"/>
            </a:endParaRPr>
          </a:p>
          <a:p>
            <a:pPr marL="0" lvl="0" indent="0" algn="l">
              <a:buNone/>
            </a:pPr>
            <a:r>
              <a:rPr lang="en-SG" sz="3200" dirty="0">
                <a:latin typeface="Arial" pitchFamily="18"/>
              </a:rPr>
              <a:t>Data is stored in topics.</a:t>
            </a:r>
          </a:p>
          <a:p>
            <a:pPr marL="0" lvl="0" indent="0" algn="l">
              <a:buNone/>
            </a:pPr>
            <a:endParaRPr lang="en-SG" sz="3200" dirty="0">
              <a:latin typeface="Arial" pitchFamily="18"/>
            </a:endParaRPr>
          </a:p>
          <a:p>
            <a:pPr marL="0" lvl="0" indent="0" algn="l">
              <a:buNone/>
            </a:pPr>
            <a:r>
              <a:rPr lang="en-SG" sz="3200" dirty="0">
                <a:latin typeface="Arial" pitchFamily="18"/>
              </a:rPr>
              <a:t>Topics are split into partitions, which are replicated.</a:t>
            </a:r>
          </a:p>
          <a:p>
            <a:pPr marL="0" lvl="0" indent="0" algn="l">
              <a:buNone/>
            </a:pPr>
            <a:endParaRPr lang="en-SG" sz="3200" dirty="0">
              <a:latin typeface="Arial" pitchFamily="18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/>
              <a:t>How Kafka Works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826920" y="2140560"/>
            <a:ext cx="8258760" cy="3642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/>
              <a:t>How Kafka Works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236959" y="1449719"/>
            <a:ext cx="7089840" cy="495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/>
              <a:t>How Kafka Works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67440" y="1657080"/>
            <a:ext cx="8110800" cy="44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/>
              <a:t>How Kafka Works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38040" y="1396439"/>
            <a:ext cx="9199080" cy="483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/>
              <a:t>Why Zookeeper ?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59" y="1698480"/>
            <a:ext cx="9071640" cy="4543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buNone/>
              <a:tabLst/>
            </a:pPr>
            <a:r>
              <a:rPr lang="en-SG" sz="32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Zookeeper stores below meta data information.</a:t>
            </a: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n-SG" sz="32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List of brokers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endParaRPr lang="en-SG" sz="32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n-SG" sz="32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List of topics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endParaRPr lang="en-SG" sz="32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n-SG" sz="32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List of replicas of a topic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endParaRPr lang="en-SG" sz="32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n-SG" sz="32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Consumer offset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endParaRPr lang="en-SG" sz="32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/>
              <a:t>Things to know about Kafka...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560" y="1368360"/>
            <a:ext cx="8412120" cy="545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n-SG" sz="32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The Kafka cluster retains all published messages—whether or not they have been consumed—for a configurable period of time.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endParaRPr lang="en-SG" sz="32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n-SG" sz="32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Messages sent by a producer to a particular topic partition will be appended in the order they are sent.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endParaRPr lang="en-SG" sz="32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n-SG" sz="32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A consumer instance sees messages in the order they are stored in the log.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endParaRPr lang="en-SG" sz="32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 b="1"/>
              <a:t>Distribution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59" y="1277280"/>
            <a:ext cx="9071640" cy="545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buNone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The Partitions are distributed over the servers in the Kafka cluster.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Each partition is replicated across a configurable number of servers for fault tolerance.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Each partition has one server which acts as the "leader" and zero or more servers which act as "followers".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 b="1"/>
              <a:t>Distribution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59" y="1560239"/>
            <a:ext cx="9071640" cy="5005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The leader handles all read and write requests for the partition while the followers passively replicate the leader.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If the leader fails, one of the followers will automatically become the new leader.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Each server acts as a leader for some of its partitions and a follower for others so load is well balanced within the cluster.  </a:t>
            </a: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SzPct val="45000"/>
              <a:buFont typeface="StarSymbol"/>
              <a:buChar char="●"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 b="1"/>
              <a:t>How to use Kafka ?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112" y="1552243"/>
            <a:ext cx="9071640" cy="55803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buNone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Step – 1 : Download the code -</a:t>
            </a: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6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 tar -</a:t>
            </a:r>
            <a:r>
              <a:rPr lang="en-SG" sz="2600" b="0" i="0" u="none" strike="noStrike" kern="1200" dirty="0" err="1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xzf</a:t>
            </a:r>
            <a:r>
              <a:rPr lang="en-SG" sz="26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kafka_2.11-0.9.0.0.tgz</a:t>
            </a:r>
          </a:p>
          <a:p>
            <a:pPr marL="0" marR="0" lvl="0" indent="0" algn="l" rtl="0" hangingPunct="0">
              <a:buNone/>
              <a:tabLst/>
            </a:pPr>
            <a:r>
              <a:rPr lang="en-SG" sz="26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 cd kafka_2.11-0.9.0.0</a:t>
            </a: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Step -2 : Start the server -</a:t>
            </a:r>
          </a:p>
          <a:p>
            <a:pPr marL="0" marR="0" lvl="0" indent="0" algn="l" rtl="0" hangingPunct="0">
              <a:buNone/>
              <a:tabLst/>
            </a:pPr>
            <a:r>
              <a:rPr lang="en-SG" sz="28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Kafka uses </a:t>
            </a:r>
            <a:r>
              <a:rPr lang="en-SG" sz="2800" b="0" i="0" u="none" strike="noStrike" kern="1200" dirty="0" err="1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ZooKeeper</a:t>
            </a:r>
            <a:r>
              <a:rPr lang="en-SG" sz="28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so you need to first start a </a:t>
            </a:r>
            <a:r>
              <a:rPr lang="en-SG" sz="2800" b="0" i="0" u="none" strike="noStrike" kern="1200" dirty="0" err="1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ZooKeeper</a:t>
            </a:r>
            <a:r>
              <a:rPr lang="en-SG" sz="28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server if you don't already have one.</a:t>
            </a:r>
          </a:p>
          <a:p>
            <a:pPr marL="0" marR="0" lvl="0" indent="0" algn="l" rtl="0" hangingPunct="0">
              <a:buNone/>
              <a:tabLst/>
            </a:pPr>
            <a:endParaRPr lang="en-SG" sz="28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bin/zookeeper-server-start.sh config/</a:t>
            </a:r>
            <a:r>
              <a:rPr lang="en-SG" sz="2400" b="0" i="0" u="none" strike="noStrike" kern="1200" dirty="0" err="1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zookeeper.properties</a:t>
            </a:r>
            <a:endParaRPr lang="en-SG" sz="24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bin/kafka-server-start.sh config/</a:t>
            </a:r>
            <a:r>
              <a:rPr lang="en-SG" sz="2400" b="0" i="0" u="none" strike="noStrike" kern="1200" dirty="0" err="1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server.properties</a:t>
            </a:r>
            <a:endParaRPr lang="en-SG" sz="24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 </a:t>
            </a: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/>
              <a:t>History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3480"/>
            <a:ext cx="9071640" cy="40143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/>
            <a:r>
              <a:rPr lang="en-SG" sz="3200">
                <a:latin typeface="Arial" pitchFamily="18"/>
              </a:rPr>
              <a:t> Originated at LinkedIn,  open source in early 2011</a:t>
            </a:r>
          </a:p>
          <a:p>
            <a:pPr marL="0" lvl="0" indent="0" algn="l"/>
            <a:endParaRPr lang="en-SG" sz="3200">
              <a:latin typeface="Arial" pitchFamily="18"/>
            </a:endParaRPr>
          </a:p>
          <a:p>
            <a:pPr marL="0" lvl="0" indent="0" algn="l"/>
            <a:r>
              <a:rPr lang="en-SG" sz="3200">
                <a:latin typeface="Arial" pitchFamily="18"/>
              </a:rPr>
              <a:t> Implemented in Scala, some java</a:t>
            </a:r>
          </a:p>
          <a:p>
            <a:pPr marL="0" lvl="0" indent="0" algn="l"/>
            <a:endParaRPr lang="en-SG" sz="3200">
              <a:latin typeface="Arial" pitchFamily="18"/>
            </a:endParaRPr>
          </a:p>
          <a:p>
            <a:pPr marL="0" lvl="0" indent="0" algn="l"/>
            <a:r>
              <a:rPr lang="en-SG" sz="3200">
                <a:latin typeface="Arial" pitchFamily="18"/>
              </a:rPr>
              <a:t> http://kafka.apache.org/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 b="1"/>
              <a:t>How to use Kafka ?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59" y="1560239"/>
            <a:ext cx="9071640" cy="5191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buNone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Step – 3 : Create a Topic -</a:t>
            </a: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6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&gt;&gt; bin/kafka-topics.sh --create --zookeeper localhost:2181 --replication-factor 1 --partitions 1 --topic test</a:t>
            </a: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Step - 4  : Test the Topic  -</a:t>
            </a:r>
          </a:p>
          <a:p>
            <a:pPr marL="0" marR="0" lvl="0" indent="0" algn="l" rtl="0" hangingPunct="0">
              <a:buNone/>
              <a:tabLst/>
            </a:pPr>
            <a:endParaRPr lang="en-SG" sz="28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&gt;&gt; bin/kafka-topics.sh --list --zookeeper localhost:2181</a:t>
            </a:r>
          </a:p>
          <a:p>
            <a:pPr marL="0" marR="0" lvl="0" indent="0" algn="l" rtl="0" hangingPunct="0">
              <a:buNone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 </a:t>
            </a: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 b="1"/>
              <a:t>How to use Kafka ?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59" y="1560239"/>
            <a:ext cx="9071640" cy="541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buNone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Step – 5 : Send some messages -</a:t>
            </a: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6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&gt;&gt; bin/kafka-console-producer.sh --broker-list localhost:9092 --topic test</a:t>
            </a: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Step - 6  : Start a Consumer -</a:t>
            </a:r>
          </a:p>
          <a:p>
            <a:pPr marL="0" marR="0" lvl="0" indent="0" algn="l" rtl="0" hangingPunct="0">
              <a:buNone/>
              <a:tabLst/>
            </a:pPr>
            <a:endParaRPr lang="en-SG" sz="28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&gt;&gt; bin/kafka-console-consumer.sh --zookeeper localhost:2181 --topic test --from-beginning</a:t>
            </a:r>
          </a:p>
          <a:p>
            <a:pPr marL="0" marR="0" lvl="0" indent="0" algn="l" rtl="0" hangingPunct="0">
              <a:buNone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 </a:t>
            </a: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 b="1"/>
              <a:t>Demo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 b="1"/>
              <a:t>Setting up a multi-broker cluser  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59" y="1537200"/>
            <a:ext cx="9071640" cy="48334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6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&gt;&gt; cp config/server.properties config/server-1.properties</a:t>
            </a:r>
          </a:p>
          <a:p>
            <a:pPr marL="0" marR="0" lvl="0" indent="0" algn="l" rtl="0" hangingPunct="0">
              <a:buNone/>
              <a:tabLst/>
            </a:pPr>
            <a:r>
              <a:rPr lang="en-SG" sz="26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&gt;&gt; cp config/server.properties config/server-2.properties</a:t>
            </a: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config/server-1.properties:</a:t>
            </a: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   broker.id=1</a:t>
            </a: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  port=9093</a:t>
            </a: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   log.dir=/tmp/kafka-logs-1</a:t>
            </a:r>
          </a:p>
          <a:p>
            <a:pPr marL="0" marR="0" lvl="0" indent="0" algn="l" rtl="0" hangingPunct="0">
              <a:buNone/>
              <a:tabLst/>
            </a:pPr>
            <a:endParaRPr lang="en-SG" sz="24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config/server-2.properties:</a:t>
            </a: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   broker.id=2</a:t>
            </a: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   port=9094</a:t>
            </a: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   log.dir=/tmp/kafka-logs-2</a:t>
            </a: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 b="1"/>
              <a:t>Setting up a multi-broker cluser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59" y="1559880"/>
            <a:ext cx="9071640" cy="5005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buNone/>
              <a:tabLst/>
            </a:pPr>
            <a:r>
              <a:rPr lang="en-SG" sz="26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&gt;&gt; bin/kafka-server-start.sh /</a:t>
            </a:r>
            <a:r>
              <a:rPr lang="en-SG" sz="2600" b="0" i="0" u="none" strike="noStrike" kern="1200" dirty="0" err="1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usr</a:t>
            </a:r>
            <a:r>
              <a:rPr lang="en-SG" sz="26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/local/</a:t>
            </a:r>
            <a:r>
              <a:rPr lang="en-SG" sz="2600" b="0" i="0" u="none" strike="noStrike" kern="1200" dirty="0" err="1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kafka</a:t>
            </a:r>
            <a:r>
              <a:rPr lang="en-SG" sz="26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/config/server-1.properties &amp;</a:t>
            </a:r>
          </a:p>
          <a:p>
            <a:pPr marL="0" marR="0" lvl="0" indent="0" algn="l" rtl="0" hangingPunct="0">
              <a:buNone/>
              <a:tabLst/>
            </a:pPr>
            <a:r>
              <a:rPr lang="en-SG" sz="26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&gt;&gt; bin/kafka-server-start.sh /</a:t>
            </a:r>
            <a:r>
              <a:rPr lang="en-SG" sz="2600" b="0" i="0" u="none" strike="noStrike" kern="1200" dirty="0" err="1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usr</a:t>
            </a:r>
            <a:r>
              <a:rPr lang="en-SG" sz="26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/local/</a:t>
            </a:r>
            <a:r>
              <a:rPr lang="en-SG" sz="2600" b="0" i="0" u="none" strike="noStrike" kern="1200" dirty="0" err="1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kafka</a:t>
            </a:r>
            <a:r>
              <a:rPr lang="en-SG" sz="26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/config/server-2.properties &amp;</a:t>
            </a: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 bin/kafka-topics.sh --create --zookeeper localhost:2181 --replication-factor 3 --partitions 1 --topic my-replicated-topic</a:t>
            </a:r>
          </a:p>
          <a:p>
            <a:pPr marL="0" marR="0" lvl="0" indent="0" algn="l" rtl="0" hangingPunct="0">
              <a:buNone/>
              <a:tabLst/>
            </a:pPr>
            <a:endParaRPr lang="en-SG" sz="24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 bin/kafka-topics.sh --describe --zookeeper localhost:2181 --topic my-replicated-topic</a:t>
            </a:r>
          </a:p>
          <a:p>
            <a:pPr marL="0" marR="0" lvl="0" indent="0" algn="l" rtl="0" hangingPunct="0">
              <a:buNone/>
              <a:tabLst/>
            </a:pPr>
            <a:endParaRPr lang="en-SG" sz="24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 b="1"/>
              <a:t>Setting up a multi-broker cluser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59" y="1559880"/>
            <a:ext cx="9071640" cy="5005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6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&gt;&gt; </a:t>
            </a:r>
            <a:r>
              <a:rPr lang="en-SG" sz="24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bin/kafka-console-producer.sh --broker-list localhost:9092 --topic my-replicated-topic</a:t>
            </a: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&gt;&gt; bin/kafka-console-consumer.sh --zookeeper localhost:2181 --from-beginning --topic my-replicated-topic</a:t>
            </a:r>
          </a:p>
          <a:p>
            <a:pPr marL="0" marR="0" lvl="0" indent="0" algn="l" rtl="0" hangingPunct="0">
              <a:buNone/>
              <a:tabLst/>
            </a:pPr>
            <a:endParaRPr lang="en-SG" sz="24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Now let's test out fault-tolerance. Broker 1 was acting as the leader so let's kill it:</a:t>
            </a:r>
          </a:p>
          <a:p>
            <a:pPr marL="0" marR="0" lvl="0" indent="0" algn="l" rtl="0" hangingPunct="0">
              <a:buNone/>
              <a:tabLst/>
            </a:pPr>
            <a:endParaRPr lang="en-SG" sz="24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 </a:t>
            </a:r>
            <a:r>
              <a:rPr lang="en-SG" sz="2400" b="0" i="0" u="none" strike="noStrike" kern="1200" dirty="0" err="1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ps</a:t>
            </a:r>
            <a:r>
              <a:rPr lang="en-SG" sz="24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-</a:t>
            </a:r>
            <a:r>
              <a:rPr lang="en-SG" sz="2400" b="0" i="0" u="none" strike="noStrike" kern="1200" dirty="0" err="1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ef</a:t>
            </a:r>
            <a:r>
              <a:rPr lang="en-SG" sz="24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 | grep server-1.properties</a:t>
            </a:r>
          </a:p>
          <a:p>
            <a:pPr marL="0" marR="0" lvl="0" indent="0" algn="l" rtl="0" hangingPunct="0">
              <a:buNone/>
              <a:tabLst/>
            </a:pPr>
            <a:r>
              <a:rPr lang="en-SG" sz="24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 kill -9 &lt;id&gt;</a:t>
            </a:r>
          </a:p>
          <a:p>
            <a:pPr marL="0" marR="0" lvl="0" indent="0" algn="l" rtl="0" hangingPunct="0">
              <a:buNone/>
              <a:tabLst/>
            </a:pPr>
            <a:endParaRPr lang="en-SG" sz="24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 b="1"/>
              <a:t>Setting up a multi-broker cluser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0239"/>
            <a:ext cx="9071640" cy="9118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  <a:p>
            <a:pPr marL="0" lvl="0" indent="0" algn="l">
              <a:buNone/>
            </a:pPr>
            <a:endParaRPr lang="en-SG" sz="3200">
              <a:latin typeface="Arial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59" y="1559880"/>
            <a:ext cx="9071640" cy="5005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32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Leadership has switched to one of the slaves and node 1 is no longer in the in-sync replica set:</a:t>
            </a: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6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 bin/kafka-topics.sh --describe --zookeeper localhost:2181 --topic my-replicated-topic</a:t>
            </a:r>
          </a:p>
          <a:p>
            <a:pPr marL="0" marR="0" lvl="0" indent="0" algn="l" rtl="0" hangingPunct="0">
              <a:buNone/>
              <a:tabLst/>
            </a:pPr>
            <a:endParaRPr lang="en-SG" sz="26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SG" sz="2600" b="0" i="0" u="none" strike="noStrike" kern="1200" dirty="0">
                <a:ln>
                  <a:noFill/>
                </a:ln>
                <a:latin typeface="Arial" pitchFamily="18"/>
                <a:ea typeface="WenQuanYi Zen Hei" pitchFamily="2"/>
                <a:cs typeface="Lohit Hindi" pitchFamily="2"/>
              </a:rPr>
              <a:t>&gt; bin/kafka-console-consumer.sh --zookeeper localhost:2181 --from-beginning --topic my-replicated-topic</a:t>
            </a:r>
          </a:p>
          <a:p>
            <a:pPr marL="0" marR="0" lvl="0" indent="0" algn="l" rtl="0" hangingPunct="0">
              <a:buNone/>
              <a:tabLst/>
            </a:pPr>
            <a:endParaRPr lang="en-SG" sz="26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SG" sz="26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SG" sz="24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SG" sz="3200" b="0" i="0" u="none" strike="noStrike" kern="1200" dirty="0">
              <a:ln>
                <a:noFill/>
              </a:ln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/>
              <a:t>Kafka adoption and use cases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493837"/>
            <a:ext cx="9071640" cy="4710043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/>
            <a:r>
              <a:rPr lang="en-SG" sz="3200" dirty="0">
                <a:latin typeface="Arial" pitchFamily="18"/>
              </a:rPr>
              <a:t> LinkedIn – activity streams</a:t>
            </a:r>
          </a:p>
          <a:p>
            <a:pPr marL="0" lvl="0" indent="0" algn="l"/>
            <a:r>
              <a:rPr lang="en-SG" sz="3200" dirty="0">
                <a:latin typeface="Arial" pitchFamily="18"/>
              </a:rPr>
              <a:t> Netflix -real-time monitoring and event processing</a:t>
            </a:r>
          </a:p>
          <a:p>
            <a:pPr marL="0" lvl="0" indent="0" algn="l"/>
            <a:r>
              <a:rPr lang="en-SG" sz="3200" dirty="0">
                <a:latin typeface="Arial" pitchFamily="18"/>
              </a:rPr>
              <a:t> Twitter – Storm real time data pipelines</a:t>
            </a:r>
          </a:p>
          <a:p>
            <a:pPr marL="0" lvl="0" indent="0" algn="l"/>
            <a:r>
              <a:rPr lang="en-SG" sz="3200" dirty="0">
                <a:latin typeface="Arial" pitchFamily="18"/>
              </a:rPr>
              <a:t> </a:t>
            </a:r>
            <a:r>
              <a:rPr lang="en-SG" sz="3200" dirty="0" err="1">
                <a:latin typeface="Arial" pitchFamily="18"/>
              </a:rPr>
              <a:t>Spotify</a:t>
            </a:r>
            <a:r>
              <a:rPr lang="en-SG" sz="3200" dirty="0">
                <a:latin typeface="Arial" pitchFamily="18"/>
              </a:rPr>
              <a:t> – log delivery</a:t>
            </a:r>
          </a:p>
          <a:p>
            <a:pPr marL="0" lvl="0" indent="0" algn="l"/>
            <a:r>
              <a:rPr lang="en-SG" sz="3200" dirty="0">
                <a:latin typeface="Arial" pitchFamily="18"/>
              </a:rPr>
              <a:t> </a:t>
            </a:r>
            <a:r>
              <a:rPr lang="en-SG" sz="3200" dirty="0" err="1">
                <a:latin typeface="Arial" pitchFamily="18"/>
              </a:rPr>
              <a:t>Loggly</a:t>
            </a:r>
            <a:r>
              <a:rPr lang="en-SG" sz="3200" dirty="0">
                <a:latin typeface="Arial" pitchFamily="18"/>
              </a:rPr>
              <a:t> – log collection and processing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/>
              <a:t>What is Kafka ?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3479"/>
            <a:ext cx="9071640" cy="4730957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/>
            <a:endParaRPr lang="en-SG" sz="3200" dirty="0">
              <a:latin typeface="Arial" pitchFamily="18"/>
            </a:endParaRPr>
          </a:p>
          <a:p>
            <a:pPr marL="0" lvl="0" indent="0" algn="l"/>
            <a:r>
              <a:rPr lang="en-SG" sz="3200" dirty="0">
                <a:latin typeface="Arial" pitchFamily="18"/>
              </a:rPr>
              <a:t>A fast, scalable, fault-tolerant messaging system</a:t>
            </a:r>
          </a:p>
          <a:p>
            <a:pPr marL="0" lvl="0" indent="0" algn="l"/>
            <a:endParaRPr lang="en-SG" sz="3200" dirty="0">
              <a:latin typeface="Arial" pitchFamily="18"/>
            </a:endParaRPr>
          </a:p>
          <a:p>
            <a:pPr marL="0" lvl="0" indent="0" algn="l"/>
            <a:r>
              <a:rPr lang="en-SG" sz="3200" dirty="0">
                <a:latin typeface="Arial" pitchFamily="18"/>
              </a:rPr>
              <a:t>Publish-subscribe</a:t>
            </a:r>
          </a:p>
          <a:p>
            <a:pPr marL="0" lvl="0" indent="0" algn="l"/>
            <a:endParaRPr lang="en-SG" sz="3200" dirty="0">
              <a:latin typeface="Arial" pitchFamily="18"/>
            </a:endParaRPr>
          </a:p>
          <a:p>
            <a:pPr marL="0" lvl="0" indent="0" algn="l"/>
            <a:r>
              <a:rPr lang="en-SG" sz="3200" dirty="0">
                <a:latin typeface="Arial" pitchFamily="18"/>
              </a:rPr>
              <a:t>Kafka is often used in place of traditional message brokers like JMS and AMQP because of its higher throughput, reliability and replication.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/>
              <a:t>What kafka does ?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3479"/>
            <a:ext cx="9071640" cy="4578557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/>
            <a:r>
              <a:rPr lang="en-SG" sz="3200" dirty="0">
                <a:latin typeface="Arial" pitchFamily="18"/>
              </a:rPr>
              <a:t>Stream Processing</a:t>
            </a:r>
          </a:p>
          <a:p>
            <a:pPr marL="0" lvl="0" indent="0" algn="l"/>
            <a:endParaRPr lang="en-SG" sz="3200" dirty="0">
              <a:latin typeface="Arial" pitchFamily="18"/>
            </a:endParaRPr>
          </a:p>
          <a:p>
            <a:pPr marL="0" lvl="0" indent="0" algn="l"/>
            <a:r>
              <a:rPr lang="en-SG" sz="3200" dirty="0">
                <a:latin typeface="Arial" pitchFamily="18"/>
              </a:rPr>
              <a:t>Website Activity Tracking</a:t>
            </a:r>
          </a:p>
          <a:p>
            <a:pPr marL="0" lvl="0" indent="0" algn="l"/>
            <a:endParaRPr lang="en-SG" sz="3200" dirty="0">
              <a:latin typeface="Arial" pitchFamily="18"/>
            </a:endParaRPr>
          </a:p>
          <a:p>
            <a:pPr marL="0" lvl="0" indent="0" algn="l"/>
            <a:r>
              <a:rPr lang="en-SG" sz="3200" dirty="0" err="1">
                <a:latin typeface="Arial" pitchFamily="18"/>
              </a:rPr>
              <a:t>Metrices</a:t>
            </a:r>
            <a:r>
              <a:rPr lang="en-SG" sz="3200" dirty="0">
                <a:latin typeface="Arial" pitchFamily="18"/>
              </a:rPr>
              <a:t> Collection</a:t>
            </a:r>
          </a:p>
          <a:p>
            <a:pPr marL="0" lvl="0" indent="0" algn="l"/>
            <a:endParaRPr lang="en-SG" sz="3200" dirty="0">
              <a:latin typeface="Arial" pitchFamily="18"/>
            </a:endParaRPr>
          </a:p>
          <a:p>
            <a:pPr marL="0" lvl="0" indent="0" algn="l"/>
            <a:r>
              <a:rPr lang="en-SG" sz="3200" dirty="0">
                <a:latin typeface="Arial" pitchFamily="18"/>
              </a:rPr>
              <a:t>Log Aggregation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/>
              <a:t>Features of Kafka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798637"/>
            <a:ext cx="9071640" cy="449579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/>
            <a:r>
              <a:rPr lang="en-SG" sz="3200" dirty="0">
                <a:latin typeface="Arial" pitchFamily="18"/>
              </a:rPr>
              <a:t>Scalability</a:t>
            </a:r>
          </a:p>
          <a:p>
            <a:pPr marL="0" lvl="0" indent="0" algn="l"/>
            <a:endParaRPr lang="en-SG" sz="3200" dirty="0">
              <a:latin typeface="Arial" pitchFamily="18"/>
            </a:endParaRPr>
          </a:p>
          <a:p>
            <a:pPr marL="0" lvl="0" indent="0" algn="l"/>
            <a:r>
              <a:rPr lang="en-SG" sz="3200" dirty="0">
                <a:latin typeface="Arial" pitchFamily="18"/>
              </a:rPr>
              <a:t>Durability</a:t>
            </a:r>
          </a:p>
          <a:p>
            <a:pPr marL="0" lvl="0" indent="0" algn="l"/>
            <a:endParaRPr lang="en-SG" sz="3200" dirty="0">
              <a:latin typeface="Arial" pitchFamily="18"/>
            </a:endParaRPr>
          </a:p>
          <a:p>
            <a:pPr marL="0" lvl="0" indent="0" algn="l"/>
            <a:r>
              <a:rPr lang="en-SG" sz="3200" dirty="0">
                <a:latin typeface="Arial" pitchFamily="18"/>
              </a:rPr>
              <a:t>Reliability</a:t>
            </a:r>
          </a:p>
          <a:p>
            <a:pPr marL="0" lvl="0" indent="0" algn="l"/>
            <a:endParaRPr lang="en-SG" sz="3200" dirty="0">
              <a:latin typeface="Arial" pitchFamily="18"/>
            </a:endParaRPr>
          </a:p>
          <a:p>
            <a:pPr marL="0" lvl="0" indent="0" algn="l"/>
            <a:r>
              <a:rPr lang="en-SG" sz="3200" dirty="0">
                <a:latin typeface="Arial" pitchFamily="18"/>
              </a:rPr>
              <a:t>Performance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/>
              <a:t>Use Cases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563479"/>
            <a:ext cx="9071640" cy="4883357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en-SG" sz="3200" dirty="0">
                <a:latin typeface="Arial" pitchFamily="18"/>
              </a:rPr>
              <a:t>Kafka works is combination with  -</a:t>
            </a:r>
          </a:p>
          <a:p>
            <a:pPr marL="0" lvl="0" indent="0" algn="l">
              <a:buNone/>
            </a:pPr>
            <a:endParaRPr lang="en-SG" sz="3200" dirty="0">
              <a:latin typeface="Arial" pitchFamily="18"/>
            </a:endParaRPr>
          </a:p>
          <a:p>
            <a:pPr marL="0" lvl="0" indent="0" algn="l"/>
            <a:r>
              <a:rPr lang="en-SG" sz="3200" dirty="0">
                <a:latin typeface="Arial" pitchFamily="18"/>
              </a:rPr>
              <a:t> Apache Storm</a:t>
            </a:r>
          </a:p>
          <a:p>
            <a:pPr marL="0" lvl="0" indent="0" algn="l"/>
            <a:r>
              <a:rPr lang="en-SG" sz="3200" dirty="0">
                <a:latin typeface="Arial" pitchFamily="18"/>
              </a:rPr>
              <a:t> Apache </a:t>
            </a:r>
            <a:r>
              <a:rPr lang="en-SG" sz="3200" dirty="0" err="1">
                <a:latin typeface="Arial" pitchFamily="18"/>
              </a:rPr>
              <a:t>Hbase</a:t>
            </a:r>
            <a:endParaRPr lang="en-SG" sz="3200" dirty="0">
              <a:latin typeface="Arial" pitchFamily="18"/>
            </a:endParaRPr>
          </a:p>
          <a:p>
            <a:pPr marL="0" lvl="0" indent="0" algn="l"/>
            <a:r>
              <a:rPr lang="en-SG" sz="3200" dirty="0">
                <a:latin typeface="Arial" pitchFamily="18"/>
              </a:rPr>
              <a:t> Apache Spark</a:t>
            </a:r>
          </a:p>
          <a:p>
            <a:pPr marL="0" lvl="0" indent="0" algn="l"/>
            <a:endParaRPr lang="en-SG" sz="3200" dirty="0">
              <a:latin typeface="Arial" pitchFamily="18"/>
            </a:endParaRPr>
          </a:p>
          <a:p>
            <a:pPr marL="0" lvl="0" indent="0" algn="l">
              <a:buNone/>
            </a:pPr>
            <a:r>
              <a:rPr lang="en-SG" sz="3200" dirty="0">
                <a:latin typeface="Arial" pitchFamily="18"/>
              </a:rPr>
              <a:t>for real time analysis and rendering of streaming data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/>
              <a:t>Use Cases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22400" y="1463039"/>
            <a:ext cx="7589519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SG"/>
              <a:t>How Kafka Works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57200" y="1951037"/>
            <a:ext cx="9071640" cy="4495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endParaRPr lang="en-SG" sz="3200" dirty="0">
              <a:latin typeface="Arial" pitchFamily="18"/>
            </a:endParaRPr>
          </a:p>
          <a:p>
            <a:pPr marL="0" lvl="0" indent="0" algn="l">
              <a:buNone/>
            </a:pPr>
            <a:r>
              <a:rPr lang="en-SG" sz="3200" dirty="0">
                <a:latin typeface="Arial" pitchFamily="18"/>
              </a:rPr>
              <a:t>There are four main components involved in moving data in and out of Kafka:</a:t>
            </a:r>
          </a:p>
          <a:p>
            <a:pPr marL="0" lvl="0" indent="0" algn="l">
              <a:buNone/>
            </a:pPr>
            <a:endParaRPr lang="en-SG" sz="3200" dirty="0">
              <a:latin typeface="Arial" pitchFamily="18"/>
            </a:endParaRPr>
          </a:p>
          <a:p>
            <a:pPr marL="0" lvl="0" indent="0" algn="l"/>
            <a:r>
              <a:rPr lang="en-SG" sz="3200" dirty="0">
                <a:latin typeface="Arial" pitchFamily="18"/>
              </a:rPr>
              <a:t>Topics</a:t>
            </a:r>
          </a:p>
          <a:p>
            <a:pPr marL="0" lvl="0" indent="0" algn="l"/>
            <a:r>
              <a:rPr lang="en-SG" sz="3200" dirty="0">
                <a:latin typeface="Arial" pitchFamily="18"/>
              </a:rPr>
              <a:t>Producers</a:t>
            </a:r>
          </a:p>
          <a:p>
            <a:pPr marL="0" lvl="0" indent="0" algn="l"/>
            <a:r>
              <a:rPr lang="en-SG" sz="3200" dirty="0">
                <a:latin typeface="Arial" pitchFamily="18"/>
              </a:rPr>
              <a:t>Consumers</a:t>
            </a:r>
          </a:p>
          <a:p>
            <a:pPr marL="0" lvl="0" indent="0" algn="l"/>
            <a:r>
              <a:rPr lang="en-SG" sz="3200" dirty="0">
                <a:latin typeface="Arial" pitchFamily="18"/>
              </a:rPr>
              <a:t>Brokers</a:t>
            </a:r>
          </a:p>
          <a:p>
            <a:pPr marL="0" lvl="0" indent="0" algn="l"/>
            <a:endParaRPr lang="en-SG" sz="3200" dirty="0">
              <a:latin typeface="Arial" pitchFamily="18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1396</Words>
  <Application>Microsoft Office PowerPoint</Application>
  <PresentationFormat>Custom</PresentationFormat>
  <Paragraphs>198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DejaVu Sans</vt:lpstr>
      <vt:lpstr>Droid Sans Fallback</vt:lpstr>
      <vt:lpstr>FreeSans</vt:lpstr>
      <vt:lpstr>Liberation Sans</vt:lpstr>
      <vt:lpstr>Liberation Serif</vt:lpstr>
      <vt:lpstr>Lohit Hindi</vt:lpstr>
      <vt:lpstr>StarSymbol</vt:lpstr>
      <vt:lpstr>WenQuanYi Zen Hei</vt:lpstr>
      <vt:lpstr>Default</vt:lpstr>
      <vt:lpstr>Inspiration</vt:lpstr>
      <vt:lpstr>PowerPoint Presentation</vt:lpstr>
      <vt:lpstr>History</vt:lpstr>
      <vt:lpstr>Kafka adoption and use cases</vt:lpstr>
      <vt:lpstr>What is Kafka ?</vt:lpstr>
      <vt:lpstr>What kafka does ?</vt:lpstr>
      <vt:lpstr>Features of Kafka</vt:lpstr>
      <vt:lpstr>Use Cases</vt:lpstr>
      <vt:lpstr>Use Cases</vt:lpstr>
      <vt:lpstr>How Kafka Works</vt:lpstr>
      <vt:lpstr>How Kafka Works</vt:lpstr>
      <vt:lpstr>How Kafka Works</vt:lpstr>
      <vt:lpstr>How Kafka Works</vt:lpstr>
      <vt:lpstr>How Kafka Works</vt:lpstr>
      <vt:lpstr>How Kafka Works</vt:lpstr>
      <vt:lpstr>Why Zookeeper ?</vt:lpstr>
      <vt:lpstr>Things to know about Kafka...</vt:lpstr>
      <vt:lpstr>Distribution</vt:lpstr>
      <vt:lpstr>Distribution</vt:lpstr>
      <vt:lpstr>How to use Kafka ?</vt:lpstr>
      <vt:lpstr>How to use Kafka ?</vt:lpstr>
      <vt:lpstr>How to use Kafka ?</vt:lpstr>
      <vt:lpstr>Demo</vt:lpstr>
      <vt:lpstr>Setting up a multi-broker cluser  </vt:lpstr>
      <vt:lpstr>Setting up a multi-broker cluser</vt:lpstr>
      <vt:lpstr>Setting up a multi-broker cluser</vt:lpstr>
      <vt:lpstr>Setting up a multi-broker cluser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Mishra, Vishal</dc:creator>
  <cp:lastModifiedBy>Mishra, Vishal</cp:lastModifiedBy>
  <cp:revision>59</cp:revision>
  <dcterms:created xsi:type="dcterms:W3CDTF">2016-05-03T10:01:40Z</dcterms:created>
  <dcterms:modified xsi:type="dcterms:W3CDTF">2019-02-01T03:35:01Z</dcterms:modified>
</cp:coreProperties>
</file>