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2E16-8587-4151-A8DD-A43856D0485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718-C62A-451C-96DC-962A17C6B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71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2E16-8587-4151-A8DD-A43856D0485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718-C62A-451C-96DC-962A17C6B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61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2E16-8587-4151-A8DD-A43856D0485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718-C62A-451C-96DC-962A17C6B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03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2E16-8587-4151-A8DD-A43856D0485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718-C62A-451C-96DC-962A17C6BC3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556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2E16-8587-4151-A8DD-A43856D0485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718-C62A-451C-96DC-962A17C6B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20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2E16-8587-4151-A8DD-A43856D0485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718-C62A-451C-96DC-962A17C6B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53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2E16-8587-4151-A8DD-A43856D0485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718-C62A-451C-96DC-962A17C6B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568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2E16-8587-4151-A8DD-A43856D0485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718-C62A-451C-96DC-962A17C6B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557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2E16-8587-4151-A8DD-A43856D0485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718-C62A-451C-96DC-962A17C6B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4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2E16-8587-4151-A8DD-A43856D0485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718-C62A-451C-96DC-962A17C6B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40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2E16-8587-4151-A8DD-A43856D0485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718-C62A-451C-96DC-962A17C6B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59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2E16-8587-4151-A8DD-A43856D0485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718-C62A-451C-96DC-962A17C6B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0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2E16-8587-4151-A8DD-A43856D0485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718-C62A-451C-96DC-962A17C6B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31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2E16-8587-4151-A8DD-A43856D0485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718-C62A-451C-96DC-962A17C6B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53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2E16-8587-4151-A8DD-A43856D0485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718-C62A-451C-96DC-962A17C6B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2E16-8587-4151-A8DD-A43856D0485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718-C62A-451C-96DC-962A17C6B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41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2E16-8587-4151-A8DD-A43856D0485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718-C62A-451C-96DC-962A17C6B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47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282E16-8587-4151-A8DD-A43856D0485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DDB718-C62A-451C-96DC-962A17C6B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92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vishal-maurya-a410b2261" TargetMode="External"/><Relationship Id="rId2" Type="http://schemas.openxmlformats.org/officeDocument/2006/relationships/hyperlink" Target="mailto:vishalmaurya491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shal2910200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72C8-476B-CCC4-99A3-67CF96CBB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5534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Navigating the Future of Online Shopping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E8C82-D73D-A7BC-434B-9852B9D47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Python &amp; SQL Analytics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Vishal Maurya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8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8461-FBDF-E4E7-021E-A0B46E0A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283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B65F-ACBE-1E17-E81B-9C82B05EB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4564473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watching!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:-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vishalmaurya491@gmail.com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:-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www.linkedin.com/in/vishal-maurya-a410b2261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:-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https://github.com/vishal29102002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5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E592-E0A3-B73A-8EB1-9DFFC8B88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9869"/>
            <a:ext cx="9144000" cy="658761"/>
          </a:xfrm>
        </p:spPr>
        <p:txBody>
          <a:bodyPr>
            <a:no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1B114-E9EE-D454-26D7-B51FB6CE9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35510"/>
            <a:ext cx="9144000" cy="5132438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actionable insights from e-commerce sales, customer, and product data.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Items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Payments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08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A0F6-C177-825D-CDD4-2B3B35D3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FC343-00A7-E8FD-D58D-ED0326294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605"/>
            <a:ext cx="10515600" cy="41023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 missing values and removed duplicates.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categories and data types.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reliable results for analytics.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48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B0AC-38D3-9C4E-5965-1A09D0FD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148"/>
            <a:ext cx="10515600" cy="658762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Sellers by Revenue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B80F7B-6E2F-4387-FB5C-13F18794E9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775" y="934066"/>
            <a:ext cx="6400412" cy="464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8F5317-87C5-091E-B22D-62772DC14F7E}"/>
              </a:ext>
            </a:extLst>
          </p:cNvPr>
          <p:cNvSpPr txBox="1"/>
          <p:nvPr/>
        </p:nvSpPr>
        <p:spPr>
          <a:xfrm>
            <a:off x="838200" y="5569544"/>
            <a:ext cx="1051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is highly concentrated among a few top sellers. Supporting emerging sellers could diversify growth.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0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5363-2CBA-0772-0AC9-69B8201E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101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Product Categories by Sales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703E99-066B-01FA-83C7-EAED26073B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470" y="1160206"/>
            <a:ext cx="6701060" cy="435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9A66E0-E305-ABDC-E823-4927005E3BF8}"/>
              </a:ext>
            </a:extLst>
          </p:cNvPr>
          <p:cNvSpPr txBox="1"/>
          <p:nvPr/>
        </p:nvSpPr>
        <p:spPr>
          <a:xfrm>
            <a:off x="838200" y="5569545"/>
            <a:ext cx="1051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 &amp; Beauty, Watches, and Bed/Table/Bath dominate sales. Opportunity exists to bundle and cross-sell related categories.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0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4609-38D3-CA47-88DE-5376DC29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Sales Growth by Year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CA4A8A-0280-AA2C-E92E-AA96CD15DC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272" y="1140542"/>
            <a:ext cx="7859455" cy="452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8AA941-6AB5-1EF7-804D-6BB1728996A8}"/>
              </a:ext>
            </a:extLst>
          </p:cNvPr>
          <p:cNvSpPr txBox="1"/>
          <p:nvPr/>
        </p:nvSpPr>
        <p:spPr>
          <a:xfrm>
            <a:off x="838201" y="5663381"/>
            <a:ext cx="1051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2017 and 2018 saw strong cumulative sales growth; momentum slowed by late 2018. Retention strategies are essential to sustain growth.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5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33F6-5050-E4CA-96BD-4BA673D1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819"/>
            <a:ext cx="10515600" cy="600769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Geographic Spread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D98F553-3C75-F2C9-BB63-351AF88489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19" y="825910"/>
            <a:ext cx="10107561" cy="458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A144D-89D0-B9B0-FFA8-A194E960661C}"/>
              </a:ext>
            </a:extLst>
          </p:cNvPr>
          <p:cNvSpPr txBox="1"/>
          <p:nvPr/>
        </p:nvSpPr>
        <p:spPr>
          <a:xfrm>
            <a:off x="634179" y="5407742"/>
            <a:ext cx="109678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Sao Paulo (SP) is the clear leader, with more customers than any other state by a large margin.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Rio de Janeiro (RJ) and Minas Gerais (MG) are strong secondary markets, but their customer counts are less than half that of SP.</a:t>
            </a:r>
          </a:p>
        </p:txBody>
      </p:sp>
    </p:spTree>
    <p:extLst>
      <p:ext uri="{BB962C8B-B14F-4D97-AF65-F5344CB8AC3E}">
        <p14:creationId xmlns:p14="http://schemas.microsoft.com/office/powerpoint/2010/main" val="281760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1FB8-087E-3284-B765-56A44DC2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1CC5-BFE6-991E-6B20-BD215F07B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marketing on SP, RJ, MG to deepen presence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popular product categories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customer retention (loyalty, targeted offers)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flexible payment options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installments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Train/support underperforming sellers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engagement for top customers</a:t>
            </a:r>
          </a:p>
        </p:txBody>
      </p:sp>
    </p:spTree>
    <p:extLst>
      <p:ext uri="{BB962C8B-B14F-4D97-AF65-F5344CB8AC3E}">
        <p14:creationId xmlns:p14="http://schemas.microsoft.com/office/powerpoint/2010/main" val="360310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C2FA-56AE-3222-3BFF-6459656C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A1C2-034C-23D0-484A-E5EFF26A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341"/>
            <a:ext cx="10515600" cy="50475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has built a strong presence in Brazil’s largest markets, with São Paulo, Rio de Janeiro, and Minas Gerais driving the bulk of transactions and revenue.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Early-stage explosive growth has stabilized, indicating the business is now entering a phase of market maturity. To maintain momentum, a shift in focus from rapid expansion to customer retention and long-term value is essential.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a broad geographic reach, customer acquisition is highly concentrated—many states remain underpenetrated. This presents an opportunity to diversify growth by tailoring strategies for low-activity regions.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Retention rates are currently low, but this gives significant upside should effective loyalty strategies, personalized outreach, and re-engagement campaigns be deployed.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payments and a diverse product catalog are strong competitive advantages, matching customer preferences and allowing wider market appeal.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43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</TotalTime>
  <Words>437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Calisto MT</vt:lpstr>
      <vt:lpstr>Times New Roman</vt:lpstr>
      <vt:lpstr>Wingdings</vt:lpstr>
      <vt:lpstr>Wingdings 2</vt:lpstr>
      <vt:lpstr>Slate</vt:lpstr>
      <vt:lpstr>Navigating the Future of Online Shopping</vt:lpstr>
      <vt:lpstr>Project Overview </vt:lpstr>
      <vt:lpstr>Data Cleaning &amp; Preparation</vt:lpstr>
      <vt:lpstr>Top Sellers by Revenue</vt:lpstr>
      <vt:lpstr>Top 10 Product Categories by Sales</vt:lpstr>
      <vt:lpstr>Cumulative Sales Growth by Year</vt:lpstr>
      <vt:lpstr>Customer Geographic Spread</vt:lpstr>
      <vt:lpstr>Insights &amp; 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maurya</dc:creator>
  <cp:lastModifiedBy>vikas maurya</cp:lastModifiedBy>
  <cp:revision>1</cp:revision>
  <dcterms:created xsi:type="dcterms:W3CDTF">2025-08-01T09:00:35Z</dcterms:created>
  <dcterms:modified xsi:type="dcterms:W3CDTF">2025-08-01T09:39:59Z</dcterms:modified>
</cp:coreProperties>
</file>