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3D7B1-D914-4FB8-85D0-CEE8C413802D}" v="7" dt="2025-09-10T14:41:39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maurya" userId="f21fd8a749abbb60" providerId="LiveId" clId="{31AFAE96-86BF-4871-AD2A-AD56AB7EF2BE}"/>
    <pc:docChg chg="custSel addSld delSld modSld">
      <pc:chgData name="vikas maurya" userId="f21fd8a749abbb60" providerId="LiveId" clId="{31AFAE96-86BF-4871-AD2A-AD56AB7EF2BE}" dt="2025-09-15T06:01:32.449" v="74" actId="14100"/>
      <pc:docMkLst>
        <pc:docMk/>
      </pc:docMkLst>
      <pc:sldChg chg="addSp delSp modSp mod">
        <pc:chgData name="vikas maurya" userId="f21fd8a749abbb60" providerId="LiveId" clId="{31AFAE96-86BF-4871-AD2A-AD56AB7EF2BE}" dt="2025-09-15T06:01:32.449" v="74" actId="14100"/>
        <pc:sldMkLst>
          <pc:docMk/>
          <pc:sldMk cId="3577450055" sldId="266"/>
        </pc:sldMkLst>
        <pc:picChg chg="del mod">
          <ac:chgData name="vikas maurya" userId="f21fd8a749abbb60" providerId="LiveId" clId="{31AFAE96-86BF-4871-AD2A-AD56AB7EF2BE}" dt="2025-09-15T05:57:57.391" v="41" actId="478"/>
          <ac:picMkLst>
            <pc:docMk/>
            <pc:sldMk cId="3577450055" sldId="266"/>
            <ac:picMk id="4" creationId="{083A6089-8C7D-4467-D897-CF72ABF50864}"/>
          </ac:picMkLst>
        </pc:picChg>
        <pc:picChg chg="del mod">
          <ac:chgData name="vikas maurya" userId="f21fd8a749abbb60" providerId="LiveId" clId="{31AFAE96-86BF-4871-AD2A-AD56AB7EF2BE}" dt="2025-09-15T05:58:00.323" v="42" actId="478"/>
          <ac:picMkLst>
            <pc:docMk/>
            <pc:sldMk cId="3577450055" sldId="266"/>
            <ac:picMk id="5" creationId="{03ED8284-B7BB-0F68-B5F5-D315F8611C6F}"/>
          </ac:picMkLst>
        </pc:picChg>
        <pc:picChg chg="del mod">
          <ac:chgData name="vikas maurya" userId="f21fd8a749abbb60" providerId="LiveId" clId="{31AFAE96-86BF-4871-AD2A-AD56AB7EF2BE}" dt="2025-09-15T05:55:57.796" v="34" actId="478"/>
          <ac:picMkLst>
            <pc:docMk/>
            <pc:sldMk cId="3577450055" sldId="266"/>
            <ac:picMk id="6" creationId="{49A2DA1B-3B25-546A-CB1C-88CD99456A4B}"/>
          </ac:picMkLst>
        </pc:picChg>
        <pc:picChg chg="add mod">
          <ac:chgData name="vikas maurya" userId="f21fd8a749abbb60" providerId="LiveId" clId="{31AFAE96-86BF-4871-AD2A-AD56AB7EF2BE}" dt="2025-09-15T06:01:15.297" v="71" actId="14100"/>
          <ac:picMkLst>
            <pc:docMk/>
            <pc:sldMk cId="3577450055" sldId="266"/>
            <ac:picMk id="7" creationId="{9C89C847-C127-D2AA-E0C9-A5149E0DDD1A}"/>
          </ac:picMkLst>
        </pc:picChg>
        <pc:picChg chg="add mod">
          <ac:chgData name="vikas maurya" userId="f21fd8a749abbb60" providerId="LiveId" clId="{31AFAE96-86BF-4871-AD2A-AD56AB7EF2BE}" dt="2025-09-15T06:01:19.428" v="72" actId="14100"/>
          <ac:picMkLst>
            <pc:docMk/>
            <pc:sldMk cId="3577450055" sldId="266"/>
            <ac:picMk id="9" creationId="{587A143B-6C7D-0DE3-CA9A-C6B480A1B1A0}"/>
          </ac:picMkLst>
        </pc:picChg>
        <pc:picChg chg="add mod">
          <ac:chgData name="vikas maurya" userId="f21fd8a749abbb60" providerId="LiveId" clId="{31AFAE96-86BF-4871-AD2A-AD56AB7EF2BE}" dt="2025-09-15T06:01:32.449" v="74" actId="14100"/>
          <ac:picMkLst>
            <pc:docMk/>
            <pc:sldMk cId="3577450055" sldId="266"/>
            <ac:picMk id="11" creationId="{B62A0560-A64D-E62A-B716-C236851DB139}"/>
          </ac:picMkLst>
        </pc:picChg>
      </pc:sldChg>
      <pc:sldChg chg="addSp modSp new">
        <pc:chgData name="vikas maurya" userId="f21fd8a749abbb60" providerId="LiveId" clId="{31AFAE96-86BF-4871-AD2A-AD56AB7EF2BE}" dt="2025-09-10T14:39:41.381" v="7"/>
        <pc:sldMkLst>
          <pc:docMk/>
          <pc:sldMk cId="106357727" sldId="272"/>
        </pc:sldMkLst>
        <pc:spChg chg="add mod">
          <ac:chgData name="vikas maurya" userId="f21fd8a749abbb60" providerId="LiveId" clId="{31AFAE96-86BF-4871-AD2A-AD56AB7EF2BE}" dt="2025-09-10T14:39:41.381" v="7"/>
          <ac:spMkLst>
            <pc:docMk/>
            <pc:sldMk cId="106357727" sldId="272"/>
            <ac:spMk id="2" creationId="{78798D98-FD56-D26E-7935-535F7654C947}"/>
          </ac:spMkLst>
        </pc:spChg>
        <pc:spChg chg="add mod">
          <ac:chgData name="vikas maurya" userId="f21fd8a749abbb60" providerId="LiveId" clId="{31AFAE96-86BF-4871-AD2A-AD56AB7EF2BE}" dt="2025-09-10T14:39:41.381" v="7"/>
          <ac:spMkLst>
            <pc:docMk/>
            <pc:sldMk cId="106357727" sldId="272"/>
            <ac:spMk id="3" creationId="{497EDE01-7813-966A-6E14-CECB9F7A2BB0}"/>
          </ac:spMkLst>
        </pc:spChg>
      </pc:sldChg>
      <pc:sldChg chg="new del">
        <pc:chgData name="vikas maurya" userId="f21fd8a749abbb60" providerId="LiveId" clId="{31AFAE96-86BF-4871-AD2A-AD56AB7EF2BE}" dt="2025-09-10T14:38:50.795" v="2" actId="47"/>
        <pc:sldMkLst>
          <pc:docMk/>
          <pc:sldMk cId="2491772909" sldId="272"/>
        </pc:sldMkLst>
      </pc:sldChg>
      <pc:sldChg chg="addSp modSp new del">
        <pc:chgData name="vikas maurya" userId="f21fd8a749abbb60" providerId="LiveId" clId="{31AFAE96-86BF-4871-AD2A-AD56AB7EF2BE}" dt="2025-09-10T14:39:22.167" v="4" actId="47"/>
        <pc:sldMkLst>
          <pc:docMk/>
          <pc:sldMk cId="2052152671" sldId="273"/>
        </pc:sldMkLst>
      </pc:sldChg>
      <pc:sldChg chg="addSp modSp new">
        <pc:chgData name="vikas maurya" userId="f21fd8a749abbb60" providerId="LiveId" clId="{31AFAE96-86BF-4871-AD2A-AD56AB7EF2BE}" dt="2025-09-10T14:39:52.638" v="8"/>
        <pc:sldMkLst>
          <pc:docMk/>
          <pc:sldMk cId="3197909410" sldId="273"/>
        </pc:sldMkLst>
        <pc:spChg chg="add mod">
          <ac:chgData name="vikas maurya" userId="f21fd8a749abbb60" providerId="LiveId" clId="{31AFAE96-86BF-4871-AD2A-AD56AB7EF2BE}" dt="2025-09-10T14:39:52.638" v="8"/>
          <ac:spMkLst>
            <pc:docMk/>
            <pc:sldMk cId="3197909410" sldId="273"/>
            <ac:spMk id="2" creationId="{57ECF188-BA52-7BF4-74C2-8C2F31D5718B}"/>
          </ac:spMkLst>
        </pc:spChg>
        <pc:spChg chg="add mod">
          <ac:chgData name="vikas maurya" userId="f21fd8a749abbb60" providerId="LiveId" clId="{31AFAE96-86BF-4871-AD2A-AD56AB7EF2BE}" dt="2025-09-10T14:39:52.638" v="8"/>
          <ac:spMkLst>
            <pc:docMk/>
            <pc:sldMk cId="3197909410" sldId="273"/>
            <ac:spMk id="3" creationId="{A239458A-DAC9-1F50-1C08-E14DC715AFF6}"/>
          </ac:spMkLst>
        </pc:spChg>
      </pc:sldChg>
      <pc:sldChg chg="addSp modSp new mod">
        <pc:chgData name="vikas maurya" userId="f21fd8a749abbb60" providerId="LiveId" clId="{31AFAE96-86BF-4871-AD2A-AD56AB7EF2BE}" dt="2025-09-10T14:41:39.084" v="12" actId="20577"/>
        <pc:sldMkLst>
          <pc:docMk/>
          <pc:sldMk cId="205415051" sldId="274"/>
        </pc:sldMkLst>
        <pc:spChg chg="add mod">
          <ac:chgData name="vikas maurya" userId="f21fd8a749abbb60" providerId="LiveId" clId="{31AFAE96-86BF-4871-AD2A-AD56AB7EF2BE}" dt="2025-09-10T14:40:11.045" v="10"/>
          <ac:spMkLst>
            <pc:docMk/>
            <pc:sldMk cId="205415051" sldId="274"/>
            <ac:spMk id="2" creationId="{6DFD9050-D8C4-7805-7BC7-0DA3D90B589D}"/>
          </ac:spMkLst>
        </pc:spChg>
        <pc:spChg chg="add mod">
          <ac:chgData name="vikas maurya" userId="f21fd8a749abbb60" providerId="LiveId" clId="{31AFAE96-86BF-4871-AD2A-AD56AB7EF2BE}" dt="2025-09-10T14:41:39.084" v="12" actId="20577"/>
          <ac:spMkLst>
            <pc:docMk/>
            <pc:sldMk cId="205415051" sldId="274"/>
            <ac:spMk id="3" creationId="{CAB0F6B0-EAC6-7CA0-5CF8-0337465FD8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00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3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345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576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93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4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65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935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58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2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6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9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7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AF0893-1511-4444-878D-A932A0E5AFB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DD887-7C41-4438-977D-760F5E84E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6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ishalmaurya29" TargetMode="External"/><Relationship Id="rId2" Type="http://schemas.openxmlformats.org/officeDocument/2006/relationships/hyperlink" Target="mailto:vishalmaurya491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vishal2910200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D2CE28-A745-CC8B-67AC-9974C398A0A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345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the Future of Online Shopping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97E9295-F9DB-6CC4-302F-96DD24A071C1}"/>
              </a:ext>
            </a:extLst>
          </p:cNvPr>
          <p:cNvSpPr txBox="1">
            <a:spLocks/>
          </p:cNvSpPr>
          <p:nvPr/>
        </p:nvSpPr>
        <p:spPr>
          <a:xfrm>
            <a:off x="1370693" y="3598339"/>
            <a:ext cx="9440034" cy="1049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 &amp; SQL Analytics Project Questions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Vishal Maurya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5E49-2BA0-9683-37DD-8D9D9590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365125"/>
            <a:ext cx="11265310" cy="618101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 Identify the correlation between product price and the number of times a product has been purchased.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CE3A3-3D49-16B0-FEE6-E398B9355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1" y="1189705"/>
            <a:ext cx="10264877" cy="3460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C0752-4DCE-FC15-AEE6-F636F4B56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8" y="4522839"/>
            <a:ext cx="9307224" cy="23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3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CA63-BC1F-3FF3-A4A6-1DDC0F77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" y="365125"/>
            <a:ext cx="12024851" cy="92290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Q5. Calculate the total revenue generated by each seller, and rank them by revenue.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D3854-D3F4-1C8C-4825-D2CBC4D2E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88026"/>
            <a:ext cx="5850190" cy="55699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1E4875-B4D9-B8B0-226F-649FE4C89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91" y="1288026"/>
            <a:ext cx="6312309" cy="55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2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A330-1DFF-6467-EF83-CFA3046A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601"/>
            <a:ext cx="12192000" cy="1162347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PROBLEMS: 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Generate strategic and customer-centric insights.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Calculate the moving average of order values for each customer over their order history.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89C847-C127-D2AA-E0C9-A5149E0D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33948"/>
            <a:ext cx="7924801" cy="4429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7A143B-6C7D-0DE3-CA9A-C6B480A1B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5" y="3156155"/>
            <a:ext cx="6292645" cy="3669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A0560-A64D-E62A-B716-C236851DB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257" y="5889523"/>
            <a:ext cx="2241755" cy="9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5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1BEF-7290-6CF1-433D-EB6DDEB8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84424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Calculate the cumulative sales per month for each year.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3DEF3-9207-0395-4BB8-990392907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368"/>
            <a:ext cx="6096000" cy="56486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E62358-E4BC-DE55-E8FA-038382806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209368"/>
            <a:ext cx="6096000" cy="56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2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F390-BA4E-ED43-68BA-111612AF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66278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Calculate the year-over-year growth rate of total sales.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8F948-ACB2-B891-BC3D-7A55974AD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27906"/>
            <a:ext cx="6096000" cy="5830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F4006-E06F-274A-7098-B57590BC1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6017342" cy="383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3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5EE-73D6-8DFF-4AC7-6672F0B9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98189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 Calculate the retention rate of customers, defined as the percentage of customers who make another purchase within 6 months of their first purchase.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E43D6-8620-DF54-BF5E-1D0058F8A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018"/>
            <a:ext cx="6095999" cy="5510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7358BB-4A79-5253-4567-B8D5B8F6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7"/>
            <a:ext cx="6096001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3788-74BF-8644-6540-D83F8CC2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4" y="365126"/>
            <a:ext cx="12140456" cy="103105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Q5. Identify the top 3 customers who spent the most money in each year.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00E24-E987-7F1A-B01C-33312D802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" y="1396181"/>
            <a:ext cx="5936301" cy="5436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90AB30-5869-1293-A78E-44C8C619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45" y="1396181"/>
            <a:ext cx="6204156" cy="54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D98-FD56-D26E-7935-535F7654C947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Recommendations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DE01-7813-966A-6E14-CECB9F7A2BB0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on SP, RJ, MG to deepen presence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Expand popular product categories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Invest in customer retention (loyalty, targeted offers)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Continue flexible payment options (installments)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Train/support underperforming sellers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Premium engagement for top customers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F188-BA52-7BF4-74C2-8C2F31D5718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59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458A-DAC9-1F50-1C08-E14DC715AFF6}"/>
              </a:ext>
            </a:extLst>
          </p:cNvPr>
          <p:cNvSpPr txBox="1">
            <a:spLocks/>
          </p:cNvSpPr>
          <p:nvPr/>
        </p:nvSpPr>
        <p:spPr>
          <a:xfrm>
            <a:off x="838200" y="1445341"/>
            <a:ext cx="10515600" cy="50475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has built a strong presence in Brazil’s largest markets, with São Paulo, Rio de Janeiro, and Minas Gerais driving the bulk of transactions and revenue.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Early-stage explosive growth has stabilized, indicating the business is now entering a phase of market maturity. To maintain momentum, a shift in focus from rapid expansion to customer retention and long-term value is essential.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Despite a broad geographic reach, customer acquisition is highly concentrated—many states remain underpenetrated. This presents an opportunity to diversify growth by tailoring strategies for low-activity regions.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Retention rates are currently low, but this gives significant upside should effective loyalty strategies, personalized outreach, and re-engagement campaigns be deployed.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Flexible payments and a diverse product catalog are strong competitive advantages, matching customer preferences and allowing wider market appeal.</a:t>
            </a:r>
          </a:p>
          <a:p>
            <a:pPr marL="0" indent="0">
              <a:buFont typeface="Wingdings 3" charset="2"/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0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9050-D8C4-7805-7BC7-0DA3D90B589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5128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F6B0-EAC6-7CA0-5CF8-0337465FD810}"/>
              </a:ext>
            </a:extLst>
          </p:cNvPr>
          <p:cNvSpPr txBox="1">
            <a:spLocks/>
          </p:cNvSpPr>
          <p:nvPr/>
        </p:nvSpPr>
        <p:spPr>
          <a:xfrm>
            <a:off x="838200" y="1612490"/>
            <a:ext cx="10515600" cy="45644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watching!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:-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vishalmaurya491@gmail.com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:- </a:t>
            </a:r>
            <a:r>
              <a:rPr lang="en-IN" dirty="0">
                <a:hlinkClick r:id="rId3"/>
              </a:rPr>
              <a:t>www.linkedin.com/in/vishalmaurya29</a:t>
            </a:r>
            <a:endParaRPr lang="en-IN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:-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https://github.com/vishal29102002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17FE-66BC-A589-0384-624863D85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86348"/>
          </a:xfrm>
        </p:spPr>
        <p:txBody>
          <a:bodyPr>
            <a:no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PROBLEMS: 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Extract fundamental insights from the dataset.</a:t>
            </a:r>
            <a:br>
              <a:rPr lang="en-IN" sz="2400" dirty="0"/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List all unique cities where customers are located.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52A68-A871-F8AB-0F11-FA36D6205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2D95E-A999-D130-CF18-9E815B347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348"/>
            <a:ext cx="5230761" cy="5194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FF807-4582-DB98-B143-7884055A2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239" y="1386348"/>
            <a:ext cx="675476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2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B8C6-8880-C31A-3A73-61979589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Count the number of orders placed in 2017.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AF43E-85E1-6E33-F7C9-36D06FD3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41"/>
            <a:ext cx="5309419" cy="3515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E0A1B8-5054-CAF4-D451-7486CEEAA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92341"/>
            <a:ext cx="6705600" cy="32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2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61A6-C4C5-0897-33FB-D71070F3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96292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Find the total sales per category.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8AE9B-F5D0-58FD-8A5D-55DCF1BF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053"/>
            <a:ext cx="5309419" cy="5529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5D0FF-95B8-E968-C81A-6B53EEB96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2" y="1328052"/>
            <a:ext cx="6735097" cy="55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9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55BF-B88B-8A7D-B578-9337132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97206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 Calculate the percentage of orders that were paid in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installments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7C5F8-112D-FE35-DE93-6D398282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" y="1337187"/>
            <a:ext cx="12003175" cy="3087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71C3F-742F-35AB-48F2-AD733C2BB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" y="4424517"/>
            <a:ext cx="12003175" cy="24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3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E3C2-7E9D-4879-1040-F3BB8FDB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4129"/>
            <a:ext cx="11353800" cy="609601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Q5. Count the number of customers from each state.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A1F79-E95D-AE31-D985-EB896CE5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1111044"/>
            <a:ext cx="4345858" cy="5746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FD3341-D81C-F1E8-4425-86303DCFD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1044"/>
            <a:ext cx="7747819" cy="57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7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4B5F-22D3-A024-9854-B3B162A3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400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PROBLEMS: 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Dive deeper into sales and order trends.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Calculate the number of orders per month in 2018.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FFD20-0D8D-EB03-3BBD-346EB63F2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45" y="1524000"/>
            <a:ext cx="5289755" cy="533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DB61B-79F2-5B99-0690-D7765A8EB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90224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D6C9-95BF-9385-9A72-F23D59B9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07038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Find the average number of products per order, grouped by customer city.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FC8D4-41EB-00EB-3A04-7752E7011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510"/>
            <a:ext cx="9535005" cy="5422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C82F32-E1CD-C374-46BA-D119371F2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90" y="2684206"/>
            <a:ext cx="6878010" cy="41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2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CEF5-4796-AF87-2A96-2AD1ED6E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09988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Calculate the percentage of total revenue contributed by each product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A0782-5336-6E85-C4E8-D76EE829C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3752"/>
            <a:ext cx="6682281" cy="5254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51F65-7B1E-FA1E-F496-4B3C01882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81" y="1603752"/>
            <a:ext cx="5509719" cy="525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4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24</TotalTime>
  <Words>506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Century Gothic</vt:lpstr>
      <vt:lpstr>Times New Roman</vt:lpstr>
      <vt:lpstr>Wingdings</vt:lpstr>
      <vt:lpstr>Wingdings 3</vt:lpstr>
      <vt:lpstr>Ion</vt:lpstr>
      <vt:lpstr>PowerPoint Presentation</vt:lpstr>
      <vt:lpstr>BASIC PROBLEMS:  Objective: Extract fundamental insights from the dataset. Q1. List all unique cities where customers are located. </vt:lpstr>
      <vt:lpstr>Q2. Count the number of orders placed in 2017. </vt:lpstr>
      <vt:lpstr>Q3. Find the total sales per category.  </vt:lpstr>
      <vt:lpstr>Q4. Calculate the percentage of orders that were paid in installments.</vt:lpstr>
      <vt:lpstr>Q5. Count the number of customers from each state. </vt:lpstr>
      <vt:lpstr>INTERMEDIATE PROBLEMS:  Objective: Dive deeper into sales and order trends.  Q1. Calculate the number of orders per month in 2018. </vt:lpstr>
      <vt:lpstr>Q2. Find the average number of products per order, grouped by customer city.  </vt:lpstr>
      <vt:lpstr>Q3. Calculate the percentage of total revenue contributed by each product category</vt:lpstr>
      <vt:lpstr>Q4. Identify the correlation between product price and the number of times a product has been purchased. </vt:lpstr>
      <vt:lpstr>Q5. Calculate the total revenue generated by each seller, and rank them by revenue.</vt:lpstr>
      <vt:lpstr>ADVANCED PROBLEMS:  Objective: Generate strategic and customer-centric insights. Q1. Calculate the moving average of order values for each customer over their order history.  </vt:lpstr>
      <vt:lpstr>Q2. Calculate the cumulative sales per month for each year. </vt:lpstr>
      <vt:lpstr>Q3. Calculate the year-over-year growth rate of total sales.</vt:lpstr>
      <vt:lpstr>Q4. Calculate the retention rate of customers, defined as the percentage of customers who make another purchase within 6 months of their first purchase. </vt:lpstr>
      <vt:lpstr>Q5. Identify the top 3 customers who spent the most money in each year.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maurya</dc:creator>
  <cp:lastModifiedBy>vikas maurya</cp:lastModifiedBy>
  <cp:revision>2</cp:revision>
  <dcterms:created xsi:type="dcterms:W3CDTF">2025-08-21T10:39:51Z</dcterms:created>
  <dcterms:modified xsi:type="dcterms:W3CDTF">2025-09-15T06:01:39Z</dcterms:modified>
</cp:coreProperties>
</file>