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2" r:id="rId3"/>
    <p:sldId id="259" r:id="rId4"/>
    <p:sldId id="263" r:id="rId5"/>
    <p:sldId id="260" r:id="rId6"/>
    <p:sldId id="261" r:id="rId7"/>
    <p:sldId id="264" r:id="rId8"/>
    <p:sldId id="257" r:id="rId9"/>
    <p:sldId id="258" r:id="rId10"/>
    <p:sldId id="28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3" r:id="rId27"/>
    <p:sldId id="284" r:id="rId28"/>
    <p:sldId id="28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74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2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7692" y="2514599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Designing of Free Space Optical Communication Network under Different Weather Conditions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7693" y="4214239"/>
            <a:ext cx="8915399" cy="1126283"/>
          </a:xfrm>
        </p:spPr>
        <p:txBody>
          <a:bodyPr>
            <a:noAutofit/>
          </a:bodyPr>
          <a:lstStyle/>
          <a:p>
            <a:r>
              <a:rPr lang="en-US" sz="2000" b="1" dirty="0"/>
              <a:t>Dr. Amardeep Singh</a:t>
            </a:r>
            <a:endParaRPr lang="en-IN" sz="2000" dirty="0"/>
          </a:p>
          <a:p>
            <a:r>
              <a:rPr lang="en-US" sz="2000" b="1" dirty="0"/>
              <a:t>Professor and Head</a:t>
            </a:r>
            <a:endParaRPr lang="en-IN" sz="2000" dirty="0"/>
          </a:p>
          <a:p>
            <a:r>
              <a:rPr lang="en-US" sz="2000" b="1" dirty="0"/>
              <a:t>Department of Computer Engineering, Punjabi University, </a:t>
            </a:r>
            <a:r>
              <a:rPr lang="en-US" sz="2000" b="1" dirty="0" smtClean="0"/>
              <a:t>Patiala</a:t>
            </a:r>
            <a:endParaRPr lang="en-IN" sz="2000" dirty="0"/>
          </a:p>
          <a:p>
            <a:r>
              <a:rPr lang="en-IN" sz="2000" dirty="0" smtClean="0"/>
              <a:t>                           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                                                                           By:-   </a:t>
            </a:r>
            <a:r>
              <a:rPr lang="en-US" sz="2000" dirty="0" smtClean="0"/>
              <a:t>Vishal Kumar</a:t>
            </a:r>
            <a:endParaRPr lang="en-US" sz="2000" dirty="0"/>
          </a:p>
          <a:p>
            <a:pPr algn="r"/>
            <a:r>
              <a:rPr lang="en-US" sz="2000" dirty="0"/>
              <a:t>Roll no:-</a:t>
            </a:r>
            <a:r>
              <a:rPr lang="en-US" sz="2000" dirty="0" smtClean="0"/>
              <a:t>11401039(CE</a:t>
            </a:r>
            <a:r>
              <a:rPr lang="en-US" sz="2000" dirty="0"/>
              <a:t>)</a:t>
            </a:r>
            <a:endParaRPr lang="en-IN" sz="2000" dirty="0"/>
          </a:p>
          <a:p>
            <a:endParaRPr lang="en-IN" sz="2000" dirty="0" smtClean="0"/>
          </a:p>
          <a:p>
            <a:r>
              <a:rPr lang="en-US" sz="2000" dirty="0" smtClean="0"/>
              <a:t>                                                                                      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56832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topologies used in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2800" dirty="0"/>
              <a:t>Bus </a:t>
            </a:r>
            <a:r>
              <a:rPr lang="en-IN" sz="2800" dirty="0" smtClean="0"/>
              <a:t>topology</a:t>
            </a:r>
          </a:p>
          <a:p>
            <a:pPr>
              <a:lnSpc>
                <a:spcPct val="150000"/>
              </a:lnSpc>
            </a:pPr>
            <a:r>
              <a:rPr lang="en-IN" sz="2800" dirty="0" smtClean="0"/>
              <a:t>Ring topology</a:t>
            </a:r>
          </a:p>
          <a:p>
            <a:pPr>
              <a:lnSpc>
                <a:spcPct val="150000"/>
              </a:lnSpc>
            </a:pPr>
            <a:r>
              <a:rPr lang="en-IN" sz="2800" dirty="0" smtClean="0"/>
              <a:t>Hybrid topology 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110741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topologies used in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IN" sz="2400" dirty="0"/>
              <a:t>Bus topology :-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All networked nodes are interconnected, peer to peer, using a single, open-ended </a:t>
            </a:r>
            <a:r>
              <a:rPr lang="en-US" sz="2400" dirty="0" smtClean="0"/>
              <a:t>cable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Both ends of the bus must be terminated with a terminating resistor to prevent signal </a:t>
            </a:r>
            <a:r>
              <a:rPr lang="en-US" sz="2400" dirty="0" smtClean="0"/>
              <a:t>bounce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00728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Bus topology</a:t>
            </a:r>
            <a:endParaRPr lang="en-IN" dirty="0"/>
          </a:p>
        </p:txBody>
      </p:sp>
      <p:pic>
        <p:nvPicPr>
          <p:cNvPr id="4" name="Content Placeholder 3" descr="Bus%2Btopolog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2580" y="1905000"/>
            <a:ext cx="9672376" cy="4198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5037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2. Ring topology </a:t>
            </a:r>
            <a:r>
              <a:rPr lang="en-IN" dirty="0"/>
              <a:t>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started out as a simple peer-to-peer LAN </a:t>
            </a:r>
            <a:r>
              <a:rPr lang="en-US" sz="2800" dirty="0" smtClean="0"/>
              <a:t>topology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Each networked workstation had two connections: one to each of its nearest </a:t>
            </a:r>
            <a:r>
              <a:rPr lang="en-US" sz="2800" dirty="0" smtClean="0"/>
              <a:t>neighbors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Data was transmitted unidirectional around the </a:t>
            </a:r>
            <a:r>
              <a:rPr lang="en-US" sz="2800" dirty="0" smtClean="0"/>
              <a:t>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96515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Ring topology </a:t>
            </a:r>
            <a:r>
              <a:rPr lang="en-IN" dirty="0"/>
              <a:t>:-</a:t>
            </a:r>
          </a:p>
        </p:txBody>
      </p:sp>
      <p:pic>
        <p:nvPicPr>
          <p:cNvPr id="4" name="Content Placeholder 3" descr="Ring_topolog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58565" y="1905000"/>
            <a:ext cx="5780405" cy="4796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1013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Weather in Patiala, Punjab, India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 </a:t>
            </a:r>
            <a:r>
              <a:rPr lang="en-US" sz="2800" dirty="0" smtClean="0"/>
              <a:t>Summer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Monsoon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Post-Monsoon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Winter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61249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Introduction To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FSO communication network has been proposed throughout the Patiala and Rajpura region</a:t>
            </a:r>
          </a:p>
          <a:p>
            <a:r>
              <a:rPr lang="en-US" sz="2400" dirty="0"/>
              <a:t>The FSO communication link performance through all Weather seasons of Patiala and Rajpura region has been observed.</a:t>
            </a:r>
          </a:p>
          <a:p>
            <a:r>
              <a:rPr lang="en-US" sz="2400" dirty="0"/>
              <a:t>Hybrid network of Ring topology and Bus topology is used to send data from Patiala to Rajpura.</a:t>
            </a:r>
          </a:p>
          <a:p>
            <a:r>
              <a:rPr lang="en-US" sz="2400" dirty="0"/>
              <a:t>the results at each node of the network have been calculated in terms of BER and Q-Factor.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6204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</a:t>
            </a:r>
            <a:r>
              <a:rPr lang="en-US" dirty="0" smtClean="0"/>
              <a:t>Free space optics  </a:t>
            </a:r>
            <a:r>
              <a:rPr lang="en-US" dirty="0"/>
              <a:t>network</a:t>
            </a:r>
            <a:endParaRPr lang="en-IN" dirty="0"/>
          </a:p>
        </p:txBody>
      </p:sp>
      <p:pic>
        <p:nvPicPr>
          <p:cNvPr id="4" name="Content Placeholder 3" descr="Map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840" y="1905000"/>
            <a:ext cx="11186160" cy="416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98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 details with respective </a:t>
            </a:r>
            <a:r>
              <a:rPr lang="en-US" dirty="0" smtClean="0"/>
              <a:t>attenuation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43144710"/>
              </p:ext>
            </p:extLst>
          </p:nvPr>
        </p:nvGraphicFramePr>
        <p:xfrm>
          <a:off x="1852152" y="2407920"/>
          <a:ext cx="10041081" cy="3398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465"/>
                <a:gridCol w="5001589"/>
                <a:gridCol w="3347027"/>
              </a:tblGrid>
              <a:tr h="1235825">
                <a:tc>
                  <a:txBody>
                    <a:bodyPr/>
                    <a:lstStyle/>
                    <a:p>
                      <a:pPr algn="ctr"/>
                      <a:r>
                        <a:rPr lang="en-US" sz="27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 </a:t>
                      </a:r>
                    </a:p>
                    <a:p>
                      <a:pPr algn="ctr"/>
                      <a:r>
                        <a:rPr lang="en-US" sz="27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Season</a:t>
                      </a:r>
                    </a:p>
                    <a:p>
                      <a:pPr algn="ctr"/>
                      <a:endParaRPr lang="en-IN" sz="2000" dirty="0"/>
                    </a:p>
                  </a:txBody>
                  <a:tcPr marL="102985" marR="102985" marT="51493" marB="514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Duration</a:t>
                      </a:r>
                      <a:endParaRPr lang="en-IN" sz="2700" dirty="0"/>
                    </a:p>
                  </a:txBody>
                  <a:tcPr marL="102985" marR="102985" marT="51493" marB="514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Attenuation (dB/km) </a:t>
                      </a:r>
                      <a:endParaRPr lang="en-IN" sz="2700" dirty="0"/>
                    </a:p>
                  </a:txBody>
                  <a:tcPr marL="102985" marR="102985" marT="51493" marB="51493"/>
                </a:tc>
              </a:tr>
              <a:tr h="72089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Clear Season</a:t>
                      </a:r>
                      <a:endParaRPr lang="en-IN" sz="2000" dirty="0"/>
                    </a:p>
                  </a:txBody>
                  <a:tcPr marL="102985" marR="102985" marT="51493" marB="514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March to Last June</a:t>
                      </a:r>
                      <a:endParaRPr lang="en-IN" sz="2000" dirty="0"/>
                    </a:p>
                  </a:txBody>
                  <a:tcPr marL="102985" marR="102985" marT="51493" marB="514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0.23</a:t>
                      </a:r>
                      <a:endParaRPr lang="en-IN" sz="2000" dirty="0"/>
                    </a:p>
                  </a:txBody>
                  <a:tcPr marL="102985" marR="102985" marT="51493" marB="51493"/>
                </a:tc>
              </a:tr>
              <a:tr h="72089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Rain Season</a:t>
                      </a:r>
                      <a:endParaRPr lang="en-IN" sz="2000" dirty="0"/>
                    </a:p>
                  </a:txBody>
                  <a:tcPr marL="102985" marR="102985" marT="51493" marB="514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July to September &amp; September to October </a:t>
                      </a:r>
                      <a:endParaRPr lang="en-IN" sz="2000" dirty="0"/>
                    </a:p>
                  </a:txBody>
                  <a:tcPr marL="102985" marR="102985" marT="51493" marB="514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9.64</a:t>
                      </a:r>
                      <a:endParaRPr lang="en-IN" sz="2000" dirty="0"/>
                    </a:p>
                  </a:txBody>
                  <a:tcPr marL="102985" marR="102985" marT="51493" marB="51493"/>
                </a:tc>
              </a:tr>
              <a:tr h="72089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Fog </a:t>
                      </a:r>
                    </a:p>
                    <a:p>
                      <a:pPr algn="ctr"/>
                      <a:r>
                        <a:rPr lang="en-IN" sz="2000" dirty="0" smtClean="0"/>
                        <a:t>Season</a:t>
                      </a:r>
                      <a:endParaRPr lang="en-IN" sz="2000" dirty="0"/>
                    </a:p>
                  </a:txBody>
                  <a:tcPr marL="102985" marR="102985" marT="51493" marB="514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December to February </a:t>
                      </a:r>
                      <a:endParaRPr lang="en-IN" sz="2000" dirty="0"/>
                    </a:p>
                  </a:txBody>
                  <a:tcPr marL="102985" marR="102985" marT="51493" marB="514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2.37</a:t>
                      </a:r>
                      <a:endParaRPr lang="en-IN" sz="2000" dirty="0"/>
                    </a:p>
                  </a:txBody>
                  <a:tcPr marL="102985" marR="102985" marT="51493" marB="5149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598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Parameters of FSO channel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35313417"/>
              </p:ext>
            </p:extLst>
          </p:nvPr>
        </p:nvGraphicFramePr>
        <p:xfrm>
          <a:off x="2583693" y="1866900"/>
          <a:ext cx="9608307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616"/>
                <a:gridCol w="7520691"/>
              </a:tblGrid>
              <a:tr h="399662"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Parameters </a:t>
                      </a:r>
                      <a:endParaRPr lang="en-IN" sz="1900" dirty="0"/>
                    </a:p>
                  </a:txBody>
                  <a:tcPr marL="98547" marR="98547" marT="49273" marB="49273"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Range </a:t>
                      </a:r>
                      <a:endParaRPr lang="en-IN" sz="1900" dirty="0"/>
                    </a:p>
                  </a:txBody>
                  <a:tcPr marL="98547" marR="98547" marT="49273" marB="49273"/>
                </a:tc>
              </a:tr>
              <a:tr h="985467"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Input power </a:t>
                      </a:r>
                      <a:endParaRPr lang="en-IN" sz="1900" dirty="0"/>
                    </a:p>
                  </a:txBody>
                  <a:tcPr marL="98547" marR="98547" marT="49273" marB="49273"/>
                </a:tc>
                <a:tc>
                  <a:txBody>
                    <a:bodyPr/>
                    <a:lstStyle/>
                    <a:p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 weather: 20 dB</a:t>
                      </a:r>
                      <a:endParaRPr lang="en-IN" sz="1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Foggy weather: 30 dB</a:t>
                      </a:r>
                      <a:endParaRPr lang="en-IN" sz="1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Rainy weather: 40 dB</a:t>
                      </a:r>
                      <a:endParaRPr lang="en-IN" sz="1900" dirty="0"/>
                    </a:p>
                  </a:txBody>
                  <a:tcPr marL="98547" marR="98547" marT="49273" marB="49273"/>
                </a:tc>
              </a:tr>
              <a:tr h="985467"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Wavelength</a:t>
                      </a:r>
                      <a:r>
                        <a:rPr lang="en-IN" sz="1900" baseline="0" dirty="0" smtClean="0"/>
                        <a:t> </a:t>
                      </a:r>
                      <a:endParaRPr lang="en-IN" sz="1900" dirty="0"/>
                    </a:p>
                  </a:txBody>
                  <a:tcPr marL="98547" marR="98547" marT="49273" marB="49273"/>
                </a:tc>
                <a:tc>
                  <a:txBody>
                    <a:bodyPr/>
                    <a:lstStyle/>
                    <a:p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1550 nm onwards (12 channels with equal channel spacing of 0.5 nm and 15 channels for high speed link between two rings)</a:t>
                      </a:r>
                      <a:endParaRPr lang="en-IN" sz="1900" dirty="0"/>
                    </a:p>
                  </a:txBody>
                  <a:tcPr marL="98547" marR="98547" marT="49273" marB="49273"/>
                </a:tc>
              </a:tr>
              <a:tr h="399662"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Bit rate </a:t>
                      </a:r>
                      <a:endParaRPr lang="en-IN" sz="1900" dirty="0"/>
                    </a:p>
                  </a:txBody>
                  <a:tcPr marL="98547" marR="98547" marT="49273" marB="49273"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5 Gbps</a:t>
                      </a:r>
                      <a:endParaRPr lang="en-IN" sz="1900" dirty="0"/>
                    </a:p>
                  </a:txBody>
                  <a:tcPr marL="98547" marR="98547" marT="49273" marB="49273"/>
                </a:tc>
              </a:tr>
              <a:tr h="399662">
                <a:tc>
                  <a:txBody>
                    <a:bodyPr/>
                    <a:lstStyle/>
                    <a:p>
                      <a:endParaRPr lang="en-IN" sz="1900" dirty="0"/>
                    </a:p>
                  </a:txBody>
                  <a:tcPr marL="98547" marR="98547" marT="49273" marB="49273"/>
                </a:tc>
                <a:tc>
                  <a:txBody>
                    <a:bodyPr/>
                    <a:lstStyle/>
                    <a:p>
                      <a:endParaRPr lang="en-IN" sz="1900" dirty="0"/>
                    </a:p>
                  </a:txBody>
                  <a:tcPr marL="98547" marR="98547" marT="49273" marB="4927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7372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Aim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800" dirty="0" smtClean="0"/>
              <a:t>Transmit data using FSO</a:t>
            </a:r>
          </a:p>
          <a:p>
            <a:pPr>
              <a:lnSpc>
                <a:spcPct val="150000"/>
              </a:lnSpc>
            </a:pPr>
            <a:r>
              <a:rPr lang="en-IN" sz="2800" dirty="0" smtClean="0"/>
              <a:t>Connect two cities through wireless medium</a:t>
            </a:r>
          </a:p>
          <a:p>
            <a:pPr>
              <a:lnSpc>
                <a:spcPct val="150000"/>
              </a:lnSpc>
            </a:pPr>
            <a:r>
              <a:rPr lang="en-IN" sz="2800" dirty="0" smtClean="0"/>
              <a:t>Improve the data transfer rate in every weather </a:t>
            </a:r>
          </a:p>
          <a:p>
            <a:pPr>
              <a:lnSpc>
                <a:spcPct val="150000"/>
              </a:lnSpc>
            </a:pPr>
            <a:r>
              <a:rPr lang="en-IN" sz="2800" dirty="0" smtClean="0"/>
              <a:t>Send high speed data over long distance  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404587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Graph of variation of Q factor with respect to the used wavelengths at each node for clear season.</a:t>
            </a:r>
            <a:endParaRPr lang="en-IN" sz="2800" dirty="0"/>
          </a:p>
        </p:txBody>
      </p:sp>
      <p:pic>
        <p:nvPicPr>
          <p:cNvPr id="4" name="Content Placeholder 3" descr="C:\Users\TAKHI\Desktop\clean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54127" y="1905000"/>
            <a:ext cx="7389281" cy="4755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1900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r</a:t>
            </a:r>
            <a:r>
              <a:rPr lang="en-US" dirty="0"/>
              <a:t>eceived output eye diagrams at different nodes for clear season</a:t>
            </a:r>
            <a:endParaRPr lang="en-IN" dirty="0"/>
          </a:p>
        </p:txBody>
      </p:sp>
      <p:pic>
        <p:nvPicPr>
          <p:cNvPr id="4" name="Content Placeholder 3" descr="C:\Users\TAKHI\Desktop\ed2\ed2\clean8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87966" y="2412390"/>
            <a:ext cx="3816646" cy="3357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TAKHI\Desktop\ed2\ed2\clean9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4598" y="2412390"/>
            <a:ext cx="3873368" cy="3357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8" descr="C:\Users\TAKHI\Desktop\ed2\ed2\clean10.png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58" y="2412390"/>
            <a:ext cx="3425940" cy="3357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4553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Graph of Q factor with respect to the used wavelengths at each node for foggy season.</a:t>
            </a:r>
            <a:endParaRPr lang="en-IN" sz="2800" dirty="0"/>
          </a:p>
        </p:txBody>
      </p:sp>
      <p:pic>
        <p:nvPicPr>
          <p:cNvPr id="4" name="Content Placeholder 3" descr="C:\Users\TAKHI\Desktop\fog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26659" y="1905000"/>
            <a:ext cx="6244217" cy="400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1182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received output eye diagram (1550 nm) at different nodes for foggy 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" name="Content Placeholder 3" descr="C:\Users\TAKHI\Desktop\ed2\ed2\fog8.pn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89212" y="2544266"/>
            <a:ext cx="2957277" cy="2823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TAKHI\Desktop\ed2\ed2\fog9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6489" y="2544266"/>
            <a:ext cx="2823648" cy="2823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TAKHI\Desktop\ed2\ed2\fog6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70137" y="2544266"/>
            <a:ext cx="2982014" cy="2823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0735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of Q factor with respect to the used wavelengths at each node for rainy season.</a:t>
            </a:r>
            <a:endParaRPr lang="en-IN" dirty="0"/>
          </a:p>
        </p:txBody>
      </p:sp>
      <p:pic>
        <p:nvPicPr>
          <p:cNvPr id="4" name="Content Placeholder 3" descr="C:\Users\TAKHI\Desktop\sir\rain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59840" y="1905000"/>
            <a:ext cx="6177855" cy="400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0594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The received output eye diagram (1550 nm) at different nodes for rainy season.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" name="Content Placeholder 3" descr="C:\Users\TAKHI\Desktop\ed2\ed2\rain10.pn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4205" y="2133600"/>
            <a:ext cx="3101246" cy="3003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TAKHI\Desktop\ed2\ed2\rain9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5451" y="2133600"/>
            <a:ext cx="3125468" cy="3003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TAKHI\Desktop\ed2\ed2\rain7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0919" y="2233279"/>
            <a:ext cx="2933693" cy="280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1107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 smtClean="0"/>
              <a:t>Conclusion 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FSO communication network has been proposed throughout the Patiala and Rajpura </a:t>
            </a:r>
            <a:r>
              <a:rPr lang="en-US" dirty="0" smtClean="0"/>
              <a:t>region</a:t>
            </a:r>
          </a:p>
          <a:p>
            <a:r>
              <a:rPr lang="en-US" dirty="0"/>
              <a:t>The FSO communication link performance through all-weather seasons of Patiala and Rajpura region has been observed</a:t>
            </a:r>
            <a:r>
              <a:rPr lang="en-US" dirty="0" smtClean="0"/>
              <a:t>.</a:t>
            </a:r>
          </a:p>
          <a:p>
            <a:r>
              <a:rPr lang="en-US" dirty="0"/>
              <a:t>In all the weather seasons, the results at each node of the network have been calculated in terms of BER and Q-Factor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rainy season, repeaters are needed after every 1km.</a:t>
            </a:r>
            <a:endParaRPr lang="en-IN" dirty="0"/>
          </a:p>
          <a:p>
            <a:r>
              <a:rPr lang="en-IN" dirty="0"/>
              <a:t>A</a:t>
            </a:r>
            <a:r>
              <a:rPr lang="en-IN" dirty="0" smtClean="0"/>
              <a:t>cceptable quality factor on every node.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1603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 smtClean="0"/>
              <a:t>Publication 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n-IN" sz="2600" dirty="0"/>
              <a:t>WECON 2018 (IEEE International Conference) </a:t>
            </a:r>
            <a:endParaRPr lang="en-IN" sz="2600" dirty="0" smtClean="0"/>
          </a:p>
          <a:p>
            <a:r>
              <a:rPr lang="en-US" sz="2600" dirty="0"/>
              <a:t>Designing of Free Space Optical Communication Network under Different Weather </a:t>
            </a:r>
            <a:r>
              <a:rPr lang="en-US" sz="2600" dirty="0" smtClean="0"/>
              <a:t>Conditions</a:t>
            </a:r>
          </a:p>
          <a:p>
            <a:r>
              <a:rPr lang="en-IN" sz="2600" dirty="0" smtClean="0"/>
              <a:t>Authors </a:t>
            </a:r>
          </a:p>
          <a:p>
            <a:pPr marL="0" indent="0">
              <a:buNone/>
            </a:pPr>
            <a:r>
              <a:rPr lang="en-IN" sz="2200" dirty="0" smtClean="0"/>
              <a:t>Hardeepak </a:t>
            </a:r>
            <a:r>
              <a:rPr lang="en-IN" sz="2200" dirty="0"/>
              <a:t>S</a:t>
            </a:r>
            <a:r>
              <a:rPr lang="en-IN" sz="2200" dirty="0" smtClean="0"/>
              <a:t>ingh</a:t>
            </a:r>
          </a:p>
          <a:p>
            <a:pPr marL="0" indent="0">
              <a:buNone/>
            </a:pPr>
            <a:r>
              <a:rPr lang="en-IN" sz="2200" dirty="0" smtClean="0"/>
              <a:t>Vishal </a:t>
            </a:r>
            <a:r>
              <a:rPr lang="en-IN" sz="2200" dirty="0"/>
              <a:t>K</a:t>
            </a:r>
            <a:r>
              <a:rPr lang="en-IN" sz="2200" dirty="0" smtClean="0"/>
              <a:t>umar </a:t>
            </a:r>
          </a:p>
          <a:p>
            <a:pPr marL="0" indent="0">
              <a:buNone/>
            </a:pPr>
            <a:r>
              <a:rPr lang="en-IN" sz="2200" dirty="0" smtClean="0"/>
              <a:t>Vivek Takhi</a:t>
            </a:r>
          </a:p>
          <a:p>
            <a:pPr marL="0" indent="0">
              <a:buNone/>
            </a:pPr>
            <a:r>
              <a:rPr lang="en-IN" sz="2200" dirty="0" smtClean="0"/>
              <a:t>Simranjit </a:t>
            </a:r>
            <a:r>
              <a:rPr lang="en-IN" sz="2200" dirty="0"/>
              <a:t>S</a:t>
            </a:r>
            <a:r>
              <a:rPr lang="en-IN" sz="2200" dirty="0" smtClean="0"/>
              <a:t>ingh </a:t>
            </a:r>
          </a:p>
          <a:p>
            <a:pPr marL="0" indent="0">
              <a:buNone/>
            </a:pPr>
            <a:r>
              <a:rPr lang="en-IN" sz="2200" dirty="0" smtClean="0"/>
              <a:t>Amardeep Singh</a:t>
            </a:r>
            <a:endParaRPr lang="en-IN" sz="22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81546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590" y="2555941"/>
            <a:ext cx="8911687" cy="1280890"/>
          </a:xfrm>
        </p:spPr>
        <p:txBody>
          <a:bodyPr>
            <a:noAutofit/>
          </a:bodyPr>
          <a:lstStyle/>
          <a:p>
            <a:r>
              <a:rPr lang="en-IN" sz="13800" dirty="0" smtClean="0"/>
              <a:t>Thank You</a:t>
            </a:r>
            <a:endParaRPr lang="en-IN" sz="13800" dirty="0"/>
          </a:p>
        </p:txBody>
      </p:sp>
    </p:spTree>
    <p:extLst>
      <p:ext uri="{BB962C8B-B14F-4D97-AF65-F5344CB8AC3E}">
        <p14:creationId xmlns:p14="http://schemas.microsoft.com/office/powerpoint/2010/main" xmlns="" val="48837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Free Space Optics (FSO)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800" dirty="0"/>
              <a:t>Optical communication technology that uses light propagating in free space to transfer data.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Line of sight technology 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Bandwidth up to 2.5 Gbps.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Uses LED or Laser as a light source 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326991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l" defTabSz="457200" rtl="0">
              <a:spcBef>
                <a:spcPct val="0"/>
              </a:spcBef>
            </a:pPr>
            <a:r>
              <a:rPr lang="en-US" sz="3600" dirty="0">
                <a:solidFill>
                  <a:schemeClr val="tx1"/>
                </a:solidFill>
                <a:latin typeface="+mj-lt"/>
              </a:rPr>
              <a:t>Classification of  FSO networks</a:t>
            </a:r>
            <a:r>
              <a:rPr lang="en-IN" sz="3600" dirty="0">
                <a:solidFill>
                  <a:schemeClr val="tx1"/>
                </a:solidFill>
                <a:latin typeface="+mj-lt"/>
              </a:rPr>
              <a:t/>
            </a:r>
            <a:br>
              <a:rPr lang="en-IN" sz="3600" dirty="0">
                <a:solidFill>
                  <a:schemeClr val="tx1"/>
                </a:solidFill>
                <a:latin typeface="+mj-lt"/>
              </a:rPr>
            </a:br>
            <a:endParaRPr lang="en-IN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Optical Wireless Satellite Networks (OWSNs</a:t>
            </a:r>
            <a:r>
              <a:rPr lang="en-US" sz="2800" dirty="0" smtClean="0"/>
              <a:t>)</a:t>
            </a:r>
          </a:p>
          <a:p>
            <a:pPr marL="342900" lvl="3" indent="-342900">
              <a:lnSpc>
                <a:spcPct val="150000"/>
              </a:lnSpc>
            </a:pPr>
            <a:r>
              <a:rPr lang="en-US" sz="2800" dirty="0"/>
              <a:t>Optical Wireless Terrestrial Networks (OWTNs)</a:t>
            </a:r>
            <a:endParaRPr lang="en-IN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Optical Wireless Home Networks (OWHNs</a:t>
            </a:r>
            <a:r>
              <a:rPr lang="en-US" sz="2800" dirty="0" smtClean="0"/>
              <a:t>)</a:t>
            </a:r>
          </a:p>
          <a:p>
            <a:pPr>
              <a:lnSpc>
                <a:spcPct val="150000"/>
              </a:lnSpc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258301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Merits &amp; Limitations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22120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Merits:-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FSO is a high speed network, which delivers better data speed than broadband networks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It takes less time as compared to other systems for installation at normal locations. So its installation is very easy and less time consuming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 No security system </a:t>
            </a:r>
            <a:r>
              <a:rPr lang="en-US" sz="2400" dirty="0" smtClean="0"/>
              <a:t>upgradation </a:t>
            </a:r>
            <a:r>
              <a:rPr lang="en-US" sz="2400" dirty="0"/>
              <a:t>is needed because of line of sight operation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Transmission is having speed of light </a:t>
            </a:r>
            <a:r>
              <a:rPr lang="en-US" sz="2400" dirty="0" smtClean="0"/>
              <a:t>because transmission </a:t>
            </a:r>
            <a:r>
              <a:rPr lang="en-US" sz="2400" dirty="0"/>
              <a:t>of optical beam is done in </a:t>
            </a:r>
            <a:r>
              <a:rPr lang="en-US" sz="2400" dirty="0" smtClean="0"/>
              <a:t>air</a:t>
            </a:r>
          </a:p>
        </p:txBody>
      </p:sp>
    </p:spTree>
    <p:extLst>
      <p:ext uri="{BB962C8B-B14F-4D97-AF65-F5344CB8AC3E}">
        <p14:creationId xmlns:p14="http://schemas.microsoft.com/office/powerpoint/2010/main" xmlns="" val="162202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Merits &amp; Limitations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smtClean="0"/>
              <a:t>Limitations:-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temporary blockage a single beam, when any physical obstructions like birds, tall trees and buildings architectures comes in line of sight (LOS) and disturbs the transmission of FSO system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Due </a:t>
            </a:r>
            <a:r>
              <a:rPr lang="en-US" sz="2400" dirty="0"/>
              <a:t>to the heat rising from the earth and the man-made drives like heating ducts, there would be temperature variations among different air packets. These variations in temperature can cause fluctuations in the signal amplitude at the FSO receiving end </a:t>
            </a:r>
            <a:endParaRPr lang="en-US" sz="2400" dirty="0" smtClean="0"/>
          </a:p>
          <a:p>
            <a:r>
              <a:rPr lang="en-US" sz="2400" dirty="0" smtClean="0"/>
              <a:t>The suspended water molecules in the terrestrial atmosphere known as absorption, decreases the optical beam power density and transmission availability in a FSO system.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50716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Free space optics (FSO</a:t>
            </a:r>
            <a:r>
              <a:rPr lang="en-IN" dirty="0" smtClean="0"/>
              <a:t>)?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800" dirty="0"/>
              <a:t>Cost</a:t>
            </a:r>
          </a:p>
          <a:p>
            <a:pPr>
              <a:lnSpc>
                <a:spcPct val="150000"/>
              </a:lnSpc>
            </a:pPr>
            <a:r>
              <a:rPr lang="en-IN" sz="2800" dirty="0" smtClean="0"/>
              <a:t>Easy installation  </a:t>
            </a:r>
            <a:endParaRPr lang="en-IN" sz="2800" dirty="0"/>
          </a:p>
          <a:p>
            <a:pPr>
              <a:lnSpc>
                <a:spcPct val="150000"/>
              </a:lnSpc>
            </a:pPr>
            <a:r>
              <a:rPr lang="en-IN" sz="2800" dirty="0"/>
              <a:t>Permits 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Time </a:t>
            </a:r>
          </a:p>
        </p:txBody>
      </p:sp>
    </p:spTree>
    <p:extLst>
      <p:ext uri="{BB962C8B-B14F-4D97-AF65-F5344CB8AC3E}">
        <p14:creationId xmlns:p14="http://schemas.microsoft.com/office/powerpoint/2010/main" xmlns="" val="272879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 To OptiSystem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1972" y="1722120"/>
            <a:ext cx="8915400" cy="37776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800" dirty="0">
                <a:solidFill>
                  <a:schemeClr val="tx1"/>
                </a:solidFill>
              </a:rPr>
              <a:t> Provides global insight into system performance</a:t>
            </a:r>
          </a:p>
          <a:p>
            <a:pPr fontAlgn="base">
              <a:lnSpc>
                <a:spcPct val="150000"/>
              </a:lnSpc>
            </a:pPr>
            <a:r>
              <a:rPr lang="en-IN" sz="2800" dirty="0">
                <a:solidFill>
                  <a:schemeClr val="tx1"/>
                </a:solidFill>
              </a:rPr>
              <a:t>Visually presents design options and scenarios to prospective customers</a:t>
            </a:r>
          </a:p>
          <a:p>
            <a:pPr fontAlgn="base">
              <a:lnSpc>
                <a:spcPct val="150000"/>
              </a:lnSpc>
            </a:pPr>
            <a:r>
              <a:rPr lang="en-IN" sz="2800" dirty="0">
                <a:solidFill>
                  <a:schemeClr val="tx1"/>
                </a:solidFill>
              </a:rPr>
              <a:t>Delivers </a:t>
            </a:r>
            <a:r>
              <a:rPr lang="en-IN" sz="2800" dirty="0" smtClean="0">
                <a:solidFill>
                  <a:schemeClr val="tx1"/>
                </a:solidFill>
              </a:rPr>
              <a:t>straightforward </a:t>
            </a:r>
            <a:r>
              <a:rPr lang="en-IN" sz="2800" dirty="0">
                <a:solidFill>
                  <a:schemeClr val="tx1"/>
                </a:solidFill>
              </a:rPr>
              <a:t>access to extensive sets of system characterization data</a:t>
            </a:r>
          </a:p>
          <a:p>
            <a:pPr fontAlgn="base">
              <a:lnSpc>
                <a:spcPct val="150000"/>
              </a:lnSpc>
            </a:pPr>
            <a:r>
              <a:rPr lang="en-IN" sz="2800" dirty="0">
                <a:solidFill>
                  <a:schemeClr val="tx1"/>
                </a:solidFill>
              </a:rPr>
              <a:t>Integrates with the family of Optiwave products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228311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APPLICATIONS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800" dirty="0"/>
              <a:t>Single-mode/multi-mode transmission</a:t>
            </a:r>
          </a:p>
          <a:p>
            <a:pPr fontAlgn="base">
              <a:lnSpc>
                <a:spcPct val="150000"/>
              </a:lnSpc>
            </a:pPr>
            <a:r>
              <a:rPr lang="en-IN" sz="2800" dirty="0"/>
              <a:t>Free space optics (FSO), Radio over fiber (ROF), OFDM (direct, coherent)</a:t>
            </a:r>
          </a:p>
          <a:p>
            <a:pPr fontAlgn="base">
              <a:lnSpc>
                <a:spcPct val="150000"/>
              </a:lnSpc>
            </a:pPr>
            <a:r>
              <a:rPr lang="en-IN" sz="2800" dirty="0"/>
              <a:t>Signal processing (Electrical, Digital, All-Optical)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System performance analysis(Eye diagram ,Q-factor ,BER ,Signal power , </a:t>
            </a:r>
            <a:r>
              <a:rPr lang="en-IN" sz="2800" dirty="0" smtClean="0"/>
              <a:t>etc.)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387785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829</TotalTime>
  <Words>848</Words>
  <Application>Microsoft Office PowerPoint</Application>
  <PresentationFormat>Custom</PresentationFormat>
  <Paragraphs>122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Wisp</vt:lpstr>
      <vt:lpstr>Designing of Free Space Optical Communication Network under Different Weather Conditions </vt:lpstr>
      <vt:lpstr>Aim</vt:lpstr>
      <vt:lpstr>Free Space Optics (FSO)</vt:lpstr>
      <vt:lpstr>Classification of  FSO networks </vt:lpstr>
      <vt:lpstr>Merits &amp; Limitations</vt:lpstr>
      <vt:lpstr>Merits &amp; Limitations</vt:lpstr>
      <vt:lpstr>Why Free space optics (FSO)?</vt:lpstr>
      <vt:lpstr>Introduction To OptiSystem</vt:lpstr>
      <vt:lpstr>APPLICATIONS </vt:lpstr>
      <vt:lpstr>Network topologies used in Project</vt:lpstr>
      <vt:lpstr>Network topologies used in Project</vt:lpstr>
      <vt:lpstr>Bus topology</vt:lpstr>
      <vt:lpstr>2. Ring topology :-</vt:lpstr>
      <vt:lpstr>Ring topology :-</vt:lpstr>
      <vt:lpstr>Weather in Patiala, Punjab, India</vt:lpstr>
      <vt:lpstr> Introduction To Project</vt:lpstr>
      <vt:lpstr>Architecture of Free space optics  network</vt:lpstr>
      <vt:lpstr>Seasonal details with respective attenuation</vt:lpstr>
      <vt:lpstr>Parameters of FSO channel</vt:lpstr>
      <vt:lpstr>Graph of variation of Q factor with respect to the used wavelengths at each node for clear season.</vt:lpstr>
      <vt:lpstr>The received output eye diagrams at different nodes for clear season</vt:lpstr>
      <vt:lpstr>Graph of Q factor with respect to the used wavelengths at each node for foggy season.</vt:lpstr>
      <vt:lpstr>The received output eye diagram (1550 nm) at different nodes for foggy </vt:lpstr>
      <vt:lpstr>Graph of Q factor with respect to the used wavelengths at each node for rainy season.</vt:lpstr>
      <vt:lpstr> The received output eye diagram (1550 nm) at different nodes for rainy season.</vt:lpstr>
      <vt:lpstr>Conclusion </vt:lpstr>
      <vt:lpstr>Publication 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of Free Space Optical Communication Network under Different Weather Conditions</dc:title>
  <dc:creator>hardeepak</dc:creator>
  <cp:lastModifiedBy>Microsoft</cp:lastModifiedBy>
  <cp:revision>22</cp:revision>
  <dcterms:created xsi:type="dcterms:W3CDTF">2018-05-12T02:54:24Z</dcterms:created>
  <dcterms:modified xsi:type="dcterms:W3CDTF">2018-05-14T13:45:30Z</dcterms:modified>
</cp:coreProperties>
</file>