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81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 asnani" initials="va" lastIdx="2" clrIdx="0">
    <p:extLst>
      <p:ext uri="{19B8F6BF-5375-455C-9EA6-DF929625EA0E}">
        <p15:presenceInfo xmlns:p15="http://schemas.microsoft.com/office/powerpoint/2012/main" userId="a3cc26c67b810a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B3FD-F41E-426A-A4DA-768F2FD22B94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C532-FD2A-4740-8984-C9FC231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84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B3FD-F41E-426A-A4DA-768F2FD22B94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C532-FD2A-4740-8984-C9FC231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B3FD-F41E-426A-A4DA-768F2FD22B94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C532-FD2A-4740-8984-C9FC231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5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B3FD-F41E-426A-A4DA-768F2FD22B94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C532-FD2A-4740-8984-C9FC231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9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B3FD-F41E-426A-A4DA-768F2FD22B94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C532-FD2A-4740-8984-C9FC231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B3FD-F41E-426A-A4DA-768F2FD22B94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C532-FD2A-4740-8984-C9FC231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3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B3FD-F41E-426A-A4DA-768F2FD22B94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C532-FD2A-4740-8984-C9FC231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59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B3FD-F41E-426A-A4DA-768F2FD22B94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C532-FD2A-4740-8984-C9FC231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B3FD-F41E-426A-A4DA-768F2FD22B94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C532-FD2A-4740-8984-C9FC231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97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B3FD-F41E-426A-A4DA-768F2FD22B94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C532-FD2A-4740-8984-C9FC231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8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B3FD-F41E-426A-A4DA-768F2FD22B94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C532-FD2A-4740-8984-C9FC231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2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B3FD-F41E-426A-A4DA-768F2FD22B94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7C532-FD2A-4740-8984-C9FC231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8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51" y="887639"/>
            <a:ext cx="10515600" cy="3436166"/>
          </a:xfrm>
        </p:spPr>
        <p:txBody>
          <a:bodyPr>
            <a:normAutofit/>
          </a:bodyPr>
          <a:lstStyle/>
          <a:p>
            <a:r>
              <a:rPr lang="en-IN" dirty="0"/>
              <a:t>A Framework for Binding and Retrieving</a:t>
            </a:r>
            <a:br>
              <a:rPr lang="en-IN" dirty="0"/>
            </a:br>
            <a:r>
              <a:rPr lang="en-IN" dirty="0"/>
              <a:t>Class-Specific Information to and from Image</a:t>
            </a:r>
            <a:br>
              <a:rPr lang="en-IN" dirty="0"/>
            </a:br>
            <a:r>
              <a:rPr lang="en-IN" dirty="0"/>
              <a:t>Patterns using Correlation </a:t>
            </a:r>
            <a:r>
              <a:rPr lang="en-IN" dirty="0" smtClean="0"/>
              <a:t>Filters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177349" y="4062549"/>
            <a:ext cx="3666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Authors: </a:t>
            </a:r>
            <a:r>
              <a:rPr lang="en-IN" dirty="0"/>
              <a:t>Vishnu </a:t>
            </a:r>
            <a:r>
              <a:rPr lang="en-IN" dirty="0" err="1"/>
              <a:t>Naresh</a:t>
            </a:r>
            <a:r>
              <a:rPr lang="en-IN" dirty="0"/>
              <a:t> </a:t>
            </a:r>
            <a:r>
              <a:rPr lang="en-IN" dirty="0" smtClean="0"/>
              <a:t>Boddeti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                B.V.K </a:t>
            </a:r>
            <a:r>
              <a:rPr lang="en-IN" dirty="0" err="1"/>
              <a:t>Vijaya</a:t>
            </a:r>
            <a:r>
              <a:rPr lang="en-IN" dirty="0"/>
              <a:t> </a:t>
            </a:r>
            <a:r>
              <a:rPr lang="en-IN" dirty="0" smtClean="0"/>
              <a:t>Kumar</a:t>
            </a:r>
          </a:p>
          <a:p>
            <a:endParaRPr lang="en-IN" dirty="0"/>
          </a:p>
          <a:p>
            <a:r>
              <a:rPr lang="en-IN" dirty="0" smtClean="0"/>
              <a:t>Presentation made by: Vishal Asnani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42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Framework cont..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26455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dirty="0" smtClean="0"/>
              <a:t>II.   Authentication</a:t>
            </a:r>
            <a:endParaRPr lang="en-IN" sz="2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2228682"/>
            <a:ext cx="10936226" cy="2160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887" y="4265393"/>
            <a:ext cx="510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Block diagram of the testing phase of the framework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927113"/>
            <a:ext cx="9654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query image is cross-correlated using the CF corresponding to the claimed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</a:t>
            </a:r>
            <a:r>
              <a:rPr lang="en-IN" dirty="0" smtClean="0"/>
              <a:t>f the query is authentic, the resulting correlation should have peaks at the right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information bound to the template is then reconstructed.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Only when the hash value of the recovered information is matched with the stored hash value, the information is released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44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Robust key retrieval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 in identifying the peaks and the peak locations in the correlation plane due to variable imaging conditions or sensor noise.</a:t>
            </a:r>
          </a:p>
          <a:p>
            <a:r>
              <a:rPr lang="en-IN" dirty="0" smtClean="0"/>
              <a:t>This problem is solved by following procedure: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 smtClean="0"/>
              <a:t>Denoising</a:t>
            </a:r>
            <a:r>
              <a:rPr lang="en-IN" dirty="0" smtClean="0"/>
              <a:t> the correlation plane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Use of probabilistic estimates to determine the number of peaks and peak locations.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Correcting residual errors in the </a:t>
            </a:r>
            <a:r>
              <a:rPr lang="en-IN" dirty="0"/>
              <a:t>peak locations using error correcting codes.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30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Robust key retrieval cont..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05840" y="1349974"/>
            <a:ext cx="553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I. Exploiting </a:t>
            </a:r>
            <a:r>
              <a:rPr lang="en-IN" sz="2400" dirty="0"/>
              <a:t>Sparsity for </a:t>
            </a:r>
            <a:r>
              <a:rPr lang="en-IN" sz="2400" dirty="0" err="1" smtClean="0"/>
              <a:t>Denoising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05840" y="2287396"/>
            <a:ext cx="1034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Reconstructing the correlation plane with A as DFT matrix by minimizing the l</a:t>
            </a:r>
            <a:r>
              <a:rPr lang="en-IN" baseline="-25000" dirty="0" smtClean="0"/>
              <a:t>0</a:t>
            </a:r>
            <a:r>
              <a:rPr lang="en-IN" dirty="0" smtClean="0"/>
              <a:t> norm instead  of l</a:t>
            </a:r>
            <a:r>
              <a:rPr lang="en-IN" baseline="-25000" dirty="0" smtClean="0"/>
              <a:t>2</a:t>
            </a:r>
            <a:r>
              <a:rPr lang="en-IN" dirty="0" smtClean="0"/>
              <a:t> norm of the resulting correlation output will result in a less noisy correlation plane.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8" y="2982099"/>
            <a:ext cx="3696216" cy="5525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" y="3686483"/>
            <a:ext cx="1034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Replacing the L</a:t>
            </a:r>
            <a:r>
              <a:rPr lang="en-IN" baseline="-25000" dirty="0" smtClean="0"/>
              <a:t>0</a:t>
            </a:r>
            <a:r>
              <a:rPr lang="en-IN" dirty="0" smtClean="0"/>
              <a:t> norm with L</a:t>
            </a:r>
            <a:r>
              <a:rPr lang="en-IN" baseline="-25000" dirty="0" smtClean="0"/>
              <a:t>1</a:t>
            </a:r>
            <a:r>
              <a:rPr lang="en-IN" dirty="0" smtClean="0"/>
              <a:t> norm will result in the same solution for sufficiently sparse correlation outputs.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51" y="1797721"/>
            <a:ext cx="4020111" cy="4763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298" y="4332814"/>
            <a:ext cx="3505689" cy="5620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5841" y="4874834"/>
            <a:ext cx="1094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As the desired sparsity T0 (and T1 ) is unknown, we solve the below l</a:t>
            </a:r>
            <a:r>
              <a:rPr lang="en-IN" baseline="-25000" dirty="0" smtClean="0"/>
              <a:t>2</a:t>
            </a:r>
            <a:r>
              <a:rPr lang="en-IN" dirty="0" smtClean="0"/>
              <a:t> − l</a:t>
            </a:r>
            <a:r>
              <a:rPr lang="en-IN" baseline="-25000" dirty="0" smtClean="0"/>
              <a:t>1</a:t>
            </a:r>
            <a:r>
              <a:rPr lang="en-IN" dirty="0" smtClean="0"/>
              <a:t> problem which is also called Basis Pursuit </a:t>
            </a:r>
            <a:r>
              <a:rPr lang="en-IN" dirty="0" err="1" smtClean="0"/>
              <a:t>Denoising</a:t>
            </a:r>
            <a:r>
              <a:rPr lang="en-IN" dirty="0" smtClean="0"/>
              <a:t>: 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298" y="5424473"/>
            <a:ext cx="2619741" cy="6477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5840" y="6168878"/>
            <a:ext cx="907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choose the value  of τ that gives the best </a:t>
            </a:r>
            <a:r>
              <a:rPr lang="en-IN" dirty="0" err="1" smtClean="0"/>
              <a:t>denoised</a:t>
            </a:r>
            <a:r>
              <a:rPr lang="en-IN" dirty="0" smtClean="0"/>
              <a:t> correlation plane.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76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Robust key retrieval cont..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98220" y="1690688"/>
            <a:ext cx="553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II.  Probabilistic Framework for Decoding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47750" y="2177616"/>
            <a:ext cx="10096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peaks in the correlation plane needs to be identified in the presence of noise which can be done using a threshold on the correlation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idea of a fixed threshold for separating the peaks from noise is not efficient due to image variabilities.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probabilistic analysis is performed to detect peak locations.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probabilistically map values of the correlation output to a posterior probability value on the existence of a peak.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30" y="4234204"/>
            <a:ext cx="2829320" cy="1267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430" y="5790233"/>
            <a:ext cx="3067478" cy="657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7750" y="5420901"/>
            <a:ext cx="931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model the prior distribution of each peak for each hypothesis </a:t>
            </a:r>
            <a:r>
              <a:rPr lang="en-IN" b="1" dirty="0" err="1" smtClean="0"/>
              <a:t>h</a:t>
            </a:r>
            <a:r>
              <a:rPr lang="en-IN" b="1" baseline="30000" dirty="0" err="1" smtClean="0"/>
              <a:t>q</a:t>
            </a:r>
            <a:r>
              <a:rPr lang="en-IN" i="1" dirty="0" smtClean="0"/>
              <a:t> </a:t>
            </a:r>
            <a:r>
              <a:rPr lang="en-IN" dirty="0"/>
              <a:t>as a binomial </a:t>
            </a:r>
            <a:r>
              <a:rPr lang="en-IN" dirty="0" smtClean="0"/>
              <a:t>distribution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26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Robust key retrieval cont..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43940" y="1690688"/>
            <a:ext cx="553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II.  Probabilistic Framework for Decoding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43940" y="2423159"/>
            <a:ext cx="10309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The peaks in the correlation planes are sometimes not very sharp which makes the peak locations being off by a couple of pixels.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ECC is used to correct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ECC can be applied in two types: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A</a:t>
            </a:r>
            <a:r>
              <a:rPr lang="en-IN" sz="2000" dirty="0" smtClean="0"/>
              <a:t>t the segment level for each segment that the key is mapped into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At </a:t>
            </a:r>
            <a:r>
              <a:rPr lang="en-IN" sz="2000" dirty="0"/>
              <a:t>the key level before mapping it into segments. </a:t>
            </a: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Binary BCH codes are used in both the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 smtClean="0"/>
              <a:t>Gray</a:t>
            </a:r>
            <a:r>
              <a:rPr lang="en-IN" sz="2000" dirty="0" smtClean="0"/>
              <a:t> coding is applied on the key to ensure that the degradation pattern in the retrieved key is proportional to the degradation pattern in the correlation plane.</a:t>
            </a:r>
          </a:p>
        </p:txBody>
      </p:sp>
    </p:spTree>
    <p:extLst>
      <p:ext uri="{BB962C8B-B14F-4D97-AF65-F5344CB8AC3E}">
        <p14:creationId xmlns:p14="http://schemas.microsoft.com/office/powerpoint/2010/main" val="21671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7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/>
              <a:t>Three scenarios are discussed to assess the performance of the proposed framework: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Brute Force Security</a:t>
            </a:r>
          </a:p>
          <a:p>
            <a:pPr lvl="1"/>
            <a:r>
              <a:rPr lang="en-IN" sz="2000" dirty="0"/>
              <a:t>T</a:t>
            </a:r>
            <a:r>
              <a:rPr lang="en-IN" sz="2000" dirty="0" smtClean="0"/>
              <a:t>he adversary has access only to the template f and the centroid of the peak locations.</a:t>
            </a:r>
          </a:p>
          <a:p>
            <a:pPr lvl="1"/>
            <a:r>
              <a:rPr lang="en-IN" sz="2000" dirty="0" smtClean="0"/>
              <a:t>The adversary can retrieve the key only by guessing the number and location of peaks in the correlation plane.</a:t>
            </a:r>
          </a:p>
          <a:p>
            <a:pPr lvl="1"/>
            <a:r>
              <a:rPr lang="en-IN" sz="2000" dirty="0" smtClean="0"/>
              <a:t>The key space in bits that the adversary has to search over is:</a:t>
            </a:r>
          </a:p>
          <a:p>
            <a:pPr lvl="1"/>
            <a:endParaRPr lang="en-IN" sz="2000" dirty="0" smtClean="0"/>
          </a:p>
          <a:p>
            <a:pPr lvl="1"/>
            <a:endParaRPr lang="en-IN" sz="2000" dirty="0"/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When using ECC, the error correction capability of the code reduces the security of the key.</a:t>
            </a:r>
          </a:p>
          <a:p>
            <a:pPr lvl="1"/>
            <a:r>
              <a:rPr lang="en-IN" sz="2000" dirty="0" smtClean="0"/>
              <a:t>The reported range for the security is given by [L(q) − 4tq, L(q) − 2tq].</a:t>
            </a:r>
            <a:endParaRPr lang="en-I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63" y="4158701"/>
            <a:ext cx="363905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Analysis cont..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2664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2. Dictionary attack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2514600"/>
            <a:ext cx="10195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adversary has the information on secondary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 adversary would need to estimate an unknown number of transformations given image 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Given </a:t>
            </a:r>
            <a:r>
              <a:rPr lang="en-IN" b="1" dirty="0" smtClean="0"/>
              <a:t>f,</a:t>
            </a:r>
            <a:r>
              <a:rPr lang="en-IN" dirty="0" smtClean="0"/>
              <a:t> an </a:t>
            </a:r>
            <a:r>
              <a:rPr lang="en-IN" dirty="0"/>
              <a:t>estimate of the signal </a:t>
            </a:r>
            <a:r>
              <a:rPr lang="en-IN" b="1" dirty="0" smtClean="0"/>
              <a:t>x </a:t>
            </a:r>
            <a:r>
              <a:rPr lang="en-IN" dirty="0"/>
              <a:t>can be obtained by solving </a:t>
            </a:r>
            <a:r>
              <a:rPr lang="en-IN" dirty="0" smtClean="0"/>
              <a:t>the following </a:t>
            </a:r>
            <a:r>
              <a:rPr lang="en-IN" dirty="0"/>
              <a:t>optimization </a:t>
            </a:r>
            <a:r>
              <a:rPr lang="en-IN" dirty="0" smtClean="0"/>
              <a:t>problem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he adversary has access to an image model x = </a:t>
            </a:r>
            <a:r>
              <a:rPr lang="en-IN" dirty="0" err="1" smtClean="0"/>
              <a:t>Dλ</a:t>
            </a:r>
            <a:r>
              <a:rPr lang="en-IN" dirty="0" smtClean="0"/>
              <a:t> where D ∈ </a:t>
            </a:r>
            <a:r>
              <a:rPr lang="en-IN" dirty="0" err="1" smtClean="0"/>
              <a:t>R</a:t>
            </a:r>
            <a:r>
              <a:rPr lang="en-IN" baseline="30000" dirty="0" err="1" smtClean="0"/>
              <a:t>Nxt</a:t>
            </a:r>
            <a:r>
              <a:rPr lang="en-IN" dirty="0" smtClean="0"/>
              <a:t> is a dictionary for x which helps reduce the search space from x ∈ R</a:t>
            </a:r>
            <a:r>
              <a:rPr lang="en-IN" baseline="30000" dirty="0" smtClean="0"/>
              <a:t>N</a:t>
            </a:r>
            <a:r>
              <a:rPr lang="en-IN" dirty="0" smtClean="0"/>
              <a:t> to λ ∈ R</a:t>
            </a:r>
            <a:r>
              <a:rPr lang="en-IN" baseline="30000" dirty="0" smtClean="0"/>
              <a:t>t</a:t>
            </a:r>
            <a:r>
              <a:rPr lang="en-IN" dirty="0" smtClean="0"/>
              <a:t>. </a:t>
            </a:r>
          </a:p>
          <a:p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3406059"/>
            <a:ext cx="4391638" cy="10516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181" y="5112532"/>
            <a:ext cx="4429743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Analysis cont..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3039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3.  Substitution Attacks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1" y="2423160"/>
            <a:ext cx="99441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 smtClean="0"/>
              <a:t>Attacker has access to user’s secret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 smtClean="0"/>
              <a:t>Attacker can design a template his/her using own biometric signature.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 smtClean="0"/>
              <a:t>Proposed algorithm is ineffective against such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 smtClean="0"/>
              <a:t>A solution for this problem could be to hash the template or digitally sign the template to secure it from tampering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8647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Performance of the proposed framework is reported in terms of Information retrieval failure rate (IRFR) and false class information retrieval rate (FCIRR).</a:t>
            </a:r>
          </a:p>
          <a:p>
            <a:r>
              <a:rPr lang="en-IN" sz="2400" dirty="0" smtClean="0"/>
              <a:t>Experiments were conducted with images of size 128 x 128 to bind randomly generated keys of length between 20 and 770.</a:t>
            </a:r>
          </a:p>
          <a:p>
            <a:r>
              <a:rPr lang="en-IN" sz="2400" dirty="0" smtClean="0"/>
              <a:t>Several databases are used to demonstrate the performance of the framework: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CMU PIE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CMU Multi PIE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 smtClean="0"/>
              <a:t>PolyU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FRGC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20" y="4001294"/>
            <a:ext cx="509658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Results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40180"/>
            <a:ext cx="9768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Biometric 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table below shows the results without binding information to the CFs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The Rank-1 identification </a:t>
            </a:r>
            <a:r>
              <a:rPr lang="en-IN" dirty="0"/>
              <a:t>accuracy (IDA) as well as the Equal </a:t>
            </a:r>
            <a:r>
              <a:rPr lang="en-IN" dirty="0" smtClean="0"/>
              <a:t>Error Rate </a:t>
            </a:r>
            <a:r>
              <a:rPr lang="en-IN" dirty="0"/>
              <a:t>(EER) for all the databases </a:t>
            </a:r>
            <a:r>
              <a:rPr lang="en-IN" dirty="0" smtClean="0"/>
              <a:t>is reported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14" y="2640509"/>
            <a:ext cx="6047806" cy="13146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4297680"/>
            <a:ext cx="10157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2. Known key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Number of peaks q* in the correlation plane is 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Peaks which are in wrong locations are corrected by ECC and this may cause some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Majority of the errors made with shorter keys are due to the poor quality of the query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Majority of the errors made with longer keys are because of  reduced peak sharpness caused by noise in correlation plane.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5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framework for securely binding information to image patterns is proposed.</a:t>
            </a:r>
          </a:p>
          <a:p>
            <a:r>
              <a:rPr lang="en-IN" dirty="0" smtClean="0"/>
              <a:t>This information is mapped into parameters for geometric image transformations like rotation, scaling, translation, etc.</a:t>
            </a:r>
          </a:p>
          <a:p>
            <a:r>
              <a:rPr lang="en-IN" dirty="0" smtClean="0"/>
              <a:t>The training images are transformed based on these parameters to create a template using transformed images.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40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Results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760"/>
            <a:ext cx="8334141" cy="33750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074920"/>
            <a:ext cx="9769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Key retrieval rates increase with the size of the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performance on FRGC images is worse compared to CMU MPIE.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When using secondary input, zero FCIRR is observed with no ECC, with 1 bit ECC and with 2 bit ECC.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While the FCIRR is high for shorter keys, it quickly drops down reaching zero for longer keys.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0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Results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10" y="2614018"/>
            <a:ext cx="7671665" cy="1957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09" y="4572000"/>
            <a:ext cx="7671665" cy="21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1600" y="1690688"/>
            <a:ext cx="9744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3. Unknown key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key retrieval performance is worse compared to the scenario where the key size is known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It is harder for an imposter to retrieve somebody else's key as shown by FCIRR.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Results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28700" y="1690688"/>
            <a:ext cx="9921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4. Dictionary attack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quality of the dictionary determines the success rate of such dictionary attacks.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Attacks against longer keys templates result in poorer image estimates which leads to poorer key retrieval rates.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176271"/>
            <a:ext cx="10668781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5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Spreading Keys over Multiple Patterns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20141" y="1690688"/>
            <a:ext cx="10607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Spreading the keys over multiple pattern classes is an important feature as it opens up biometric key-biding to many different security 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There are two ways in which we can spread keys over multiple patterns: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Multi-modal: </a:t>
            </a:r>
            <a:r>
              <a:rPr lang="en-IN" sz="2000" dirty="0"/>
              <a:t>W</a:t>
            </a:r>
            <a:r>
              <a:rPr lang="en-IN" sz="2000" dirty="0" smtClean="0"/>
              <a:t>e use faces and palm prints as the two biometric modalities over which we spread keys.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Multi-class: We randomly pair users while ensuring that the unique pairing is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CF is applied individually to both biometric signatures, keys is extracted from each correlation output and are combined to extract the complete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Key retrieval rates fluctuate a lot so to optimize the IRFR, one has to choose the pairs carefully.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IRFR for multi-class and multi-modal case is lower in comparison with the single biometric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IRFR performance is improved as the number of peaks per image is reduced.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67462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Spreading Keys over Multiple Patterns cont..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90" y="1690688"/>
            <a:ext cx="7953718" cy="2422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690" y="4113100"/>
            <a:ext cx="5506758" cy="23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0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framework proposed has some limitations given below:</a:t>
            </a:r>
          </a:p>
          <a:p>
            <a:r>
              <a:rPr lang="en-IN" dirty="0" smtClean="0"/>
              <a:t>Limited robustness to large appearance variance as shown by FRGC results</a:t>
            </a:r>
          </a:p>
          <a:p>
            <a:r>
              <a:rPr lang="en-IN" dirty="0" smtClean="0"/>
              <a:t>Limited robustness against dictionary attacks.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265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framework to bind information to image patterns and retrieve it by providing proper authentication is proposed.</a:t>
            </a:r>
          </a:p>
          <a:p>
            <a:r>
              <a:rPr lang="en-IN" dirty="0" smtClean="0"/>
              <a:t>This framework can robustly retrieve keys up to 250 bits with IRFR under 6% and nearly zero FCIRR.</a:t>
            </a:r>
          </a:p>
          <a:p>
            <a:r>
              <a:rPr lang="en-IN" dirty="0" smtClean="0"/>
              <a:t>It can be used to spread keys over multiple users and over multiple biometric modalities and classes.</a:t>
            </a:r>
          </a:p>
        </p:txBody>
      </p:sp>
    </p:spTree>
    <p:extLst>
      <p:ext uri="{BB962C8B-B14F-4D97-AF65-F5344CB8AC3E}">
        <p14:creationId xmlns:p14="http://schemas.microsoft.com/office/powerpoint/2010/main" val="390834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709" y="2886256"/>
            <a:ext cx="10515600" cy="1325563"/>
          </a:xfrm>
        </p:spPr>
        <p:txBody>
          <a:bodyPr>
            <a:normAutofit/>
          </a:bodyPr>
          <a:lstStyle/>
          <a:p>
            <a:r>
              <a:rPr lang="en-IN" sz="7000" dirty="0" smtClean="0"/>
              <a:t>THANK YOU</a:t>
            </a:r>
            <a:endParaRPr lang="en-IN" sz="7000" dirty="0"/>
          </a:p>
        </p:txBody>
      </p:sp>
    </p:spTree>
    <p:extLst>
      <p:ext uri="{BB962C8B-B14F-4D97-AF65-F5344CB8AC3E}">
        <p14:creationId xmlns:p14="http://schemas.microsoft.com/office/powerpoint/2010/main" val="320326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A template is designed from a set of images representative of the pattern class,</a:t>
            </a:r>
          </a:p>
          <a:p>
            <a:r>
              <a:rPr lang="en-IN" sz="2400" dirty="0" smtClean="0"/>
              <a:t>These templates are stored in a database along with any class-specific information.</a:t>
            </a:r>
          </a:p>
          <a:p>
            <a:r>
              <a:rPr lang="en-IN" sz="2400" dirty="0" smtClean="0"/>
              <a:t>This template is matched to the query pattern for classification.</a:t>
            </a:r>
          </a:p>
          <a:p>
            <a:r>
              <a:rPr lang="en-IN" sz="2400" dirty="0" smtClean="0"/>
              <a:t>This class-specification information is released only upon a successful match between the template and query pattern.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During </a:t>
            </a:r>
            <a:r>
              <a:rPr lang="en-IN" sz="2400" dirty="0" smtClean="0"/>
              <a:t>authentication stage, </a:t>
            </a:r>
            <a:r>
              <a:rPr lang="en-IN" sz="2400" dirty="0"/>
              <a:t>s</a:t>
            </a:r>
            <a:r>
              <a:rPr lang="en-IN" sz="2400" dirty="0" smtClean="0"/>
              <a:t>patial </a:t>
            </a:r>
            <a:r>
              <a:rPr lang="en-IN" sz="2400" dirty="0" smtClean="0"/>
              <a:t>translation parameters are extracted by cross-correlating the query and template to further extract the key.</a:t>
            </a:r>
          </a:p>
          <a:p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672" y="4419875"/>
            <a:ext cx="2329866" cy="73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2156" y="4419875"/>
            <a:ext cx="50042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    = Data-dependent weighting matrix for each transformed image</a:t>
            </a:r>
          </a:p>
          <a:p>
            <a:r>
              <a:rPr lang="en-IN" sz="1600" dirty="0" smtClean="0"/>
              <a:t>J = Projective transformation of image I by projection matrix T</a:t>
            </a:r>
          </a:p>
          <a:p>
            <a:endParaRPr lang="en-IN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56" y="4419875"/>
            <a:ext cx="288896" cy="3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3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 of the designed 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Revocability</a:t>
            </a:r>
          </a:p>
          <a:p>
            <a:r>
              <a:rPr lang="en-IN" dirty="0" smtClean="0"/>
              <a:t>Security</a:t>
            </a:r>
          </a:p>
          <a:p>
            <a:r>
              <a:rPr lang="en-IN" dirty="0" smtClean="0"/>
              <a:t>Performance</a:t>
            </a:r>
          </a:p>
          <a:p>
            <a:r>
              <a:rPr lang="en-IN" dirty="0" smtClean="0"/>
              <a:t>diversity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8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9025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A spatial-frequency array i.e. a template in the image domain designed from a set of training images that are representative of a particular class.</a:t>
            </a:r>
          </a:p>
          <a:p>
            <a:r>
              <a:rPr lang="en-IN" dirty="0" smtClean="0"/>
              <a:t>The template is compared to a query image  by obtaining the cross-correlation as a function of relative shift between the template and the query.</a:t>
            </a:r>
          </a:p>
          <a:p>
            <a:pPr marL="0" indent="0">
              <a:buNone/>
            </a:pPr>
            <a:r>
              <a:rPr lang="en-IN" dirty="0" smtClean="0"/>
              <a:t> 				</a:t>
            </a:r>
            <a:r>
              <a:rPr lang="pl-PL" dirty="0" smtClean="0"/>
              <a:t>C(u, v) = I</a:t>
            </a:r>
            <a:r>
              <a:rPr lang="pl-PL" baseline="30000" dirty="0" smtClean="0"/>
              <a:t>∗</a:t>
            </a:r>
            <a:r>
              <a:rPr lang="pl-PL" dirty="0" smtClean="0"/>
              <a:t>(u, v)F(u, v)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CFs produce sharp peaks in the correlation output which is achieved by minimizing the </a:t>
            </a:r>
            <a:r>
              <a:rPr lang="en-IN" dirty="0"/>
              <a:t>Average Correlation Energy (ACE), along with some</a:t>
            </a:r>
            <a:br>
              <a:rPr lang="en-IN" dirty="0"/>
            </a:br>
            <a:r>
              <a:rPr lang="en-IN" dirty="0" smtClean="0"/>
              <a:t>regularization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78" y="5064650"/>
            <a:ext cx="2896004" cy="790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855335"/>
            <a:ext cx="11071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Depending on the </a:t>
            </a:r>
            <a:r>
              <a:rPr lang="en-IN" sz="2400" dirty="0" smtClean="0"/>
              <a:t>choice of </a:t>
            </a:r>
            <a:r>
              <a:rPr lang="en-IN" sz="2400" dirty="0"/>
              <a:t>the ideal correlation plane </a:t>
            </a:r>
            <a:r>
              <a:rPr lang="en-IN" sz="2400" b="1" dirty="0"/>
              <a:t>g</a:t>
            </a:r>
            <a:r>
              <a:rPr lang="en-IN" sz="2400" dirty="0"/>
              <a:t>, the solution to the </a:t>
            </a:r>
            <a:r>
              <a:rPr lang="en-IN" sz="2400" dirty="0" smtClean="0"/>
              <a:t>above optimization </a:t>
            </a:r>
            <a:r>
              <a:rPr lang="en-IN" sz="2400" dirty="0"/>
              <a:t>lead to the common unconstrained CF </a:t>
            </a:r>
            <a:r>
              <a:rPr lang="en-IN" sz="2400" dirty="0" smtClean="0"/>
              <a:t>designs.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83780" y="3403680"/>
            <a:ext cx="3256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Where ,C= 2D FT of the correlation output</a:t>
            </a:r>
          </a:p>
          <a:p>
            <a:r>
              <a:rPr lang="en-IN" sz="1400" dirty="0" smtClean="0"/>
              <a:t>               I= FT of query pattern</a:t>
            </a:r>
          </a:p>
          <a:p>
            <a:r>
              <a:rPr lang="en-IN" sz="1400" dirty="0" smtClean="0"/>
              <a:t>               F= FT of CF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408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Framework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1529"/>
            <a:ext cx="10212225" cy="1848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6072" y="4563647"/>
            <a:ext cx="569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 1: Block diagram of the training phase of the framework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6072" y="5108458"/>
            <a:ext cx="812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Following things are required at this stage: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Training images representative of the authentic class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Information or key to be bound to the template.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 secondary input for additional protection.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2059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sz="2500" b="1" dirty="0" err="1" smtClean="0"/>
              <a:t>Enrollment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40734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Framework cont..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3268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dirty="0" smtClean="0"/>
              <a:t>Image Transformation </a:t>
            </a:r>
            <a:endParaRPr lang="en-IN" sz="2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318658"/>
            <a:ext cx="10401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/>
              <a:t>Images are transformed before being used to design CF so as to prevent information leakage.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/>
              <a:t>A matrix with random values is generated using a user provided password as seed, which is convolved with the gallery images and a CF is designed.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During </a:t>
            </a:r>
            <a:r>
              <a:rPr lang="en-IN" sz="2200" dirty="0" smtClean="0"/>
              <a:t>testing, the </a:t>
            </a:r>
            <a:r>
              <a:rPr lang="en-IN" sz="2200" dirty="0"/>
              <a:t>probe image is supplied along with a password </a:t>
            </a:r>
            <a:r>
              <a:rPr lang="en-IN" sz="2200" dirty="0" smtClean="0"/>
              <a:t>which determines </a:t>
            </a:r>
            <a:r>
              <a:rPr lang="en-IN" sz="2200" dirty="0"/>
              <a:t>the random </a:t>
            </a:r>
            <a:r>
              <a:rPr lang="en-IN" sz="2200" dirty="0" smtClean="0"/>
              <a:t>mask.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/>
              <a:t>The probe is convolved with the random mask and is correlated with the CF.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/>
              <a:t>The effect of random mask is cancelled out during the correlation operation if the probe password provided by user is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val="395048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Framework 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147663" cy="266799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The key is segmented into smaller segments of appropriate size to map the information into the locations in the correlation plane.</a:t>
            </a:r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Each segment of the key is mapped to a peak location in the correlation plane.</a:t>
            </a:r>
          </a:p>
          <a:p>
            <a:r>
              <a:rPr lang="en-IN" sz="2000" dirty="0" smtClean="0"/>
              <a:t>These locations are used to get the ideal correction output g to design the CF for the given class and key pair.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64" y="4730395"/>
            <a:ext cx="6858957" cy="1838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60" y="2479351"/>
            <a:ext cx="2222443" cy="9039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4206" y="2479351"/>
            <a:ext cx="249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b = bit representation of the key</a:t>
            </a:r>
          </a:p>
          <a:p>
            <a:r>
              <a:rPr lang="en-IN" sz="1200" dirty="0" smtClean="0"/>
              <a:t>r = window size</a:t>
            </a:r>
          </a:p>
          <a:p>
            <a:r>
              <a:rPr lang="en-IN" sz="1200" dirty="0" smtClean="0"/>
              <a:t>K</a:t>
            </a:r>
            <a:r>
              <a:rPr lang="en-IN" sz="1200" baseline="-25000" dirty="0" smtClean="0"/>
              <a:t>i</a:t>
            </a:r>
            <a:r>
              <a:rPr lang="en-IN" sz="1200" dirty="0" smtClean="0"/>
              <a:t> = </a:t>
            </a:r>
            <a:r>
              <a:rPr lang="en-IN" sz="1200" dirty="0" err="1" smtClean="0"/>
              <a:t>i-th</a:t>
            </a:r>
            <a:r>
              <a:rPr lang="en-IN" sz="1200" dirty="0" smtClean="0"/>
              <a:t> key segment</a:t>
            </a:r>
            <a:endParaRPr lang="en-IN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269519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Proposed Framework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centroid of the specified peak locations is stored in the database as there is some global shifting the peaks due to relative shifts between training and query images.</a:t>
            </a:r>
          </a:p>
          <a:p>
            <a:r>
              <a:rPr lang="en-IN" dirty="0"/>
              <a:t>For images of size d1 xd2 and a key with m bits, the number of peaks and the window size are related as follows,</a:t>
            </a:r>
          </a:p>
          <a:p>
            <a:pPr marL="0" indent="0">
              <a:buNone/>
            </a:pPr>
            <a:r>
              <a:rPr lang="en-IN" dirty="0"/>
              <a:t>		q(log</a:t>
            </a:r>
            <a:r>
              <a:rPr lang="en-IN" baseline="-25000" dirty="0"/>
              <a:t>2</a:t>
            </a:r>
            <a:r>
              <a:rPr lang="en-IN" dirty="0"/>
              <a:t> d1 + log</a:t>
            </a:r>
            <a:r>
              <a:rPr lang="en-IN" baseline="-25000" dirty="0"/>
              <a:t>2</a:t>
            </a:r>
            <a:r>
              <a:rPr lang="en-IN" dirty="0"/>
              <a:t> d2) ≥ m + q log</a:t>
            </a:r>
            <a:r>
              <a:rPr lang="en-IN" baseline="-25000" dirty="0"/>
              <a:t>2</a:t>
            </a:r>
            <a:r>
              <a:rPr lang="en-IN" dirty="0"/>
              <a:t> q </a:t>
            </a:r>
          </a:p>
          <a:p>
            <a:pPr marL="0" indent="0">
              <a:buNone/>
            </a:pPr>
            <a:r>
              <a:rPr lang="en-IN" dirty="0"/>
              <a:t>			r = [m/q]</a:t>
            </a:r>
          </a:p>
          <a:p>
            <a:pPr marL="0" indent="0">
              <a:buNone/>
            </a:pPr>
            <a:r>
              <a:rPr lang="en-IN" dirty="0"/>
              <a:t>		where [] denotes the ceiling operation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38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6733</TotalTime>
  <Words>1856</Words>
  <Application>Microsoft Office PowerPoint</Application>
  <PresentationFormat>Widescreen</PresentationFormat>
  <Paragraphs>175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A Framework for Binding and Retrieving Class-Specific Information to and from Image Patterns using Correlation Filters</vt:lpstr>
      <vt:lpstr>OBJECTIVE</vt:lpstr>
      <vt:lpstr>Proposed Framework</vt:lpstr>
      <vt:lpstr>Properties of the designed template</vt:lpstr>
      <vt:lpstr>Correlation Filters</vt:lpstr>
      <vt:lpstr>Proposed Framework</vt:lpstr>
      <vt:lpstr>Proposed Framework cont..</vt:lpstr>
      <vt:lpstr>Proposed Framework cont..</vt:lpstr>
      <vt:lpstr>Proposed Framework cont..</vt:lpstr>
      <vt:lpstr>Proposed Framework cont..</vt:lpstr>
      <vt:lpstr>Robust key retrieval</vt:lpstr>
      <vt:lpstr>Robust key retrieval cont..</vt:lpstr>
      <vt:lpstr>Robust key retrieval cont..</vt:lpstr>
      <vt:lpstr>Robust key retrieval cont..</vt:lpstr>
      <vt:lpstr>Security Analysis</vt:lpstr>
      <vt:lpstr>Security Analysis cont..</vt:lpstr>
      <vt:lpstr>Security Analysis cont..</vt:lpstr>
      <vt:lpstr>Experimental Results</vt:lpstr>
      <vt:lpstr>Experimental Results cont…</vt:lpstr>
      <vt:lpstr>Experimental Results cont…</vt:lpstr>
      <vt:lpstr>Experimental Results cont…</vt:lpstr>
      <vt:lpstr>Experimental Results cont…</vt:lpstr>
      <vt:lpstr>Spreading Keys over Multiple Patterns</vt:lpstr>
      <vt:lpstr>Spreading Keys over Multiple Patterns cont..</vt:lpstr>
      <vt:lpstr>Limitations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asnani</dc:creator>
  <cp:lastModifiedBy>vishal asnani</cp:lastModifiedBy>
  <cp:revision>64</cp:revision>
  <dcterms:created xsi:type="dcterms:W3CDTF">2019-08-31T17:28:50Z</dcterms:created>
  <dcterms:modified xsi:type="dcterms:W3CDTF">2019-10-01T15:44:42Z</dcterms:modified>
</cp:coreProperties>
</file>