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5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65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3B8-2694-4024-94F3-5E3687B25F7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1BF9-88E4-4F79-952D-83CF1899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3B8-2694-4024-94F3-5E3687B25F7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1BF9-88E4-4F79-952D-83CF1899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3B8-2694-4024-94F3-5E3687B25F7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1BF9-88E4-4F79-952D-83CF1899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1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3B8-2694-4024-94F3-5E3687B25F7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1BF9-88E4-4F79-952D-83CF1899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6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3B8-2694-4024-94F3-5E3687B25F7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1BF9-88E4-4F79-952D-83CF1899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3B8-2694-4024-94F3-5E3687B25F7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1BF9-88E4-4F79-952D-83CF1899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3B8-2694-4024-94F3-5E3687B25F7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1BF9-88E4-4F79-952D-83CF1899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3B8-2694-4024-94F3-5E3687B25F7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1BF9-88E4-4F79-952D-83CF1899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3B8-2694-4024-94F3-5E3687B25F7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1BF9-88E4-4F79-952D-83CF1899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6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3B8-2694-4024-94F3-5E3687B25F7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1BF9-88E4-4F79-952D-83CF1899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4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03B8-2694-4024-94F3-5E3687B25F7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1BF9-88E4-4F79-952D-83CF1899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03B8-2694-4024-94F3-5E3687B25F7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21BF9-88E4-4F79-952D-83CF1899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82CB-3C51-4350-9760-CE6A8E563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parameter-reduced LSTM variants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04105-F0D7-46B0-B5F3-8D13017B4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169" y="3835020"/>
            <a:ext cx="4155831" cy="1422779"/>
          </a:xfrm>
        </p:spPr>
        <p:txBody>
          <a:bodyPr>
            <a:normAutofit/>
          </a:bodyPr>
          <a:lstStyle/>
          <a:p>
            <a:pPr algn="r"/>
            <a:r>
              <a:rPr lang="en-IN" sz="1800" dirty="0"/>
              <a:t>By: Vishal Asnani</a:t>
            </a:r>
          </a:p>
          <a:p>
            <a:pPr algn="r"/>
            <a:r>
              <a:rPr lang="en-US" sz="1800" dirty="0"/>
              <a:t>APID: A59854621</a:t>
            </a:r>
          </a:p>
          <a:p>
            <a:pPr algn="r"/>
            <a:r>
              <a:rPr lang="en-US" sz="1800" dirty="0"/>
              <a:t>Guided by: Prof. Fathi M. Salem</a:t>
            </a:r>
          </a:p>
        </p:txBody>
      </p:sp>
    </p:spTree>
    <p:extLst>
      <p:ext uri="{BB962C8B-B14F-4D97-AF65-F5344CB8AC3E}">
        <p14:creationId xmlns:p14="http://schemas.microsoft.com/office/powerpoint/2010/main" val="364331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672C-B683-47B0-9067-0289A23E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08" y="300505"/>
            <a:ext cx="7879842" cy="11598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/>
              <a:t>Experimental Results cont..</a:t>
            </a:r>
          </a:p>
        </p:txBody>
      </p:sp>
      <p:pic>
        <p:nvPicPr>
          <p:cNvPr id="2051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5BB3F8D2-054A-47BB-BF25-D54B7DF86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7534" y="2036916"/>
            <a:ext cx="4408227" cy="322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40CA181F-804F-46A2-BFB3-5A2AFFD0A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125" y="2038212"/>
            <a:ext cx="4582491" cy="303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F734EE-6A27-459D-975D-A9A49CBB08D5}"/>
              </a:ext>
            </a:extLst>
          </p:cNvPr>
          <p:cNvSpPr txBox="1"/>
          <p:nvPr/>
        </p:nvSpPr>
        <p:spPr>
          <a:xfrm>
            <a:off x="1265829" y="5259858"/>
            <a:ext cx="661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2: Accuracy and loss of  model with different learning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6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3250-B2C5-436B-92BB-417D80BF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results cont..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73FF1E-5942-4AE2-93CF-CAABBD92B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44239"/>
              </p:ext>
            </p:extLst>
          </p:nvPr>
        </p:nvGraphicFramePr>
        <p:xfrm>
          <a:off x="2058352" y="2255727"/>
          <a:ext cx="4834818" cy="1072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606">
                  <a:extLst>
                    <a:ext uri="{9D8B030D-6E8A-4147-A177-3AD203B41FA5}">
                      <a16:colId xmlns:a16="http://schemas.microsoft.com/office/drawing/2014/main" val="3621268340"/>
                    </a:ext>
                  </a:extLst>
                </a:gridCol>
                <a:gridCol w="1611606">
                  <a:extLst>
                    <a:ext uri="{9D8B030D-6E8A-4147-A177-3AD203B41FA5}">
                      <a16:colId xmlns:a16="http://schemas.microsoft.com/office/drawing/2014/main" val="1803399065"/>
                    </a:ext>
                  </a:extLst>
                </a:gridCol>
                <a:gridCol w="1611606">
                  <a:extLst>
                    <a:ext uri="{9D8B030D-6E8A-4147-A177-3AD203B41FA5}">
                      <a16:colId xmlns:a16="http://schemas.microsoft.com/office/drawing/2014/main" val="3639722745"/>
                    </a:ext>
                  </a:extLst>
                </a:gridCol>
              </a:tblGrid>
              <a:tr h="357387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Model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Accuracy (%)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Loss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0911102"/>
                  </a:ext>
                </a:extLst>
              </a:tr>
              <a:tr h="357387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Standard LSTM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95.1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0.14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117010"/>
                  </a:ext>
                </a:extLst>
              </a:tr>
              <a:tr h="357387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Modified LSTMs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96.1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 dirty="0">
                          <a:effectLst/>
                        </a:rPr>
                        <a:t>0.132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8378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C3294C-AAD2-44E5-AED9-46A274E08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83463"/>
              </p:ext>
            </p:extLst>
          </p:nvPr>
        </p:nvGraphicFramePr>
        <p:xfrm>
          <a:off x="2058353" y="3772694"/>
          <a:ext cx="4834818" cy="926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606">
                  <a:extLst>
                    <a:ext uri="{9D8B030D-6E8A-4147-A177-3AD203B41FA5}">
                      <a16:colId xmlns:a16="http://schemas.microsoft.com/office/drawing/2014/main" val="4163897932"/>
                    </a:ext>
                  </a:extLst>
                </a:gridCol>
                <a:gridCol w="1611606">
                  <a:extLst>
                    <a:ext uri="{9D8B030D-6E8A-4147-A177-3AD203B41FA5}">
                      <a16:colId xmlns:a16="http://schemas.microsoft.com/office/drawing/2014/main" val="4216920927"/>
                    </a:ext>
                  </a:extLst>
                </a:gridCol>
                <a:gridCol w="1611606">
                  <a:extLst>
                    <a:ext uri="{9D8B030D-6E8A-4147-A177-3AD203B41FA5}">
                      <a16:colId xmlns:a16="http://schemas.microsoft.com/office/drawing/2014/main" val="2408647505"/>
                    </a:ext>
                  </a:extLst>
                </a:gridCol>
              </a:tblGrid>
              <a:tr h="308931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Learning rate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Accuracy (%)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Loss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019018"/>
                  </a:ext>
                </a:extLst>
              </a:tr>
              <a:tr h="308931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0.001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96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0.133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2050012"/>
                  </a:ext>
                </a:extLst>
              </a:tr>
              <a:tr h="308931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0.01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>
                          <a:effectLst/>
                        </a:rPr>
                        <a:t>62.6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000" dirty="0">
                          <a:effectLst/>
                        </a:rPr>
                        <a:t>5.997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12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61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AB72-5234-4A6B-9A03-D4898796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2604-BA28-4A1F-A48D-501884810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with two parameter-reduced variants of standard LSTMs and convolutional layers was compared with the model comprising of standard LSTM layer.</a:t>
            </a:r>
          </a:p>
          <a:p>
            <a:r>
              <a:rPr lang="en-US" dirty="0"/>
              <a:t>The two parameter-reduced LSTMs used were LSTM 5a and LSTM 6. </a:t>
            </a:r>
          </a:p>
          <a:p>
            <a:r>
              <a:rPr lang="en-US" dirty="0"/>
              <a:t>There has been a 1% increase in the accuracy of the modified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2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94FA-ABEC-4959-8171-94693BDC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4E45-D076-4442-A04C-187C538D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 hangingPunct="0">
              <a:buFont typeface="+mj-lt"/>
              <a:buAutoNum type="arabicPeriod"/>
            </a:pPr>
            <a:r>
              <a:rPr lang="en-US" dirty="0" err="1"/>
              <a:t>Hochreiter</a:t>
            </a:r>
            <a:r>
              <a:rPr lang="en-US" dirty="0"/>
              <a:t>, S., </a:t>
            </a:r>
            <a:r>
              <a:rPr lang="en-US" dirty="0" err="1"/>
              <a:t>Schmidhuber</a:t>
            </a:r>
            <a:r>
              <a:rPr lang="en-US" dirty="0"/>
              <a:t>, J. Long short-term memory. Neural Computation, 9(8):1735–1780, 1997.</a:t>
            </a:r>
          </a:p>
          <a:p>
            <a:pPr marL="514350" lvl="0" indent="-514350" hangingPunct="0">
              <a:buFont typeface="+mj-lt"/>
              <a:buAutoNum type="arabicPeriod"/>
            </a:pPr>
            <a:r>
              <a:rPr lang="en-US" dirty="0"/>
              <a:t>Chung, J., </a:t>
            </a:r>
            <a:r>
              <a:rPr lang="en-US" dirty="0" err="1"/>
              <a:t>Gulcehre</a:t>
            </a:r>
            <a:r>
              <a:rPr lang="en-US" dirty="0"/>
              <a:t>, C., Cho, K., and </a:t>
            </a:r>
            <a:r>
              <a:rPr lang="en-US" dirty="0" err="1"/>
              <a:t>Bengio</a:t>
            </a:r>
            <a:r>
              <a:rPr lang="en-US" dirty="0"/>
              <a:t>, Y. Empirical Evaluation of Gated Recurrent Neural Networks on Sequence Modeling. </a:t>
            </a:r>
            <a:r>
              <a:rPr lang="en-US" dirty="0" err="1"/>
              <a:t>arXiv</a:t>
            </a:r>
            <a:r>
              <a:rPr lang="en-US" dirty="0"/>
              <a:t> preprint arXiv:1412.3555, 2014.</a:t>
            </a:r>
          </a:p>
          <a:p>
            <a:pPr marL="514350" lvl="0" indent="-514350" hangingPunct="0">
              <a:buFont typeface="+mj-lt"/>
              <a:buAutoNum type="arabicPeriod"/>
            </a:pPr>
            <a:r>
              <a:rPr lang="en-US" dirty="0"/>
              <a:t>Cho, K., van </a:t>
            </a:r>
            <a:r>
              <a:rPr lang="en-US" dirty="0" err="1"/>
              <a:t>Merrienboer</a:t>
            </a:r>
            <a:r>
              <a:rPr lang="en-US" dirty="0"/>
              <a:t>, B., </a:t>
            </a:r>
            <a:r>
              <a:rPr lang="en-US" dirty="0" err="1"/>
              <a:t>Bahdanau</a:t>
            </a:r>
            <a:r>
              <a:rPr lang="en-US" dirty="0"/>
              <a:t>, D., </a:t>
            </a:r>
            <a:r>
              <a:rPr lang="en-US" dirty="0" err="1"/>
              <a:t>Bengio</a:t>
            </a:r>
            <a:r>
              <a:rPr lang="en-US" dirty="0"/>
              <a:t>, Y. On the properties of neural machine translation: Encoder-decoder approaches. </a:t>
            </a:r>
            <a:r>
              <a:rPr lang="en-US" dirty="0" err="1"/>
              <a:t>arXiv</a:t>
            </a:r>
            <a:r>
              <a:rPr lang="en-US" dirty="0"/>
              <a:t> preprint arXiv:1409.1259, 2014.</a:t>
            </a:r>
          </a:p>
          <a:p>
            <a:pPr marL="514350" lvl="0" indent="-514350" hangingPunct="0">
              <a:buFont typeface="+mj-lt"/>
              <a:buAutoNum type="arabicPeriod"/>
            </a:pPr>
            <a:r>
              <a:rPr lang="en-US" dirty="0"/>
              <a:t>Salem, F., “A Basic Recurrent Neural Network Model,” </a:t>
            </a:r>
            <a:r>
              <a:rPr lang="en-US" dirty="0" err="1"/>
              <a:t>arXiv</a:t>
            </a:r>
            <a:r>
              <a:rPr lang="en-US" dirty="0"/>
              <a:t>. Preprint </a:t>
            </a:r>
            <a:r>
              <a:rPr lang="en-US" dirty="0" err="1"/>
              <a:t>arXiv</a:t>
            </a:r>
            <a:r>
              <a:rPr lang="en-US" dirty="0"/>
              <a:t>: 1612.09022, Dec. 2016. </a:t>
            </a:r>
          </a:p>
          <a:p>
            <a:pPr marL="514350" lvl="0" indent="-514350" hangingPunct="0">
              <a:buFont typeface="+mj-lt"/>
              <a:buAutoNum type="arabicPeriod"/>
            </a:pPr>
            <a:r>
              <a:rPr lang="en-US" dirty="0"/>
              <a:t>Akandeh, A., Salem, F. M., Simplified Long Short-term Memory Recurrent Neural Networks: part II, </a:t>
            </a:r>
            <a:r>
              <a:rPr lang="en-US" dirty="0" err="1"/>
              <a:t>arXiv</a:t>
            </a:r>
            <a:r>
              <a:rPr lang="en-US" dirty="0"/>
              <a:t>. Preprint arXiv:1707.04623v1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8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DBE2-954C-4EC8-ACE4-2649BD96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189" y="2611561"/>
            <a:ext cx="7886700" cy="1325563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2131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1860-FD39-4CB4-A42F-34CE0C1B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A634-CEC9-457A-81C3-4D567AFE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Modified parameter-reduced variants of LSTM layers are introduced into the model.</a:t>
            </a:r>
          </a:p>
          <a:p>
            <a:r>
              <a:rPr lang="en-IN" dirty="0"/>
              <a:t>LSTM5a and LSTM6 variants of LSTM layer are included in the model and compared with </a:t>
            </a:r>
            <a:r>
              <a:rPr lang="en-IN" dirty="0" err="1"/>
              <a:t>eith</a:t>
            </a:r>
            <a:r>
              <a:rPr lang="en-IN" dirty="0"/>
              <a:t> the standard LSTM model.</a:t>
            </a:r>
          </a:p>
          <a:p>
            <a:r>
              <a:rPr lang="en-IN" dirty="0"/>
              <a:t>Analysis of experimental results have been done for both models.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8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0614-A679-49F9-81D4-28C7CE1E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6232"/>
          </a:xfrm>
        </p:spPr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84E3-532C-44F1-9742-DE8C240F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Predictions done on the basis of time series data is one of the hardest problems in data science.</a:t>
            </a:r>
          </a:p>
          <a:p>
            <a:r>
              <a:rPr lang="en-IN" dirty="0"/>
              <a:t>Long term-short term memory networks are well suited for predictions based on time series data.</a:t>
            </a:r>
          </a:p>
          <a:p>
            <a:r>
              <a:rPr lang="en-US" dirty="0"/>
              <a:t>LSTMs network can remember information for long periods of time.</a:t>
            </a:r>
          </a:p>
        </p:txBody>
      </p:sp>
    </p:spTree>
    <p:extLst>
      <p:ext uri="{BB962C8B-B14F-4D97-AF65-F5344CB8AC3E}">
        <p14:creationId xmlns:p14="http://schemas.microsoft.com/office/powerpoint/2010/main" val="184136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E42-8F7D-44E5-A9E0-52A3AE01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LSTM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2803-41EB-48F4-BE69-1DD3B6E4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LSTM unit is comprised of a cell and three gates.</a:t>
            </a:r>
          </a:p>
          <a:p>
            <a:r>
              <a:rPr lang="en-IN" dirty="0"/>
              <a:t>The cell is called the memory of the unit while the gates provide the flow of information inside the LSTM unit.</a:t>
            </a:r>
          </a:p>
          <a:p>
            <a:r>
              <a:rPr lang="en-US" dirty="0"/>
              <a:t>Three types of gates are used in the LSTM unit: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Input gate: Control the flow of input activations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Output gate: Control the output flow of cell activations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Forget gate: To adapt forgetting or resetting the cells memory.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1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EEE3-523A-44C1-8AFB-8A2BDCB0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/>
          <a:lstStyle/>
          <a:p>
            <a:r>
              <a:rPr lang="en-IN" dirty="0"/>
              <a:t>LSTM Equations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B534D3-F4AF-4FF6-A26F-968718EFC4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476" y="1753100"/>
            <a:ext cx="2364815" cy="1315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9C718F-6B27-42D0-B0EC-E4297911C2B8}"/>
              </a:ext>
            </a:extLst>
          </p:cNvPr>
          <p:cNvSpPr txBox="1"/>
          <p:nvPr/>
        </p:nvSpPr>
        <p:spPr>
          <a:xfrm>
            <a:off x="926123" y="1126444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dirty="0"/>
              <a:t>Standard LSTM : The basic LSTM uses memory cells in the base network while incorporating three gating mechanisms to access the sequence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ECC48-F652-48F0-8B2B-444E48F64A9A}"/>
              </a:ext>
            </a:extLst>
          </p:cNvPr>
          <p:cNvSpPr txBox="1"/>
          <p:nvPr/>
        </p:nvSpPr>
        <p:spPr>
          <a:xfrm>
            <a:off x="1263476" y="3068854"/>
            <a:ext cx="70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First three equations represent the gating signals while other equations represent the memory-cell networks 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52A70-7CC1-43A0-A915-5B883F178F99}"/>
              </a:ext>
            </a:extLst>
          </p:cNvPr>
          <p:cNvSpPr txBox="1"/>
          <p:nvPr/>
        </p:nvSpPr>
        <p:spPr>
          <a:xfrm>
            <a:off x="926123" y="3919737"/>
            <a:ext cx="74558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2. LSTM 5a model: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To preserve BIBO stability, a real number in absolute value less than 1 is set for the forget gate.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The output gate is set to 1.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DADEF-D565-4E49-AB58-EA5F58C87E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3476" y="5113065"/>
            <a:ext cx="2364815" cy="127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9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9F2D-2759-439E-9EC4-5354D2CB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2351"/>
          </a:xfrm>
        </p:spPr>
        <p:txBody>
          <a:bodyPr/>
          <a:lstStyle/>
          <a:p>
            <a:r>
              <a:rPr lang="en-IN"/>
              <a:t>LSTM Equations Cont..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C316-C64D-4D50-A581-173E2DF6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3. LSTM 6 model:</a:t>
            </a:r>
          </a:p>
          <a:p>
            <a:pPr lvl="1"/>
            <a:r>
              <a:rPr lang="en-US" dirty="0"/>
              <a:t>All gating equations are replaced by appropriate constant</a:t>
            </a:r>
          </a:p>
          <a:p>
            <a:pPr lvl="1"/>
            <a:r>
              <a:rPr lang="en-US" dirty="0"/>
              <a:t>Forget gate value is set below 0.59 for BIBO stability.</a:t>
            </a:r>
          </a:p>
          <a:p>
            <a:pPr lvl="1"/>
            <a:r>
              <a:rPr lang="en-US" dirty="0"/>
              <a:t>The other two gates are set to 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A2F05-FE40-4CFC-87D3-E5809DC3A5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4172902"/>
            <a:ext cx="3063826" cy="17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5D24-72E1-4A2B-A398-D9FAF2C1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2705"/>
          </a:xfrm>
        </p:spPr>
        <p:txBody>
          <a:bodyPr/>
          <a:lstStyle/>
          <a:p>
            <a:r>
              <a:rPr lang="en-I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EF59-5CF2-404C-B7A3-CE0285A0A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7815"/>
            <a:ext cx="7886700" cy="48991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UCI news aggregator dataset is used for training both models.</a:t>
            </a:r>
          </a:p>
          <a:p>
            <a:r>
              <a:rPr lang="en-IN" dirty="0"/>
              <a:t>The dataset is divided into 4 different categories: Business; Science and Technology; entertainment; and health.</a:t>
            </a:r>
          </a:p>
          <a:p>
            <a:r>
              <a:rPr lang="en-IN" dirty="0"/>
              <a:t>The dataset is reordered based on index and label value.</a:t>
            </a:r>
          </a:p>
          <a:p>
            <a:r>
              <a:rPr lang="en-IN" dirty="0"/>
              <a:t>A hot encoding is used for an efficient implementation of the model.</a:t>
            </a:r>
          </a:p>
          <a:p>
            <a:r>
              <a:rPr lang="en-US" dirty="0"/>
              <a:t>Tokenizer API is used for creating unique tokens by eliminating any other character so as to set up the input data into merger</a:t>
            </a:r>
          </a:p>
        </p:txBody>
      </p:sp>
    </p:spTree>
    <p:extLst>
      <p:ext uri="{BB962C8B-B14F-4D97-AF65-F5344CB8AC3E}">
        <p14:creationId xmlns:p14="http://schemas.microsoft.com/office/powerpoint/2010/main" val="345363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3B2F-D8C5-4620-A301-9CB6EE78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6489"/>
          </a:xfrm>
        </p:spPr>
        <p:txBody>
          <a:bodyPr/>
          <a:lstStyle/>
          <a:p>
            <a:r>
              <a:rPr lang="en-IN" dirty="0"/>
              <a:t>Model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3202-153F-43F1-BBD0-781D00AA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6431"/>
            <a:ext cx="7886700" cy="484053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model was built using high level </a:t>
            </a:r>
            <a:r>
              <a:rPr lang="en-IN" dirty="0" err="1"/>
              <a:t>Keras</a:t>
            </a:r>
            <a:r>
              <a:rPr lang="en-IN" dirty="0"/>
              <a:t> API.</a:t>
            </a:r>
          </a:p>
          <a:p>
            <a:r>
              <a:rPr lang="en-IN" dirty="0"/>
              <a:t>Embedding layer of dimension 128 is used to generate word embeddings to solve the issue of sparse vectors of high dimensionality.</a:t>
            </a:r>
          </a:p>
          <a:p>
            <a:r>
              <a:rPr lang="en-US" dirty="0"/>
              <a:t>Three convolution layers are added with filter size as 64, kernel size as 3 and ‘</a:t>
            </a:r>
            <a:r>
              <a:rPr lang="en-US" dirty="0" err="1"/>
              <a:t>Relu</a:t>
            </a:r>
            <a:r>
              <a:rPr lang="en-US" dirty="0"/>
              <a:t>’ activation followed by Max pooling layer.</a:t>
            </a:r>
          </a:p>
          <a:p>
            <a:r>
              <a:rPr lang="en-US" dirty="0"/>
              <a:t>LSTM5a and LSTM6 layers are then added to the model with 64 hidden units, 20% dropout and ‘tanh’ activation. </a:t>
            </a:r>
          </a:p>
          <a:p>
            <a:r>
              <a:rPr lang="en-US" dirty="0"/>
              <a:t>Finally, a dropout layer with dense layer is added to the model.</a:t>
            </a:r>
          </a:p>
          <a:p>
            <a:r>
              <a:rPr lang="en-US" dirty="0"/>
              <a:t>The model is used to run for 10 epochs with </a:t>
            </a:r>
            <a:r>
              <a:rPr lang="en-US" dirty="0" err="1"/>
              <a:t>RMSprop</a:t>
            </a:r>
            <a:r>
              <a:rPr lang="en-US" dirty="0"/>
              <a:t> optimizer and loss as binary cross entropy. </a:t>
            </a:r>
          </a:p>
          <a:p>
            <a:r>
              <a:rPr lang="en-US" dirty="0"/>
              <a:t>Exponential learning is also used to update learning rate after every epoch.</a:t>
            </a:r>
          </a:p>
        </p:txBody>
      </p:sp>
    </p:spTree>
    <p:extLst>
      <p:ext uri="{BB962C8B-B14F-4D97-AF65-F5344CB8AC3E}">
        <p14:creationId xmlns:p14="http://schemas.microsoft.com/office/powerpoint/2010/main" val="197482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E71C-6461-419B-A8A0-11C15BB7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08" y="300505"/>
            <a:ext cx="7879842" cy="845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/>
              <a:t>Experimental Results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BB1293A-9BE0-4F55-93D2-B05F3C44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4" y="2260902"/>
            <a:ext cx="4260915" cy="2950682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C0AC7D5-BBAF-482A-B34A-E3ECA4F53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84" y="2334210"/>
            <a:ext cx="4119894" cy="2739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547BB-D0D2-428E-A942-C33490810B20}"/>
              </a:ext>
            </a:extLst>
          </p:cNvPr>
          <p:cNvSpPr txBox="1"/>
          <p:nvPr/>
        </p:nvSpPr>
        <p:spPr>
          <a:xfrm>
            <a:off x="934872" y="5343099"/>
            <a:ext cx="724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1: Accuracy and loss of model with standard and modified LSTM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7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768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</vt:lpstr>
      <vt:lpstr>Office Theme</vt:lpstr>
      <vt:lpstr>Implementation of parameter-reduced LSTM variants</vt:lpstr>
      <vt:lpstr>Objective</vt:lpstr>
      <vt:lpstr>Introduction</vt:lpstr>
      <vt:lpstr>LSTM Architecture</vt:lpstr>
      <vt:lpstr>LSTM Equations</vt:lpstr>
      <vt:lpstr>LSTM Equations Cont.. </vt:lpstr>
      <vt:lpstr>Dataset</vt:lpstr>
      <vt:lpstr>Model Description</vt:lpstr>
      <vt:lpstr>Experimental Results</vt:lpstr>
      <vt:lpstr>Experimental Results cont..</vt:lpstr>
      <vt:lpstr>Experimental results cont..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parameter-reduced LSTM variants</dc:title>
  <dc:creator>Asnani, Vishal</dc:creator>
  <cp:lastModifiedBy>Asnani, Vishal</cp:lastModifiedBy>
  <cp:revision>6</cp:revision>
  <dcterms:created xsi:type="dcterms:W3CDTF">2019-12-12T16:07:51Z</dcterms:created>
  <dcterms:modified xsi:type="dcterms:W3CDTF">2019-12-12T17:51:02Z</dcterms:modified>
</cp:coreProperties>
</file>