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>
      <p:cViewPr varScale="1">
        <p:scale>
          <a:sx n="56" d="100"/>
          <a:sy n="56" d="100"/>
        </p:scale>
        <p:origin x="13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8311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64266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6325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87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74804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990359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197102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44356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5767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66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05690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7657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5057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2444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8826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679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112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271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63597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468042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8.jpg"/><Relationship Id="rId4" Type="http://schemas.openxmlformats.org/officeDocument/2006/relationships/image" Target="../media/image47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1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385" y="2709498"/>
            <a:ext cx="5252085" cy="1542089"/>
          </a:xfrm>
          <a:prstGeom prst="rect">
            <a:avLst/>
          </a:prstGeom>
        </p:spPr>
        <p:txBody>
          <a:bodyPr vert="horz" wrap="square" lIns="0" tIns="328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85"/>
              </a:spcBef>
            </a:pPr>
            <a:r>
              <a:rPr sz="5400" cap="small" spc="-680" dirty="0"/>
              <a:t>Lead</a:t>
            </a:r>
            <a:r>
              <a:rPr sz="5400" cap="small" spc="-310" dirty="0"/>
              <a:t> </a:t>
            </a:r>
            <a:r>
              <a:rPr sz="5400" cap="small" spc="-490" dirty="0"/>
              <a:t>Score</a:t>
            </a:r>
            <a:r>
              <a:rPr sz="5400" cap="small" spc="-315" dirty="0"/>
              <a:t> </a:t>
            </a:r>
            <a:r>
              <a:rPr sz="5400" cap="small" spc="-500" dirty="0"/>
              <a:t>Case</a:t>
            </a:r>
            <a:r>
              <a:rPr sz="5400" cap="small" spc="-570" dirty="0"/>
              <a:t> </a:t>
            </a:r>
            <a:r>
              <a:rPr sz="5400" cap="small" spc="-710" dirty="0"/>
              <a:t>Study</a:t>
            </a:r>
            <a:endParaRPr sz="5400" dirty="0"/>
          </a:p>
          <a:p>
            <a:pPr marL="1270" algn="ctr">
              <a:lnSpc>
                <a:spcPct val="100000"/>
              </a:lnSpc>
              <a:spcBef>
                <a:spcPts val="825"/>
              </a:spcBef>
            </a:pP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911076-B22F-1402-4EA9-9E54DB7019ED}"/>
              </a:ext>
            </a:extLst>
          </p:cNvPr>
          <p:cNvSpPr/>
          <p:nvPr/>
        </p:nvSpPr>
        <p:spPr>
          <a:xfrm>
            <a:off x="4495227" y="4648200"/>
            <a:ext cx="3200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Vishal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10" y="141208"/>
            <a:ext cx="94386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MODEL</a:t>
            </a:r>
            <a:r>
              <a:rPr spc="-345" dirty="0"/>
              <a:t> </a:t>
            </a:r>
            <a:r>
              <a:rPr spc="-415" dirty="0"/>
              <a:t>EVALUATION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649223" y="1444752"/>
            <a:ext cx="5273040" cy="2338070"/>
            <a:chOff x="649223" y="1444752"/>
            <a:chExt cx="5273040" cy="2338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23" y="1444752"/>
              <a:ext cx="5273040" cy="23378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3" y="1973580"/>
              <a:ext cx="5077968" cy="1333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8659" y="1466088"/>
              <a:ext cx="5154295" cy="2219325"/>
            </a:xfrm>
            <a:custGeom>
              <a:avLst/>
              <a:gdLst/>
              <a:ahLst/>
              <a:cxnLst/>
              <a:rect l="l" t="t" r="r" b="b"/>
              <a:pathLst>
                <a:path w="5154295" h="2219325">
                  <a:moveTo>
                    <a:pt x="4784344" y="0"/>
                  </a:moveTo>
                  <a:lnTo>
                    <a:pt x="369836" y="0"/>
                  </a:lnTo>
                  <a:lnTo>
                    <a:pt x="323445" y="2881"/>
                  </a:lnTo>
                  <a:lnTo>
                    <a:pt x="278773" y="11296"/>
                  </a:lnTo>
                  <a:lnTo>
                    <a:pt x="236167" y="24897"/>
                  </a:lnTo>
                  <a:lnTo>
                    <a:pt x="195975" y="43337"/>
                  </a:lnTo>
                  <a:lnTo>
                    <a:pt x="158541" y="66268"/>
                  </a:lnTo>
                  <a:lnTo>
                    <a:pt x="124213" y="93346"/>
                  </a:lnTo>
                  <a:lnTo>
                    <a:pt x="93338" y="124222"/>
                  </a:lnTo>
                  <a:lnTo>
                    <a:pt x="66262" y="158549"/>
                  </a:lnTo>
                  <a:lnTo>
                    <a:pt x="43332" y="195982"/>
                  </a:lnTo>
                  <a:lnTo>
                    <a:pt x="24894" y="236172"/>
                  </a:lnTo>
                  <a:lnTo>
                    <a:pt x="11295" y="278774"/>
                  </a:lnTo>
                  <a:lnTo>
                    <a:pt x="2881" y="323440"/>
                  </a:lnTo>
                  <a:lnTo>
                    <a:pt x="0" y="369824"/>
                  </a:lnTo>
                  <a:lnTo>
                    <a:pt x="0" y="1849120"/>
                  </a:lnTo>
                  <a:lnTo>
                    <a:pt x="2881" y="1895503"/>
                  </a:lnTo>
                  <a:lnTo>
                    <a:pt x="11295" y="1940169"/>
                  </a:lnTo>
                  <a:lnTo>
                    <a:pt x="24894" y="1982771"/>
                  </a:lnTo>
                  <a:lnTo>
                    <a:pt x="43332" y="2022961"/>
                  </a:lnTo>
                  <a:lnTo>
                    <a:pt x="66262" y="2060394"/>
                  </a:lnTo>
                  <a:lnTo>
                    <a:pt x="93338" y="2094721"/>
                  </a:lnTo>
                  <a:lnTo>
                    <a:pt x="124213" y="2125597"/>
                  </a:lnTo>
                  <a:lnTo>
                    <a:pt x="158541" y="2152675"/>
                  </a:lnTo>
                  <a:lnTo>
                    <a:pt x="195975" y="2175606"/>
                  </a:lnTo>
                  <a:lnTo>
                    <a:pt x="236167" y="2194046"/>
                  </a:lnTo>
                  <a:lnTo>
                    <a:pt x="278773" y="2207647"/>
                  </a:lnTo>
                  <a:lnTo>
                    <a:pt x="323445" y="2216062"/>
                  </a:lnTo>
                  <a:lnTo>
                    <a:pt x="369836" y="2218944"/>
                  </a:lnTo>
                  <a:lnTo>
                    <a:pt x="4784344" y="2218944"/>
                  </a:lnTo>
                  <a:lnTo>
                    <a:pt x="4830727" y="2216062"/>
                  </a:lnTo>
                  <a:lnTo>
                    <a:pt x="4875393" y="2207647"/>
                  </a:lnTo>
                  <a:lnTo>
                    <a:pt x="4917995" y="2194046"/>
                  </a:lnTo>
                  <a:lnTo>
                    <a:pt x="4958185" y="2175606"/>
                  </a:lnTo>
                  <a:lnTo>
                    <a:pt x="4995618" y="2152675"/>
                  </a:lnTo>
                  <a:lnTo>
                    <a:pt x="5029945" y="2125597"/>
                  </a:lnTo>
                  <a:lnTo>
                    <a:pt x="5060821" y="2094721"/>
                  </a:lnTo>
                  <a:lnTo>
                    <a:pt x="5087899" y="2060394"/>
                  </a:lnTo>
                  <a:lnTo>
                    <a:pt x="5110830" y="2022961"/>
                  </a:lnTo>
                  <a:lnTo>
                    <a:pt x="5129270" y="1982771"/>
                  </a:lnTo>
                  <a:lnTo>
                    <a:pt x="5142871" y="1940169"/>
                  </a:lnTo>
                  <a:lnTo>
                    <a:pt x="5151286" y="1895503"/>
                  </a:lnTo>
                  <a:lnTo>
                    <a:pt x="5154168" y="1849120"/>
                  </a:lnTo>
                  <a:lnTo>
                    <a:pt x="5154168" y="369824"/>
                  </a:lnTo>
                  <a:lnTo>
                    <a:pt x="5151286" y="323440"/>
                  </a:lnTo>
                  <a:lnTo>
                    <a:pt x="5142871" y="278774"/>
                  </a:lnTo>
                  <a:lnTo>
                    <a:pt x="5129270" y="236172"/>
                  </a:lnTo>
                  <a:lnTo>
                    <a:pt x="5110830" y="195982"/>
                  </a:lnTo>
                  <a:lnTo>
                    <a:pt x="5087899" y="158549"/>
                  </a:lnTo>
                  <a:lnTo>
                    <a:pt x="5060821" y="124222"/>
                  </a:lnTo>
                  <a:lnTo>
                    <a:pt x="5029945" y="93346"/>
                  </a:lnTo>
                  <a:lnTo>
                    <a:pt x="4995618" y="66268"/>
                  </a:lnTo>
                  <a:lnTo>
                    <a:pt x="4958185" y="43337"/>
                  </a:lnTo>
                  <a:lnTo>
                    <a:pt x="4917995" y="24897"/>
                  </a:lnTo>
                  <a:lnTo>
                    <a:pt x="4875393" y="11296"/>
                  </a:lnTo>
                  <a:lnTo>
                    <a:pt x="4830727" y="2881"/>
                  </a:lnTo>
                  <a:lnTo>
                    <a:pt x="4784344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659" y="1466088"/>
              <a:ext cx="5154295" cy="2219325"/>
            </a:xfrm>
            <a:custGeom>
              <a:avLst/>
              <a:gdLst/>
              <a:ahLst/>
              <a:cxnLst/>
              <a:rect l="l" t="t" r="r" b="b"/>
              <a:pathLst>
                <a:path w="5154295" h="2219325">
                  <a:moveTo>
                    <a:pt x="0" y="369824"/>
                  </a:moveTo>
                  <a:lnTo>
                    <a:pt x="2881" y="323440"/>
                  </a:lnTo>
                  <a:lnTo>
                    <a:pt x="11295" y="278774"/>
                  </a:lnTo>
                  <a:lnTo>
                    <a:pt x="24894" y="236172"/>
                  </a:lnTo>
                  <a:lnTo>
                    <a:pt x="43332" y="195982"/>
                  </a:lnTo>
                  <a:lnTo>
                    <a:pt x="66262" y="158549"/>
                  </a:lnTo>
                  <a:lnTo>
                    <a:pt x="93338" y="124222"/>
                  </a:lnTo>
                  <a:lnTo>
                    <a:pt x="124213" y="93346"/>
                  </a:lnTo>
                  <a:lnTo>
                    <a:pt x="158541" y="66268"/>
                  </a:lnTo>
                  <a:lnTo>
                    <a:pt x="195975" y="43337"/>
                  </a:lnTo>
                  <a:lnTo>
                    <a:pt x="236167" y="24897"/>
                  </a:lnTo>
                  <a:lnTo>
                    <a:pt x="278773" y="11296"/>
                  </a:lnTo>
                  <a:lnTo>
                    <a:pt x="323445" y="2881"/>
                  </a:lnTo>
                  <a:lnTo>
                    <a:pt x="369836" y="0"/>
                  </a:lnTo>
                  <a:lnTo>
                    <a:pt x="4784344" y="0"/>
                  </a:lnTo>
                  <a:lnTo>
                    <a:pt x="4830727" y="2881"/>
                  </a:lnTo>
                  <a:lnTo>
                    <a:pt x="4875393" y="11296"/>
                  </a:lnTo>
                  <a:lnTo>
                    <a:pt x="4917995" y="24897"/>
                  </a:lnTo>
                  <a:lnTo>
                    <a:pt x="4958185" y="43337"/>
                  </a:lnTo>
                  <a:lnTo>
                    <a:pt x="4995618" y="66268"/>
                  </a:lnTo>
                  <a:lnTo>
                    <a:pt x="5029945" y="93346"/>
                  </a:lnTo>
                  <a:lnTo>
                    <a:pt x="5060821" y="124222"/>
                  </a:lnTo>
                  <a:lnTo>
                    <a:pt x="5087899" y="158549"/>
                  </a:lnTo>
                  <a:lnTo>
                    <a:pt x="5110830" y="195982"/>
                  </a:lnTo>
                  <a:lnTo>
                    <a:pt x="5129270" y="236172"/>
                  </a:lnTo>
                  <a:lnTo>
                    <a:pt x="5142871" y="278774"/>
                  </a:lnTo>
                  <a:lnTo>
                    <a:pt x="5151286" y="323440"/>
                  </a:lnTo>
                  <a:lnTo>
                    <a:pt x="5154168" y="369824"/>
                  </a:lnTo>
                  <a:lnTo>
                    <a:pt x="5154168" y="1849120"/>
                  </a:lnTo>
                  <a:lnTo>
                    <a:pt x="5151286" y="1895503"/>
                  </a:lnTo>
                  <a:lnTo>
                    <a:pt x="5142871" y="1940169"/>
                  </a:lnTo>
                  <a:lnTo>
                    <a:pt x="5129270" y="1982771"/>
                  </a:lnTo>
                  <a:lnTo>
                    <a:pt x="5110830" y="2022961"/>
                  </a:lnTo>
                  <a:lnTo>
                    <a:pt x="5087899" y="2060394"/>
                  </a:lnTo>
                  <a:lnTo>
                    <a:pt x="5060821" y="2094721"/>
                  </a:lnTo>
                  <a:lnTo>
                    <a:pt x="5029945" y="2125597"/>
                  </a:lnTo>
                  <a:lnTo>
                    <a:pt x="4995618" y="2152675"/>
                  </a:lnTo>
                  <a:lnTo>
                    <a:pt x="4958185" y="2175606"/>
                  </a:lnTo>
                  <a:lnTo>
                    <a:pt x="4917995" y="2194046"/>
                  </a:lnTo>
                  <a:lnTo>
                    <a:pt x="4875393" y="2207647"/>
                  </a:lnTo>
                  <a:lnTo>
                    <a:pt x="4830727" y="2216062"/>
                  </a:lnTo>
                  <a:lnTo>
                    <a:pt x="4784344" y="2218944"/>
                  </a:lnTo>
                  <a:lnTo>
                    <a:pt x="369836" y="2218944"/>
                  </a:lnTo>
                  <a:lnTo>
                    <a:pt x="323445" y="2216062"/>
                  </a:lnTo>
                  <a:lnTo>
                    <a:pt x="278773" y="2207647"/>
                  </a:lnTo>
                  <a:lnTo>
                    <a:pt x="236167" y="2194046"/>
                  </a:lnTo>
                  <a:lnTo>
                    <a:pt x="195975" y="2175606"/>
                  </a:lnTo>
                  <a:lnTo>
                    <a:pt x="158541" y="2152675"/>
                  </a:lnTo>
                  <a:lnTo>
                    <a:pt x="124213" y="2125597"/>
                  </a:lnTo>
                  <a:lnTo>
                    <a:pt x="93338" y="2094721"/>
                  </a:lnTo>
                  <a:lnTo>
                    <a:pt x="66262" y="2060394"/>
                  </a:lnTo>
                  <a:lnTo>
                    <a:pt x="43332" y="2022961"/>
                  </a:lnTo>
                  <a:lnTo>
                    <a:pt x="24894" y="1982771"/>
                  </a:lnTo>
                  <a:lnTo>
                    <a:pt x="11295" y="1940169"/>
                  </a:lnTo>
                  <a:lnTo>
                    <a:pt x="2881" y="1895503"/>
                  </a:lnTo>
                  <a:lnTo>
                    <a:pt x="0" y="1849120"/>
                  </a:lnTo>
                  <a:lnTo>
                    <a:pt x="0" y="369824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5299" y="2023313"/>
            <a:ext cx="475361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3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CALCULATED</a:t>
            </a:r>
            <a:r>
              <a:rPr sz="1400" spc="-6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b="1" spc="-190" dirty="0">
                <a:solidFill>
                  <a:srgbClr val="002060"/>
                </a:solidFill>
                <a:latin typeface="Trebuchet MS"/>
                <a:cs typeface="Trebuchet MS"/>
              </a:rPr>
              <a:t>ACCURACY,</a:t>
            </a:r>
            <a:r>
              <a:rPr sz="1400" b="1" spc="-13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SENSITIVITY</a:t>
            </a:r>
            <a:r>
              <a:rPr sz="1400" b="1" spc="-1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1400" b="1" spc="-13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40" dirty="0">
                <a:solidFill>
                  <a:srgbClr val="002060"/>
                </a:solidFill>
                <a:latin typeface="Trebuchet MS"/>
                <a:cs typeface="Trebuchet MS"/>
              </a:rPr>
              <a:t>SPECIFICITY</a:t>
            </a:r>
            <a:r>
              <a:rPr sz="1400" b="1" spc="-114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FOR</a:t>
            </a:r>
            <a:endParaRPr sz="1400" dirty="0">
              <a:solidFill>
                <a:srgbClr val="002060"/>
              </a:solidFill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12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VARIOUS</a:t>
            </a:r>
            <a:r>
              <a:rPr sz="1400" spc="-9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2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PROBABILITY</a:t>
            </a:r>
            <a:r>
              <a:rPr sz="1400" spc="-8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14" dirty="0">
                <a:solidFill>
                  <a:srgbClr val="002060"/>
                </a:solidFill>
                <a:latin typeface="Franklin Gothic Medium"/>
                <a:cs typeface="Franklin Gothic Medium"/>
              </a:rPr>
              <a:t>CUTOFFS</a:t>
            </a:r>
            <a:r>
              <a:rPr sz="1400" spc="-7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4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FROM</a:t>
            </a:r>
            <a:r>
              <a:rPr sz="1400" spc="-4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b="1" spc="-160" dirty="0">
                <a:solidFill>
                  <a:srgbClr val="002060"/>
                </a:solidFill>
                <a:latin typeface="Trebuchet MS"/>
                <a:cs typeface="Trebuchet MS"/>
              </a:rPr>
              <a:t>0.1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70" dirty="0">
                <a:solidFill>
                  <a:srgbClr val="002060"/>
                </a:solidFill>
                <a:latin typeface="Trebuchet MS"/>
                <a:cs typeface="Trebuchet MS"/>
              </a:rPr>
              <a:t>TO</a:t>
            </a:r>
            <a:r>
              <a:rPr sz="1400" b="1" spc="-12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002060"/>
                </a:solidFill>
                <a:latin typeface="Trebuchet MS"/>
                <a:cs typeface="Trebuchet MS"/>
              </a:rPr>
              <a:t>0.9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13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AS</a:t>
            </a:r>
            <a:r>
              <a:rPr sz="1400" spc="-7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4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PER</a:t>
            </a:r>
            <a:r>
              <a:rPr sz="1400" spc="-8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3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6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5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GRAPH</a:t>
            </a:r>
            <a:r>
              <a:rPr sz="1400" spc="-9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4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8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2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LOOKING</a:t>
            </a:r>
            <a:r>
              <a:rPr sz="1400" spc="-8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8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AT</a:t>
            </a:r>
            <a:r>
              <a:rPr sz="1400" spc="-8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3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6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4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OTHER</a:t>
            </a:r>
            <a:r>
              <a:rPr sz="1400" spc="-7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SCORES, IT</a:t>
            </a:r>
            <a:r>
              <a:rPr sz="1400" spc="-6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3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CAN</a:t>
            </a:r>
            <a:r>
              <a:rPr sz="1400" spc="-8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BE </a:t>
            </a:r>
            <a:r>
              <a:rPr sz="1400" spc="-114" dirty="0">
                <a:solidFill>
                  <a:srgbClr val="002060"/>
                </a:solidFill>
                <a:latin typeface="Franklin Gothic Medium"/>
                <a:cs typeface="Franklin Gothic Medium"/>
              </a:rPr>
              <a:t>SEEN</a:t>
            </a:r>
            <a:r>
              <a:rPr sz="1400" spc="-6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6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THAT</a:t>
            </a:r>
            <a:r>
              <a:rPr sz="1400" spc="-80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3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5" dirty="0">
                <a:solidFill>
                  <a:srgbClr val="002060"/>
                </a:solidFill>
                <a:latin typeface="Franklin Gothic Medium"/>
                <a:cs typeface="Franklin Gothic Medium"/>
              </a:rPr>
              <a:t> </a:t>
            </a:r>
            <a:r>
              <a:rPr sz="1400" b="1" spc="-180" dirty="0">
                <a:solidFill>
                  <a:srgbClr val="002060"/>
                </a:solidFill>
                <a:latin typeface="Trebuchet MS"/>
                <a:cs typeface="Trebuchet MS"/>
              </a:rPr>
              <a:t>OPTIMAL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0" dirty="0">
                <a:solidFill>
                  <a:srgbClr val="002060"/>
                </a:solidFill>
                <a:latin typeface="Trebuchet MS"/>
                <a:cs typeface="Trebuchet MS"/>
              </a:rPr>
              <a:t>POINT </a:t>
            </a:r>
            <a:r>
              <a:rPr sz="1400" b="1" spc="-30" dirty="0">
                <a:solidFill>
                  <a:srgbClr val="002060"/>
                </a:solidFill>
                <a:latin typeface="Trebuchet MS"/>
                <a:cs typeface="Trebuchet MS"/>
              </a:rPr>
              <a:t>IS</a:t>
            </a:r>
            <a:r>
              <a:rPr sz="1400" b="1" spc="-13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Trebuchet MS"/>
                <a:cs typeface="Trebuchet MS"/>
              </a:rPr>
              <a:t>0.27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54723" y="1187196"/>
            <a:ext cx="4988560" cy="2886710"/>
            <a:chOff x="6554723" y="1187196"/>
            <a:chExt cx="4988560" cy="28867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4723" y="1187196"/>
              <a:ext cx="4988052" cy="28864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14159" y="1208532"/>
              <a:ext cx="4869180" cy="2767965"/>
            </a:xfrm>
            <a:custGeom>
              <a:avLst/>
              <a:gdLst/>
              <a:ahLst/>
              <a:cxnLst/>
              <a:rect l="l" t="t" r="r" b="b"/>
              <a:pathLst>
                <a:path w="4869180" h="2767965">
                  <a:moveTo>
                    <a:pt x="4869180" y="0"/>
                  </a:moveTo>
                  <a:lnTo>
                    <a:pt x="0" y="0"/>
                  </a:lnTo>
                  <a:lnTo>
                    <a:pt x="0" y="2767584"/>
                  </a:lnTo>
                  <a:lnTo>
                    <a:pt x="4869180" y="2767584"/>
                  </a:lnTo>
                  <a:lnTo>
                    <a:pt x="486918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4159" y="1208532"/>
              <a:ext cx="4869180" cy="2767965"/>
            </a:xfrm>
            <a:custGeom>
              <a:avLst/>
              <a:gdLst/>
              <a:ahLst/>
              <a:cxnLst/>
              <a:rect l="l" t="t" r="r" b="b"/>
              <a:pathLst>
                <a:path w="4869180" h="2767965">
                  <a:moveTo>
                    <a:pt x="0" y="2767584"/>
                  </a:moveTo>
                  <a:lnTo>
                    <a:pt x="4869180" y="2767584"/>
                  </a:lnTo>
                  <a:lnTo>
                    <a:pt x="4869180" y="0"/>
                  </a:lnTo>
                  <a:lnTo>
                    <a:pt x="0" y="0"/>
                  </a:lnTo>
                  <a:lnTo>
                    <a:pt x="0" y="2767584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6747" y="1289304"/>
              <a:ext cx="4591811" cy="2572512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37603"/>
              </p:ext>
            </p:extLst>
          </p:nvPr>
        </p:nvGraphicFramePr>
        <p:xfrm>
          <a:off x="701789" y="4550409"/>
          <a:ext cx="4951092" cy="1198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08330" marR="494665" indent="-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35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200" b="1" spc="-5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ACTUAL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20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200" b="1" spc="-14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20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200" b="1" spc="-14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0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2987</a:t>
                      </a:r>
                      <a:endParaRPr sz="1200" dirty="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5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918</a:t>
                      </a:r>
                      <a:endParaRPr sz="120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5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124</a:t>
                      </a:r>
                      <a:endParaRPr sz="120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0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2322</a:t>
                      </a:r>
                      <a:endParaRPr sz="1200" dirty="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421891" y="4110228"/>
            <a:ext cx="3523615" cy="480059"/>
            <a:chOff x="1421891" y="4110228"/>
            <a:chExt cx="3523615" cy="48005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1891" y="4110228"/>
              <a:ext cx="3523488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1763" y="4110228"/>
              <a:ext cx="2522219" cy="4800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81327" y="4131564"/>
              <a:ext cx="3404870" cy="307975"/>
            </a:xfrm>
            <a:custGeom>
              <a:avLst/>
              <a:gdLst/>
              <a:ahLst/>
              <a:cxnLst/>
              <a:rect l="l" t="t" r="r" b="b"/>
              <a:pathLst>
                <a:path w="3404870" h="307975">
                  <a:moveTo>
                    <a:pt x="3353308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8"/>
                  </a:lnTo>
                  <a:lnTo>
                    <a:pt x="0" y="256540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8"/>
                  </a:lnTo>
                  <a:lnTo>
                    <a:pt x="3353308" y="307848"/>
                  </a:lnTo>
                  <a:lnTo>
                    <a:pt x="3373272" y="303813"/>
                  </a:lnTo>
                  <a:lnTo>
                    <a:pt x="3389582" y="292814"/>
                  </a:lnTo>
                  <a:lnTo>
                    <a:pt x="3400581" y="276504"/>
                  </a:lnTo>
                  <a:lnTo>
                    <a:pt x="3404616" y="256540"/>
                  </a:lnTo>
                  <a:lnTo>
                    <a:pt x="3404616" y="51308"/>
                  </a:lnTo>
                  <a:lnTo>
                    <a:pt x="3400581" y="31343"/>
                  </a:lnTo>
                  <a:lnTo>
                    <a:pt x="3389582" y="15033"/>
                  </a:lnTo>
                  <a:lnTo>
                    <a:pt x="3373272" y="4034"/>
                  </a:lnTo>
                  <a:lnTo>
                    <a:pt x="335330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81327" y="4131564"/>
              <a:ext cx="3404870" cy="307975"/>
            </a:xfrm>
            <a:custGeom>
              <a:avLst/>
              <a:gdLst/>
              <a:ahLst/>
              <a:cxnLst/>
              <a:rect l="l" t="t" r="r" b="b"/>
              <a:pathLst>
                <a:path w="3404870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3353308" y="0"/>
                  </a:lnTo>
                  <a:lnTo>
                    <a:pt x="3373272" y="4034"/>
                  </a:lnTo>
                  <a:lnTo>
                    <a:pt x="3389582" y="15033"/>
                  </a:lnTo>
                  <a:lnTo>
                    <a:pt x="3400581" y="31343"/>
                  </a:lnTo>
                  <a:lnTo>
                    <a:pt x="3404616" y="51308"/>
                  </a:lnTo>
                  <a:lnTo>
                    <a:pt x="3404616" y="256540"/>
                  </a:lnTo>
                  <a:lnTo>
                    <a:pt x="3400581" y="276504"/>
                  </a:lnTo>
                  <a:lnTo>
                    <a:pt x="3389582" y="292814"/>
                  </a:lnTo>
                  <a:lnTo>
                    <a:pt x="3373272" y="303813"/>
                  </a:lnTo>
                  <a:lnTo>
                    <a:pt x="3353308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94940" y="4160901"/>
            <a:ext cx="3377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100"/>
              </a:spcBef>
            </a:pPr>
            <a:r>
              <a:rPr sz="1400" b="1" spc="-180" dirty="0">
                <a:solidFill>
                  <a:srgbClr val="333333"/>
                </a:solidFill>
                <a:latin typeface="Trebuchet MS"/>
                <a:cs typeface="Trebuchet MS"/>
              </a:rPr>
              <a:t>TRAIN</a:t>
            </a:r>
            <a:r>
              <a:rPr sz="1400" b="1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1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400" b="1" spc="-13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CONFUSION</a:t>
            </a:r>
            <a:r>
              <a:rPr sz="1400" b="1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42687"/>
              </p:ext>
            </p:extLst>
          </p:nvPr>
        </p:nvGraphicFramePr>
        <p:xfrm>
          <a:off x="6922769" y="4408170"/>
          <a:ext cx="4226560" cy="148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35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ACCURACY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83.59%</a:t>
                      </a:r>
                      <a:endParaRPr sz="120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10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PRECISION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71.6%</a:t>
                      </a:r>
                      <a:endParaRPr sz="120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45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SENSITIVITY</a:t>
                      </a:r>
                      <a:endParaRPr sz="1200" dirty="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94.9%</a:t>
                      </a:r>
                      <a:endParaRPr sz="120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35" dirty="0">
                          <a:solidFill>
                            <a:srgbClr val="002060"/>
                          </a:solidFill>
                          <a:latin typeface="Trebuchet MS"/>
                          <a:cs typeface="Trebuchet MS"/>
                        </a:rPr>
                        <a:t>SPECIFICITY</a:t>
                      </a:r>
                      <a:endParaRPr sz="1200">
                        <a:solidFill>
                          <a:srgbClr val="002060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002060"/>
                          </a:solidFill>
                          <a:latin typeface="Franklin Gothic Medium"/>
                          <a:cs typeface="Franklin Gothic Medium"/>
                        </a:rPr>
                        <a:t>76.5%</a:t>
                      </a:r>
                      <a:endParaRPr sz="1200" dirty="0">
                        <a:solidFill>
                          <a:srgbClr val="002060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766" y="1068324"/>
            <a:ext cx="11413490" cy="2868295"/>
            <a:chOff x="413766" y="1068324"/>
            <a:chExt cx="11413490" cy="2868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4404" y="1447800"/>
              <a:ext cx="4203192" cy="24886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53839" y="1469136"/>
              <a:ext cx="4084320" cy="2369820"/>
            </a:xfrm>
            <a:custGeom>
              <a:avLst/>
              <a:gdLst/>
              <a:ahLst/>
              <a:cxnLst/>
              <a:rect l="l" t="t" r="r" b="b"/>
              <a:pathLst>
                <a:path w="4084320" h="2369820">
                  <a:moveTo>
                    <a:pt x="4084319" y="0"/>
                  </a:moveTo>
                  <a:lnTo>
                    <a:pt x="0" y="0"/>
                  </a:lnTo>
                  <a:lnTo>
                    <a:pt x="0" y="2369820"/>
                  </a:lnTo>
                  <a:lnTo>
                    <a:pt x="4084319" y="2369820"/>
                  </a:lnTo>
                  <a:lnTo>
                    <a:pt x="4084319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53839" y="1469136"/>
              <a:ext cx="4084320" cy="2369820"/>
            </a:xfrm>
            <a:custGeom>
              <a:avLst/>
              <a:gdLst/>
              <a:ahLst/>
              <a:cxnLst/>
              <a:rect l="l" t="t" r="r" b="b"/>
              <a:pathLst>
                <a:path w="4084320" h="2369820">
                  <a:moveTo>
                    <a:pt x="0" y="2369820"/>
                  </a:moveTo>
                  <a:lnTo>
                    <a:pt x="4084319" y="2369820"/>
                  </a:lnTo>
                  <a:lnTo>
                    <a:pt x="4084319" y="0"/>
                  </a:lnTo>
                  <a:lnTo>
                    <a:pt x="0" y="0"/>
                  </a:lnTo>
                  <a:lnTo>
                    <a:pt x="0" y="2369820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60" y="1624584"/>
              <a:ext cx="3840480" cy="20604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7468" y="1112520"/>
              <a:ext cx="2417064" cy="3779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395" y="1088136"/>
              <a:ext cx="1284731" cy="4800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46904" y="1133856"/>
              <a:ext cx="2298700" cy="259079"/>
            </a:xfrm>
            <a:custGeom>
              <a:avLst/>
              <a:gdLst/>
              <a:ahLst/>
              <a:cxnLst/>
              <a:rect l="l" t="t" r="r" b="b"/>
              <a:pathLst>
                <a:path w="2298700" h="259080">
                  <a:moveTo>
                    <a:pt x="2255012" y="0"/>
                  </a:moveTo>
                  <a:lnTo>
                    <a:pt x="43180" y="0"/>
                  </a:lnTo>
                  <a:lnTo>
                    <a:pt x="26360" y="3389"/>
                  </a:lnTo>
                  <a:lnTo>
                    <a:pt x="12636" y="12636"/>
                  </a:lnTo>
                  <a:lnTo>
                    <a:pt x="3389" y="26360"/>
                  </a:lnTo>
                  <a:lnTo>
                    <a:pt x="0" y="43180"/>
                  </a:lnTo>
                  <a:lnTo>
                    <a:pt x="0" y="215900"/>
                  </a:lnTo>
                  <a:lnTo>
                    <a:pt x="3389" y="232719"/>
                  </a:lnTo>
                  <a:lnTo>
                    <a:pt x="12636" y="246443"/>
                  </a:lnTo>
                  <a:lnTo>
                    <a:pt x="26360" y="255690"/>
                  </a:lnTo>
                  <a:lnTo>
                    <a:pt x="43180" y="259080"/>
                  </a:lnTo>
                  <a:lnTo>
                    <a:pt x="2255012" y="259080"/>
                  </a:lnTo>
                  <a:lnTo>
                    <a:pt x="2271831" y="255690"/>
                  </a:lnTo>
                  <a:lnTo>
                    <a:pt x="2285555" y="246443"/>
                  </a:lnTo>
                  <a:lnTo>
                    <a:pt x="2294802" y="232719"/>
                  </a:lnTo>
                  <a:lnTo>
                    <a:pt x="2298192" y="215900"/>
                  </a:lnTo>
                  <a:lnTo>
                    <a:pt x="2298192" y="43180"/>
                  </a:lnTo>
                  <a:lnTo>
                    <a:pt x="2294802" y="26360"/>
                  </a:lnTo>
                  <a:lnTo>
                    <a:pt x="2285555" y="12636"/>
                  </a:lnTo>
                  <a:lnTo>
                    <a:pt x="2271831" y="3389"/>
                  </a:lnTo>
                  <a:lnTo>
                    <a:pt x="225501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904" y="1133856"/>
              <a:ext cx="2298700" cy="259079"/>
            </a:xfrm>
            <a:custGeom>
              <a:avLst/>
              <a:gdLst/>
              <a:ahLst/>
              <a:cxnLst/>
              <a:rect l="l" t="t" r="r" b="b"/>
              <a:pathLst>
                <a:path w="2298700" h="259080">
                  <a:moveTo>
                    <a:pt x="0" y="43180"/>
                  </a:moveTo>
                  <a:lnTo>
                    <a:pt x="3389" y="26360"/>
                  </a:lnTo>
                  <a:lnTo>
                    <a:pt x="12636" y="12636"/>
                  </a:lnTo>
                  <a:lnTo>
                    <a:pt x="26360" y="3389"/>
                  </a:lnTo>
                  <a:lnTo>
                    <a:pt x="43180" y="0"/>
                  </a:lnTo>
                  <a:lnTo>
                    <a:pt x="2255012" y="0"/>
                  </a:lnTo>
                  <a:lnTo>
                    <a:pt x="2271831" y="3389"/>
                  </a:lnTo>
                  <a:lnTo>
                    <a:pt x="2285555" y="12636"/>
                  </a:lnTo>
                  <a:lnTo>
                    <a:pt x="2294802" y="26360"/>
                  </a:lnTo>
                  <a:lnTo>
                    <a:pt x="2298192" y="43180"/>
                  </a:lnTo>
                  <a:lnTo>
                    <a:pt x="2298192" y="215900"/>
                  </a:lnTo>
                  <a:lnTo>
                    <a:pt x="2294802" y="232719"/>
                  </a:lnTo>
                  <a:lnTo>
                    <a:pt x="2285555" y="246443"/>
                  </a:lnTo>
                  <a:lnTo>
                    <a:pt x="2271831" y="255690"/>
                  </a:lnTo>
                  <a:lnTo>
                    <a:pt x="2255012" y="259080"/>
                  </a:lnTo>
                  <a:lnTo>
                    <a:pt x="43180" y="259080"/>
                  </a:lnTo>
                  <a:lnTo>
                    <a:pt x="26360" y="255690"/>
                  </a:lnTo>
                  <a:lnTo>
                    <a:pt x="12636" y="246443"/>
                  </a:lnTo>
                  <a:lnTo>
                    <a:pt x="3389" y="232719"/>
                  </a:lnTo>
                  <a:lnTo>
                    <a:pt x="0" y="215900"/>
                  </a:lnTo>
                  <a:lnTo>
                    <a:pt x="0" y="43180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96200" y="225018"/>
            <a:ext cx="9057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MODEL</a:t>
            </a:r>
            <a:r>
              <a:rPr spc="-345" dirty="0"/>
              <a:t> </a:t>
            </a:r>
            <a:r>
              <a:rPr spc="-300" dirty="0"/>
              <a:t>PREDICTION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06833"/>
              </p:ext>
            </p:extLst>
          </p:nvPr>
        </p:nvGraphicFramePr>
        <p:xfrm>
          <a:off x="701789" y="4550409"/>
          <a:ext cx="4951092" cy="1198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08330" marR="494665" indent="-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135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PREDICTED </a:t>
                      </a:r>
                      <a:r>
                        <a:rPr sz="1200" b="1" spc="-5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ACTUAL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20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200" b="1" spc="-14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5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20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200" b="1" spc="-14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5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0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1303</a:t>
                      </a:r>
                      <a:endParaRPr sz="1200" dirty="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5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431</a:t>
                      </a:r>
                      <a:endParaRPr sz="120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5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CONVERTED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5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71</a:t>
                      </a:r>
                      <a:endParaRPr sz="120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25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918</a:t>
                      </a:r>
                      <a:endParaRPr sz="1200" dirty="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421891" y="4110228"/>
            <a:ext cx="3523615" cy="480059"/>
            <a:chOff x="1421891" y="4110228"/>
            <a:chExt cx="3523615" cy="480059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1891" y="4110228"/>
              <a:ext cx="3523488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2911" y="4110228"/>
              <a:ext cx="2439924" cy="4800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81327" y="4131564"/>
              <a:ext cx="3404870" cy="307975"/>
            </a:xfrm>
            <a:custGeom>
              <a:avLst/>
              <a:gdLst/>
              <a:ahLst/>
              <a:cxnLst/>
              <a:rect l="l" t="t" r="r" b="b"/>
              <a:pathLst>
                <a:path w="3404870" h="307975">
                  <a:moveTo>
                    <a:pt x="3353308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8"/>
                  </a:lnTo>
                  <a:lnTo>
                    <a:pt x="0" y="256540"/>
                  </a:lnTo>
                  <a:lnTo>
                    <a:pt x="4034" y="276504"/>
                  </a:lnTo>
                  <a:lnTo>
                    <a:pt x="15033" y="292814"/>
                  </a:lnTo>
                  <a:lnTo>
                    <a:pt x="31343" y="303813"/>
                  </a:lnTo>
                  <a:lnTo>
                    <a:pt x="51308" y="307848"/>
                  </a:lnTo>
                  <a:lnTo>
                    <a:pt x="3353308" y="307848"/>
                  </a:lnTo>
                  <a:lnTo>
                    <a:pt x="3373272" y="303813"/>
                  </a:lnTo>
                  <a:lnTo>
                    <a:pt x="3389582" y="292814"/>
                  </a:lnTo>
                  <a:lnTo>
                    <a:pt x="3400581" y="276504"/>
                  </a:lnTo>
                  <a:lnTo>
                    <a:pt x="3404616" y="256540"/>
                  </a:lnTo>
                  <a:lnTo>
                    <a:pt x="3404616" y="51308"/>
                  </a:lnTo>
                  <a:lnTo>
                    <a:pt x="3400581" y="31343"/>
                  </a:lnTo>
                  <a:lnTo>
                    <a:pt x="3389582" y="15033"/>
                  </a:lnTo>
                  <a:lnTo>
                    <a:pt x="3373272" y="4034"/>
                  </a:lnTo>
                  <a:lnTo>
                    <a:pt x="335330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1327" y="4131564"/>
              <a:ext cx="3404870" cy="307975"/>
            </a:xfrm>
            <a:custGeom>
              <a:avLst/>
              <a:gdLst/>
              <a:ahLst/>
              <a:cxnLst/>
              <a:rect l="l" t="t" r="r" b="b"/>
              <a:pathLst>
                <a:path w="3404870" h="307975">
                  <a:moveTo>
                    <a:pt x="0" y="51308"/>
                  </a:moveTo>
                  <a:lnTo>
                    <a:pt x="4034" y="31343"/>
                  </a:lnTo>
                  <a:lnTo>
                    <a:pt x="15033" y="15033"/>
                  </a:lnTo>
                  <a:lnTo>
                    <a:pt x="31343" y="4034"/>
                  </a:lnTo>
                  <a:lnTo>
                    <a:pt x="51308" y="0"/>
                  </a:lnTo>
                  <a:lnTo>
                    <a:pt x="3353308" y="0"/>
                  </a:lnTo>
                  <a:lnTo>
                    <a:pt x="3373272" y="4034"/>
                  </a:lnTo>
                  <a:lnTo>
                    <a:pt x="3389582" y="15033"/>
                  </a:lnTo>
                  <a:lnTo>
                    <a:pt x="3400581" y="31343"/>
                  </a:lnTo>
                  <a:lnTo>
                    <a:pt x="3404616" y="51308"/>
                  </a:lnTo>
                  <a:lnTo>
                    <a:pt x="3404616" y="256540"/>
                  </a:lnTo>
                  <a:lnTo>
                    <a:pt x="3400581" y="276504"/>
                  </a:lnTo>
                  <a:lnTo>
                    <a:pt x="3389582" y="292814"/>
                  </a:lnTo>
                  <a:lnTo>
                    <a:pt x="3373272" y="303813"/>
                  </a:lnTo>
                  <a:lnTo>
                    <a:pt x="3353308" y="307848"/>
                  </a:lnTo>
                  <a:lnTo>
                    <a:pt x="51308" y="307848"/>
                  </a:lnTo>
                  <a:lnTo>
                    <a:pt x="31343" y="303813"/>
                  </a:lnTo>
                  <a:lnTo>
                    <a:pt x="15033" y="292814"/>
                  </a:lnTo>
                  <a:lnTo>
                    <a:pt x="4034" y="276504"/>
                  </a:lnTo>
                  <a:lnTo>
                    <a:pt x="0" y="256540"/>
                  </a:lnTo>
                  <a:lnTo>
                    <a:pt x="0" y="51308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4940" y="4160901"/>
            <a:ext cx="3377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00"/>
              </a:spcBef>
            </a:pPr>
            <a:r>
              <a:rPr sz="1400" b="1" spc="-204" dirty="0">
                <a:solidFill>
                  <a:srgbClr val="333333"/>
                </a:solidFill>
                <a:latin typeface="Trebuchet MS"/>
                <a:cs typeface="Trebuchet MS"/>
              </a:rPr>
              <a:t>TEST</a:t>
            </a:r>
            <a:r>
              <a:rPr sz="1400" b="1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r>
              <a:rPr sz="1400" b="1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14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400" b="1" spc="-1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50" dirty="0">
                <a:solidFill>
                  <a:srgbClr val="333333"/>
                </a:solidFill>
                <a:latin typeface="Trebuchet MS"/>
                <a:cs typeface="Trebuchet MS"/>
              </a:rPr>
              <a:t>CONFUSION</a:t>
            </a:r>
            <a:r>
              <a:rPr sz="1400" b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9318" y="1138174"/>
            <a:ext cx="2273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05"/>
              </a:spcBef>
            </a:pPr>
            <a:r>
              <a:rPr sz="1400" b="1" spc="-225" dirty="0">
                <a:solidFill>
                  <a:srgbClr val="333333"/>
                </a:solidFill>
                <a:latin typeface="Trebuchet MS"/>
                <a:cs typeface="Trebuchet MS"/>
              </a:rPr>
              <a:t>TOP</a:t>
            </a:r>
            <a:r>
              <a:rPr sz="1400" b="1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60" dirty="0">
                <a:solidFill>
                  <a:srgbClr val="333333"/>
                </a:solidFill>
                <a:latin typeface="Trebuchet MS"/>
                <a:cs typeface="Trebuchet MS"/>
              </a:rPr>
              <a:t>FEATURES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98948"/>
              </p:ext>
            </p:extLst>
          </p:nvPr>
        </p:nvGraphicFramePr>
        <p:xfrm>
          <a:off x="6922769" y="4408170"/>
          <a:ext cx="4226560" cy="148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35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ACCURACY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81.5%</a:t>
                      </a:r>
                      <a:endParaRPr sz="120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10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PRECISION</a:t>
                      </a:r>
                      <a:endParaRPr sz="1200" dirty="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68.0%</a:t>
                      </a:r>
                      <a:endParaRPr sz="120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45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SENSITIVITY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92.8%</a:t>
                      </a:r>
                      <a:endParaRPr sz="120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35" dirty="0">
                          <a:solidFill>
                            <a:schemeClr val="bg2"/>
                          </a:solidFill>
                          <a:latin typeface="Trebuchet MS"/>
                          <a:cs typeface="Trebuchet MS"/>
                        </a:rPr>
                        <a:t>SPECIFICITY</a:t>
                      </a:r>
                      <a:endParaRPr sz="1200">
                        <a:solidFill>
                          <a:schemeClr val="bg2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9999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chemeClr val="bg2"/>
                          </a:solidFill>
                          <a:latin typeface="Franklin Gothic Medium"/>
                          <a:cs typeface="Franklin Gothic Medium"/>
                        </a:rPr>
                        <a:t>75.1%</a:t>
                      </a:r>
                      <a:endParaRPr sz="1200" dirty="0">
                        <a:solidFill>
                          <a:schemeClr val="bg2"/>
                        </a:solidFill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3568" y="1187196"/>
            <a:ext cx="11551920" cy="4752340"/>
            <a:chOff x="353568" y="1187196"/>
            <a:chExt cx="11551920" cy="4752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1187196"/>
              <a:ext cx="11551920" cy="25847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" y="1389888"/>
              <a:ext cx="11062716" cy="22250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3003" y="1208532"/>
              <a:ext cx="11433175" cy="2466340"/>
            </a:xfrm>
            <a:custGeom>
              <a:avLst/>
              <a:gdLst/>
              <a:ahLst/>
              <a:cxnLst/>
              <a:rect l="l" t="t" r="r" b="b"/>
              <a:pathLst>
                <a:path w="11433175" h="2466340">
                  <a:moveTo>
                    <a:pt x="11022076" y="0"/>
                  </a:moveTo>
                  <a:lnTo>
                    <a:pt x="410971" y="0"/>
                  </a:lnTo>
                  <a:lnTo>
                    <a:pt x="363043" y="2765"/>
                  </a:lnTo>
                  <a:lnTo>
                    <a:pt x="316739" y="10855"/>
                  </a:lnTo>
                  <a:lnTo>
                    <a:pt x="272367" y="23961"/>
                  </a:lnTo>
                  <a:lnTo>
                    <a:pt x="230236" y="41775"/>
                  </a:lnTo>
                  <a:lnTo>
                    <a:pt x="190654" y="63989"/>
                  </a:lnTo>
                  <a:lnTo>
                    <a:pt x="153929" y="90293"/>
                  </a:lnTo>
                  <a:lnTo>
                    <a:pt x="120370" y="120380"/>
                  </a:lnTo>
                  <a:lnTo>
                    <a:pt x="90285" y="153940"/>
                  </a:lnTo>
                  <a:lnTo>
                    <a:pt x="63983" y="190665"/>
                  </a:lnTo>
                  <a:lnTo>
                    <a:pt x="41771" y="230247"/>
                  </a:lnTo>
                  <a:lnTo>
                    <a:pt x="23959" y="272377"/>
                  </a:lnTo>
                  <a:lnTo>
                    <a:pt x="10854" y="316747"/>
                  </a:lnTo>
                  <a:lnTo>
                    <a:pt x="2764" y="363048"/>
                  </a:lnTo>
                  <a:lnTo>
                    <a:pt x="0" y="410971"/>
                  </a:lnTo>
                  <a:lnTo>
                    <a:pt x="0" y="2054859"/>
                  </a:lnTo>
                  <a:lnTo>
                    <a:pt x="2764" y="2102783"/>
                  </a:lnTo>
                  <a:lnTo>
                    <a:pt x="10854" y="2149084"/>
                  </a:lnTo>
                  <a:lnTo>
                    <a:pt x="23959" y="2193454"/>
                  </a:lnTo>
                  <a:lnTo>
                    <a:pt x="41771" y="2235584"/>
                  </a:lnTo>
                  <a:lnTo>
                    <a:pt x="63983" y="2275166"/>
                  </a:lnTo>
                  <a:lnTo>
                    <a:pt x="90285" y="2311891"/>
                  </a:lnTo>
                  <a:lnTo>
                    <a:pt x="120370" y="2345451"/>
                  </a:lnTo>
                  <a:lnTo>
                    <a:pt x="153929" y="2375538"/>
                  </a:lnTo>
                  <a:lnTo>
                    <a:pt x="190654" y="2401842"/>
                  </a:lnTo>
                  <a:lnTo>
                    <a:pt x="230236" y="2424056"/>
                  </a:lnTo>
                  <a:lnTo>
                    <a:pt x="272367" y="2441870"/>
                  </a:lnTo>
                  <a:lnTo>
                    <a:pt x="316739" y="2454976"/>
                  </a:lnTo>
                  <a:lnTo>
                    <a:pt x="363043" y="2463066"/>
                  </a:lnTo>
                  <a:lnTo>
                    <a:pt x="410971" y="2465831"/>
                  </a:lnTo>
                  <a:lnTo>
                    <a:pt x="11022076" y="2465831"/>
                  </a:lnTo>
                  <a:lnTo>
                    <a:pt x="11069999" y="2463066"/>
                  </a:lnTo>
                  <a:lnTo>
                    <a:pt x="11116300" y="2454976"/>
                  </a:lnTo>
                  <a:lnTo>
                    <a:pt x="11160670" y="2441870"/>
                  </a:lnTo>
                  <a:lnTo>
                    <a:pt x="11202800" y="2424056"/>
                  </a:lnTo>
                  <a:lnTo>
                    <a:pt x="11242382" y="2401842"/>
                  </a:lnTo>
                  <a:lnTo>
                    <a:pt x="11279107" y="2375538"/>
                  </a:lnTo>
                  <a:lnTo>
                    <a:pt x="11312667" y="2345451"/>
                  </a:lnTo>
                  <a:lnTo>
                    <a:pt x="11342754" y="2311891"/>
                  </a:lnTo>
                  <a:lnTo>
                    <a:pt x="11369058" y="2275166"/>
                  </a:lnTo>
                  <a:lnTo>
                    <a:pt x="11391272" y="2235584"/>
                  </a:lnTo>
                  <a:lnTo>
                    <a:pt x="11409086" y="2193454"/>
                  </a:lnTo>
                  <a:lnTo>
                    <a:pt x="11422192" y="2149084"/>
                  </a:lnTo>
                  <a:lnTo>
                    <a:pt x="11430282" y="2102783"/>
                  </a:lnTo>
                  <a:lnTo>
                    <a:pt x="11433048" y="2054859"/>
                  </a:lnTo>
                  <a:lnTo>
                    <a:pt x="11433048" y="410971"/>
                  </a:lnTo>
                  <a:lnTo>
                    <a:pt x="11430282" y="363048"/>
                  </a:lnTo>
                  <a:lnTo>
                    <a:pt x="11422192" y="316747"/>
                  </a:lnTo>
                  <a:lnTo>
                    <a:pt x="11409086" y="272377"/>
                  </a:lnTo>
                  <a:lnTo>
                    <a:pt x="11391272" y="230247"/>
                  </a:lnTo>
                  <a:lnTo>
                    <a:pt x="11369058" y="190665"/>
                  </a:lnTo>
                  <a:lnTo>
                    <a:pt x="11342754" y="153940"/>
                  </a:lnTo>
                  <a:lnTo>
                    <a:pt x="11312667" y="120380"/>
                  </a:lnTo>
                  <a:lnTo>
                    <a:pt x="11279107" y="90293"/>
                  </a:lnTo>
                  <a:lnTo>
                    <a:pt x="11242382" y="63989"/>
                  </a:lnTo>
                  <a:lnTo>
                    <a:pt x="11202800" y="41775"/>
                  </a:lnTo>
                  <a:lnTo>
                    <a:pt x="11160670" y="23961"/>
                  </a:lnTo>
                  <a:lnTo>
                    <a:pt x="11116300" y="10855"/>
                  </a:lnTo>
                  <a:lnTo>
                    <a:pt x="11069999" y="2765"/>
                  </a:lnTo>
                  <a:lnTo>
                    <a:pt x="11022076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3003" y="1208532"/>
              <a:ext cx="11433175" cy="2466340"/>
            </a:xfrm>
            <a:custGeom>
              <a:avLst/>
              <a:gdLst/>
              <a:ahLst/>
              <a:cxnLst/>
              <a:rect l="l" t="t" r="r" b="b"/>
              <a:pathLst>
                <a:path w="11433175" h="2466340">
                  <a:moveTo>
                    <a:pt x="0" y="410971"/>
                  </a:moveTo>
                  <a:lnTo>
                    <a:pt x="2764" y="363048"/>
                  </a:lnTo>
                  <a:lnTo>
                    <a:pt x="10854" y="316747"/>
                  </a:lnTo>
                  <a:lnTo>
                    <a:pt x="23959" y="272377"/>
                  </a:lnTo>
                  <a:lnTo>
                    <a:pt x="41771" y="230247"/>
                  </a:lnTo>
                  <a:lnTo>
                    <a:pt x="63983" y="190665"/>
                  </a:lnTo>
                  <a:lnTo>
                    <a:pt x="90285" y="153940"/>
                  </a:lnTo>
                  <a:lnTo>
                    <a:pt x="120370" y="120380"/>
                  </a:lnTo>
                  <a:lnTo>
                    <a:pt x="153929" y="90293"/>
                  </a:lnTo>
                  <a:lnTo>
                    <a:pt x="190654" y="63989"/>
                  </a:lnTo>
                  <a:lnTo>
                    <a:pt x="230236" y="41775"/>
                  </a:lnTo>
                  <a:lnTo>
                    <a:pt x="272367" y="23961"/>
                  </a:lnTo>
                  <a:lnTo>
                    <a:pt x="316739" y="10855"/>
                  </a:lnTo>
                  <a:lnTo>
                    <a:pt x="363043" y="2765"/>
                  </a:lnTo>
                  <a:lnTo>
                    <a:pt x="410971" y="0"/>
                  </a:lnTo>
                  <a:lnTo>
                    <a:pt x="11022076" y="0"/>
                  </a:lnTo>
                  <a:lnTo>
                    <a:pt x="11069999" y="2765"/>
                  </a:lnTo>
                  <a:lnTo>
                    <a:pt x="11116300" y="10855"/>
                  </a:lnTo>
                  <a:lnTo>
                    <a:pt x="11160670" y="23961"/>
                  </a:lnTo>
                  <a:lnTo>
                    <a:pt x="11202800" y="41775"/>
                  </a:lnTo>
                  <a:lnTo>
                    <a:pt x="11242382" y="63989"/>
                  </a:lnTo>
                  <a:lnTo>
                    <a:pt x="11279107" y="90293"/>
                  </a:lnTo>
                  <a:lnTo>
                    <a:pt x="11312667" y="120380"/>
                  </a:lnTo>
                  <a:lnTo>
                    <a:pt x="11342754" y="153940"/>
                  </a:lnTo>
                  <a:lnTo>
                    <a:pt x="11369058" y="190665"/>
                  </a:lnTo>
                  <a:lnTo>
                    <a:pt x="11391272" y="230247"/>
                  </a:lnTo>
                  <a:lnTo>
                    <a:pt x="11409086" y="272377"/>
                  </a:lnTo>
                  <a:lnTo>
                    <a:pt x="11422192" y="316747"/>
                  </a:lnTo>
                  <a:lnTo>
                    <a:pt x="11430282" y="363048"/>
                  </a:lnTo>
                  <a:lnTo>
                    <a:pt x="11433048" y="410971"/>
                  </a:lnTo>
                  <a:lnTo>
                    <a:pt x="11433048" y="2054859"/>
                  </a:lnTo>
                  <a:lnTo>
                    <a:pt x="11430282" y="2102783"/>
                  </a:lnTo>
                  <a:lnTo>
                    <a:pt x="11422192" y="2149084"/>
                  </a:lnTo>
                  <a:lnTo>
                    <a:pt x="11409086" y="2193454"/>
                  </a:lnTo>
                  <a:lnTo>
                    <a:pt x="11391272" y="2235584"/>
                  </a:lnTo>
                  <a:lnTo>
                    <a:pt x="11369058" y="2275166"/>
                  </a:lnTo>
                  <a:lnTo>
                    <a:pt x="11342754" y="2311891"/>
                  </a:lnTo>
                  <a:lnTo>
                    <a:pt x="11312667" y="2345451"/>
                  </a:lnTo>
                  <a:lnTo>
                    <a:pt x="11279107" y="2375538"/>
                  </a:lnTo>
                  <a:lnTo>
                    <a:pt x="11242382" y="2401842"/>
                  </a:lnTo>
                  <a:lnTo>
                    <a:pt x="11202800" y="2424056"/>
                  </a:lnTo>
                  <a:lnTo>
                    <a:pt x="11160670" y="2441870"/>
                  </a:lnTo>
                  <a:lnTo>
                    <a:pt x="11116300" y="2454976"/>
                  </a:lnTo>
                  <a:lnTo>
                    <a:pt x="11069999" y="2463066"/>
                  </a:lnTo>
                  <a:lnTo>
                    <a:pt x="11022076" y="2465831"/>
                  </a:lnTo>
                  <a:lnTo>
                    <a:pt x="410971" y="2465831"/>
                  </a:lnTo>
                  <a:lnTo>
                    <a:pt x="363043" y="2463066"/>
                  </a:lnTo>
                  <a:lnTo>
                    <a:pt x="316739" y="2454976"/>
                  </a:lnTo>
                  <a:lnTo>
                    <a:pt x="272367" y="2441870"/>
                  </a:lnTo>
                  <a:lnTo>
                    <a:pt x="230236" y="2424056"/>
                  </a:lnTo>
                  <a:lnTo>
                    <a:pt x="190654" y="2401842"/>
                  </a:lnTo>
                  <a:lnTo>
                    <a:pt x="153929" y="2375538"/>
                  </a:lnTo>
                  <a:lnTo>
                    <a:pt x="120370" y="2345451"/>
                  </a:lnTo>
                  <a:lnTo>
                    <a:pt x="90285" y="2311891"/>
                  </a:lnTo>
                  <a:lnTo>
                    <a:pt x="63983" y="2275166"/>
                  </a:lnTo>
                  <a:lnTo>
                    <a:pt x="41771" y="2235584"/>
                  </a:lnTo>
                  <a:lnTo>
                    <a:pt x="23959" y="2193454"/>
                  </a:lnTo>
                  <a:lnTo>
                    <a:pt x="10854" y="2149084"/>
                  </a:lnTo>
                  <a:lnTo>
                    <a:pt x="2764" y="2102783"/>
                  </a:lnTo>
                  <a:lnTo>
                    <a:pt x="0" y="2054859"/>
                  </a:lnTo>
                  <a:lnTo>
                    <a:pt x="0" y="410971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8" y="3765803"/>
              <a:ext cx="11551920" cy="21732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768" y="3869436"/>
              <a:ext cx="11077956" cy="20116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3003" y="3787140"/>
              <a:ext cx="11433175" cy="2054860"/>
            </a:xfrm>
            <a:custGeom>
              <a:avLst/>
              <a:gdLst/>
              <a:ahLst/>
              <a:cxnLst/>
              <a:rect l="l" t="t" r="r" b="b"/>
              <a:pathLst>
                <a:path w="11433175" h="2054860">
                  <a:moveTo>
                    <a:pt x="11090656" y="0"/>
                  </a:moveTo>
                  <a:lnTo>
                    <a:pt x="342404" y="0"/>
                  </a:lnTo>
                  <a:lnTo>
                    <a:pt x="295942" y="3125"/>
                  </a:lnTo>
                  <a:lnTo>
                    <a:pt x="251380" y="12230"/>
                  </a:lnTo>
                  <a:lnTo>
                    <a:pt x="209126" y="26906"/>
                  </a:lnTo>
                  <a:lnTo>
                    <a:pt x="169587" y="46745"/>
                  </a:lnTo>
                  <a:lnTo>
                    <a:pt x="133172" y="71340"/>
                  </a:lnTo>
                  <a:lnTo>
                    <a:pt x="100288" y="100282"/>
                  </a:lnTo>
                  <a:lnTo>
                    <a:pt x="71344" y="133164"/>
                  </a:lnTo>
                  <a:lnTo>
                    <a:pt x="46748" y="169577"/>
                  </a:lnTo>
                  <a:lnTo>
                    <a:pt x="26908" y="209115"/>
                  </a:lnTo>
                  <a:lnTo>
                    <a:pt x="12231" y="251368"/>
                  </a:lnTo>
                  <a:lnTo>
                    <a:pt x="3125" y="295930"/>
                  </a:lnTo>
                  <a:lnTo>
                    <a:pt x="0" y="342392"/>
                  </a:lnTo>
                  <a:lnTo>
                    <a:pt x="0" y="1711960"/>
                  </a:lnTo>
                  <a:lnTo>
                    <a:pt x="3125" y="1758418"/>
                  </a:lnTo>
                  <a:lnTo>
                    <a:pt x="12231" y="1802978"/>
                  </a:lnTo>
                  <a:lnTo>
                    <a:pt x="26908" y="1845231"/>
                  </a:lnTo>
                  <a:lnTo>
                    <a:pt x="46748" y="1884768"/>
                  </a:lnTo>
                  <a:lnTo>
                    <a:pt x="71344" y="1921182"/>
                  </a:lnTo>
                  <a:lnTo>
                    <a:pt x="100288" y="1954064"/>
                  </a:lnTo>
                  <a:lnTo>
                    <a:pt x="133172" y="1983008"/>
                  </a:lnTo>
                  <a:lnTo>
                    <a:pt x="169587" y="2007603"/>
                  </a:lnTo>
                  <a:lnTo>
                    <a:pt x="209126" y="2027444"/>
                  </a:lnTo>
                  <a:lnTo>
                    <a:pt x="251380" y="2042120"/>
                  </a:lnTo>
                  <a:lnTo>
                    <a:pt x="295942" y="2051226"/>
                  </a:lnTo>
                  <a:lnTo>
                    <a:pt x="342404" y="2054352"/>
                  </a:lnTo>
                  <a:lnTo>
                    <a:pt x="11090656" y="2054352"/>
                  </a:lnTo>
                  <a:lnTo>
                    <a:pt x="11137117" y="2051226"/>
                  </a:lnTo>
                  <a:lnTo>
                    <a:pt x="11181679" y="2042120"/>
                  </a:lnTo>
                  <a:lnTo>
                    <a:pt x="11223932" y="2027444"/>
                  </a:lnTo>
                  <a:lnTo>
                    <a:pt x="11263470" y="2007603"/>
                  </a:lnTo>
                  <a:lnTo>
                    <a:pt x="11299883" y="1983008"/>
                  </a:lnTo>
                  <a:lnTo>
                    <a:pt x="11332765" y="1954064"/>
                  </a:lnTo>
                  <a:lnTo>
                    <a:pt x="11361707" y="1921182"/>
                  </a:lnTo>
                  <a:lnTo>
                    <a:pt x="11386302" y="1884768"/>
                  </a:lnTo>
                  <a:lnTo>
                    <a:pt x="11406141" y="1845231"/>
                  </a:lnTo>
                  <a:lnTo>
                    <a:pt x="11420817" y="1802978"/>
                  </a:lnTo>
                  <a:lnTo>
                    <a:pt x="11429922" y="1758418"/>
                  </a:lnTo>
                  <a:lnTo>
                    <a:pt x="11433048" y="1711960"/>
                  </a:lnTo>
                  <a:lnTo>
                    <a:pt x="11433048" y="342392"/>
                  </a:lnTo>
                  <a:lnTo>
                    <a:pt x="11429922" y="295930"/>
                  </a:lnTo>
                  <a:lnTo>
                    <a:pt x="11420817" y="251368"/>
                  </a:lnTo>
                  <a:lnTo>
                    <a:pt x="11406141" y="209115"/>
                  </a:lnTo>
                  <a:lnTo>
                    <a:pt x="11386302" y="169577"/>
                  </a:lnTo>
                  <a:lnTo>
                    <a:pt x="11361707" y="133164"/>
                  </a:lnTo>
                  <a:lnTo>
                    <a:pt x="11332765" y="100282"/>
                  </a:lnTo>
                  <a:lnTo>
                    <a:pt x="11299883" y="71340"/>
                  </a:lnTo>
                  <a:lnTo>
                    <a:pt x="11263470" y="46745"/>
                  </a:lnTo>
                  <a:lnTo>
                    <a:pt x="11223932" y="26906"/>
                  </a:lnTo>
                  <a:lnTo>
                    <a:pt x="11181679" y="12230"/>
                  </a:lnTo>
                  <a:lnTo>
                    <a:pt x="11137117" y="3125"/>
                  </a:lnTo>
                  <a:lnTo>
                    <a:pt x="11090656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003" y="3787140"/>
              <a:ext cx="11433175" cy="2054860"/>
            </a:xfrm>
            <a:custGeom>
              <a:avLst/>
              <a:gdLst/>
              <a:ahLst/>
              <a:cxnLst/>
              <a:rect l="l" t="t" r="r" b="b"/>
              <a:pathLst>
                <a:path w="11433175" h="2054860">
                  <a:moveTo>
                    <a:pt x="0" y="342392"/>
                  </a:moveTo>
                  <a:lnTo>
                    <a:pt x="3125" y="295930"/>
                  </a:lnTo>
                  <a:lnTo>
                    <a:pt x="12231" y="251368"/>
                  </a:lnTo>
                  <a:lnTo>
                    <a:pt x="26908" y="209115"/>
                  </a:lnTo>
                  <a:lnTo>
                    <a:pt x="46748" y="169577"/>
                  </a:lnTo>
                  <a:lnTo>
                    <a:pt x="71344" y="133164"/>
                  </a:lnTo>
                  <a:lnTo>
                    <a:pt x="100288" y="100282"/>
                  </a:lnTo>
                  <a:lnTo>
                    <a:pt x="133172" y="71340"/>
                  </a:lnTo>
                  <a:lnTo>
                    <a:pt x="169587" y="46745"/>
                  </a:lnTo>
                  <a:lnTo>
                    <a:pt x="209126" y="26906"/>
                  </a:lnTo>
                  <a:lnTo>
                    <a:pt x="251380" y="12230"/>
                  </a:lnTo>
                  <a:lnTo>
                    <a:pt x="295942" y="3125"/>
                  </a:lnTo>
                  <a:lnTo>
                    <a:pt x="342404" y="0"/>
                  </a:lnTo>
                  <a:lnTo>
                    <a:pt x="11090656" y="0"/>
                  </a:lnTo>
                  <a:lnTo>
                    <a:pt x="11137117" y="3125"/>
                  </a:lnTo>
                  <a:lnTo>
                    <a:pt x="11181679" y="12230"/>
                  </a:lnTo>
                  <a:lnTo>
                    <a:pt x="11223932" y="26906"/>
                  </a:lnTo>
                  <a:lnTo>
                    <a:pt x="11263470" y="46745"/>
                  </a:lnTo>
                  <a:lnTo>
                    <a:pt x="11299883" y="71340"/>
                  </a:lnTo>
                  <a:lnTo>
                    <a:pt x="11332765" y="100282"/>
                  </a:lnTo>
                  <a:lnTo>
                    <a:pt x="11361707" y="133164"/>
                  </a:lnTo>
                  <a:lnTo>
                    <a:pt x="11386302" y="169577"/>
                  </a:lnTo>
                  <a:lnTo>
                    <a:pt x="11406141" y="209115"/>
                  </a:lnTo>
                  <a:lnTo>
                    <a:pt x="11420817" y="251368"/>
                  </a:lnTo>
                  <a:lnTo>
                    <a:pt x="11429922" y="295930"/>
                  </a:lnTo>
                  <a:lnTo>
                    <a:pt x="11433048" y="342392"/>
                  </a:lnTo>
                  <a:lnTo>
                    <a:pt x="11433048" y="1711960"/>
                  </a:lnTo>
                  <a:lnTo>
                    <a:pt x="11429922" y="1758418"/>
                  </a:lnTo>
                  <a:lnTo>
                    <a:pt x="11420817" y="1802978"/>
                  </a:lnTo>
                  <a:lnTo>
                    <a:pt x="11406141" y="1845231"/>
                  </a:lnTo>
                  <a:lnTo>
                    <a:pt x="11386302" y="1884768"/>
                  </a:lnTo>
                  <a:lnTo>
                    <a:pt x="11361707" y="1921182"/>
                  </a:lnTo>
                  <a:lnTo>
                    <a:pt x="11332765" y="1954064"/>
                  </a:lnTo>
                  <a:lnTo>
                    <a:pt x="11299883" y="1983008"/>
                  </a:lnTo>
                  <a:lnTo>
                    <a:pt x="11263470" y="2007603"/>
                  </a:lnTo>
                  <a:lnTo>
                    <a:pt x="11223932" y="2027444"/>
                  </a:lnTo>
                  <a:lnTo>
                    <a:pt x="11181679" y="2042120"/>
                  </a:lnTo>
                  <a:lnTo>
                    <a:pt x="11137117" y="2051226"/>
                  </a:lnTo>
                  <a:lnTo>
                    <a:pt x="11090656" y="2054352"/>
                  </a:lnTo>
                  <a:lnTo>
                    <a:pt x="342404" y="2054352"/>
                  </a:lnTo>
                  <a:lnTo>
                    <a:pt x="295942" y="2051226"/>
                  </a:lnTo>
                  <a:lnTo>
                    <a:pt x="251380" y="2042120"/>
                  </a:lnTo>
                  <a:lnTo>
                    <a:pt x="209126" y="2027444"/>
                  </a:lnTo>
                  <a:lnTo>
                    <a:pt x="169587" y="2007603"/>
                  </a:lnTo>
                  <a:lnTo>
                    <a:pt x="133172" y="1983008"/>
                  </a:lnTo>
                  <a:lnTo>
                    <a:pt x="100288" y="1954064"/>
                  </a:lnTo>
                  <a:lnTo>
                    <a:pt x="71344" y="1921182"/>
                  </a:lnTo>
                  <a:lnTo>
                    <a:pt x="46748" y="1884768"/>
                  </a:lnTo>
                  <a:lnTo>
                    <a:pt x="26908" y="1845231"/>
                  </a:lnTo>
                  <a:lnTo>
                    <a:pt x="12231" y="1802978"/>
                  </a:lnTo>
                  <a:lnTo>
                    <a:pt x="3125" y="1758418"/>
                  </a:lnTo>
                  <a:lnTo>
                    <a:pt x="0" y="1711960"/>
                  </a:lnTo>
                  <a:lnTo>
                    <a:pt x="0" y="342392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2023" y="311643"/>
            <a:ext cx="93506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PROBLEM</a:t>
            </a:r>
            <a:r>
              <a:rPr spc="-365" dirty="0"/>
              <a:t> </a:t>
            </a:r>
            <a:r>
              <a:rPr spc="-405" dirty="0"/>
              <a:t>STATEMENT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592023" y="1447927"/>
            <a:ext cx="10735945" cy="4136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1600" b="1" u="sng" spc="-125" dirty="0">
                <a:solidFill>
                  <a:schemeClr val="bg2"/>
                </a:solidFill>
                <a:uFill>
                  <a:solidFill>
                    <a:srgbClr val="333333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INTRODUCTION: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384" marR="42545">
              <a:lnSpc>
                <a:spcPct val="100000"/>
              </a:lnSpc>
              <a:spcBef>
                <a:spcPts val="1685"/>
              </a:spcBef>
            </a:pPr>
            <a:r>
              <a:rPr sz="1400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company,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sz="1400" spc="-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sells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sz="1400" spc="-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professionals.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sz="1400" spc="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websites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384" marR="5080">
              <a:lnSpc>
                <a:spcPct val="100000"/>
              </a:lnSpc>
            </a:pP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website,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courses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videos.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number,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lead.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Moreover,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sz="1400" spc="-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referrals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2384">
              <a:lnSpc>
                <a:spcPct val="100000"/>
              </a:lnSpc>
            </a:pP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1400" spc="-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acquired,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calls,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emails,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sz="1400" spc="-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u="sng" spc="-95" dirty="0">
                <a:solidFill>
                  <a:schemeClr val="bg2"/>
                </a:solidFill>
                <a:uFill>
                  <a:solidFill>
                    <a:srgbClr val="333333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sz="1600" b="1" u="sng" spc="-145" dirty="0">
                <a:solidFill>
                  <a:schemeClr val="bg2"/>
                </a:solidFill>
                <a:uFill>
                  <a:solidFill>
                    <a:srgbClr val="333333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u="sng" spc="-10" dirty="0">
                <a:solidFill>
                  <a:schemeClr val="bg2"/>
                </a:solidFill>
                <a:uFill>
                  <a:solidFill>
                    <a:srgbClr val="333333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</a:t>
            </a:r>
            <a:r>
              <a:rPr sz="1600" b="1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16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wishes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leads,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sz="1400" b="1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6350">
              <a:lnSpc>
                <a:spcPct val="100000"/>
              </a:lnSpc>
            </a:pP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wherein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sz="1400" spc="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chance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chance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CEO,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particular,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ballpark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z="1400" spc="-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84" y="364999"/>
            <a:ext cx="933551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OVERALL</a:t>
            </a:r>
            <a:r>
              <a:rPr spc="-340" dirty="0"/>
              <a:t> </a:t>
            </a:r>
            <a:r>
              <a:rPr spc="-350" dirty="0"/>
              <a:t>APPROACH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28600" y="1233362"/>
            <a:ext cx="11551920" cy="4424171"/>
            <a:chOff x="353568" y="1187196"/>
            <a:chExt cx="11551920" cy="442417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1187196"/>
              <a:ext cx="11551920" cy="728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" y="1338072"/>
              <a:ext cx="3718560" cy="480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3003" y="1208532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003" y="1208532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8" y="1927860"/>
              <a:ext cx="11551920" cy="726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380" y="2078736"/>
              <a:ext cx="6056376" cy="4800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003" y="1949196"/>
              <a:ext cx="11433175" cy="608330"/>
            </a:xfrm>
            <a:custGeom>
              <a:avLst/>
              <a:gdLst/>
              <a:ahLst/>
              <a:cxnLst/>
              <a:rect l="l" t="t" r="r" b="b"/>
              <a:pathLst>
                <a:path w="11433175" h="608330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5"/>
                  </a:lnTo>
                  <a:lnTo>
                    <a:pt x="0" y="506729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29"/>
                  </a:lnTo>
                  <a:lnTo>
                    <a:pt x="11433048" y="101345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003" y="1949196"/>
              <a:ext cx="11433175" cy="608330"/>
            </a:xfrm>
            <a:custGeom>
              <a:avLst/>
              <a:gdLst/>
              <a:ahLst/>
              <a:cxnLst/>
              <a:rect l="l" t="t" r="r" b="b"/>
              <a:pathLst>
                <a:path w="11433175" h="608330">
                  <a:moveTo>
                    <a:pt x="0" y="101345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5"/>
                  </a:lnTo>
                  <a:lnTo>
                    <a:pt x="11433048" y="506729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29"/>
                  </a:lnTo>
                  <a:lnTo>
                    <a:pt x="0" y="101345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2667000"/>
              <a:ext cx="11551920" cy="7284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80" y="2817875"/>
              <a:ext cx="3971544" cy="4800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3003" y="268833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003" y="268833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406140"/>
              <a:ext cx="11551920" cy="728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380" y="3557016"/>
              <a:ext cx="3214116" cy="4800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3003" y="3427475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003" y="3427475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4145280"/>
              <a:ext cx="11551920" cy="7284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380" y="4296156"/>
              <a:ext cx="5253228" cy="4800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3003" y="416661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599"/>
                  </a:lnTo>
                  <a:lnTo>
                    <a:pt x="0" y="507999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599"/>
                  </a:lnTo>
                  <a:lnTo>
                    <a:pt x="11331448" y="609599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7999"/>
                  </a:lnTo>
                  <a:lnTo>
                    <a:pt x="11433048" y="101599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003" y="416661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599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599"/>
                  </a:lnTo>
                  <a:lnTo>
                    <a:pt x="11433048" y="507999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599"/>
                  </a:lnTo>
                  <a:lnTo>
                    <a:pt x="101600" y="609599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8" y="4884419"/>
              <a:ext cx="11551920" cy="7269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380" y="5033772"/>
              <a:ext cx="3032760" cy="4800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3003" y="4905755"/>
              <a:ext cx="11433175" cy="608330"/>
            </a:xfrm>
            <a:custGeom>
              <a:avLst/>
              <a:gdLst/>
              <a:ahLst/>
              <a:cxnLst/>
              <a:rect l="l" t="t" r="r" b="b"/>
              <a:pathLst>
                <a:path w="11433175" h="608329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6"/>
                  </a:lnTo>
                  <a:lnTo>
                    <a:pt x="0" y="506730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30"/>
                  </a:lnTo>
                  <a:lnTo>
                    <a:pt x="11433048" y="101346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3003" y="4905755"/>
              <a:ext cx="11433175" cy="608330"/>
            </a:xfrm>
            <a:custGeom>
              <a:avLst/>
              <a:gdLst/>
              <a:ahLst/>
              <a:cxnLst/>
              <a:rect l="l" t="t" r="r" b="b"/>
              <a:pathLst>
                <a:path w="11433175" h="608329">
                  <a:moveTo>
                    <a:pt x="0" y="101346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6"/>
                  </a:lnTo>
                  <a:lnTo>
                    <a:pt x="11433048" y="506730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30"/>
                  </a:lnTo>
                  <a:lnTo>
                    <a:pt x="0" y="10134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5628" y="1460817"/>
            <a:ext cx="5758815" cy="4037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 indent="-170180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175260" algn="l"/>
              </a:tabLst>
            </a:pPr>
            <a:r>
              <a:rPr sz="1400" b="1" spc="-2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400" b="1" spc="-1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</a:t>
            </a:r>
            <a:r>
              <a:rPr sz="1400" b="1" spc="-1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IMPUTING</a:t>
            </a:r>
            <a:r>
              <a:rPr sz="1400" b="1" spc="-1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0180">
              <a:lnSpc>
                <a:spcPct val="100000"/>
              </a:lnSpc>
              <a:buSzPct val="92857"/>
              <a:buAutoNum type="arabicPeriod"/>
              <a:tabLst>
                <a:tab pos="177800" algn="l"/>
              </a:tabLst>
            </a:pPr>
            <a:r>
              <a:rPr sz="1400" b="1" spc="-2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2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400" b="1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400" b="1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sz="1400" b="1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MULTIVARIATE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0180">
              <a:lnSpc>
                <a:spcPct val="100000"/>
              </a:lnSpc>
              <a:buSzPct val="92857"/>
              <a:buAutoNum type="arabicPeriod"/>
              <a:tabLst>
                <a:tab pos="177800" algn="l"/>
              </a:tabLst>
            </a:pPr>
            <a:r>
              <a:rPr sz="1400" b="1" spc="-204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sz="1400" b="1" spc="-1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DUMMY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0180">
              <a:lnSpc>
                <a:spcPct val="100000"/>
              </a:lnSpc>
              <a:buSzPct val="92857"/>
              <a:buAutoNum type="arabicPeriod"/>
              <a:tabLst>
                <a:tab pos="177800" algn="l"/>
              </a:tabLst>
            </a:pP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sz="1400" b="1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</a:t>
            </a: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85"/>
              </a:spcBef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0180">
              <a:lnSpc>
                <a:spcPct val="100000"/>
              </a:lnSpc>
              <a:buSzPct val="92857"/>
              <a:buAutoNum type="arabicPeriod"/>
              <a:tabLst>
                <a:tab pos="177800" algn="l"/>
              </a:tabLst>
            </a:pP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sz="1400" b="1" spc="-2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sz="1400" b="1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1400" b="1" spc="-10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400" b="1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SENSITIVITY,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sz="1400" b="1" spc="-1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333333"/>
              </a:buClr>
              <a:buFont typeface="Trebuchet MS"/>
              <a:buAutoNum type="arabicPeriod"/>
            </a:pP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-170180">
              <a:lnSpc>
                <a:spcPct val="100000"/>
              </a:lnSpc>
              <a:buSzPct val="92857"/>
              <a:buAutoNum type="arabicPeriod"/>
              <a:tabLst>
                <a:tab pos="177800" algn="l"/>
              </a:tabLst>
            </a:pPr>
            <a:r>
              <a:rPr sz="1400" b="1" spc="-15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400" b="1" spc="-1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endParaRPr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0" y="451655"/>
            <a:ext cx="90796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0" dirty="0"/>
              <a:t>PROBLEM</a:t>
            </a:r>
            <a:r>
              <a:rPr spc="-365" dirty="0"/>
              <a:t> </a:t>
            </a:r>
            <a:r>
              <a:rPr spc="-300" dirty="0"/>
              <a:t>SOLVING</a:t>
            </a:r>
            <a:r>
              <a:rPr spc="-355" dirty="0"/>
              <a:t> </a:t>
            </a:r>
            <a:r>
              <a:rPr spc="-400" dirty="0"/>
              <a:t>METHODOLOGY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53568" y="1187196"/>
            <a:ext cx="3075940" cy="2466340"/>
            <a:chOff x="353568" y="1187196"/>
            <a:chExt cx="3075940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1187196"/>
              <a:ext cx="3075432" cy="24658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1459992"/>
              <a:ext cx="2744724" cy="1973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3003" y="1208532"/>
              <a:ext cx="2956560" cy="2346960"/>
            </a:xfrm>
            <a:custGeom>
              <a:avLst/>
              <a:gdLst/>
              <a:ahLst/>
              <a:cxnLst/>
              <a:rect l="l" t="t" r="r" b="b"/>
              <a:pathLst>
                <a:path w="2956560" h="2346960">
                  <a:moveTo>
                    <a:pt x="2565400" y="0"/>
                  </a:moveTo>
                  <a:lnTo>
                    <a:pt x="391172" y="0"/>
                  </a:lnTo>
                  <a:lnTo>
                    <a:pt x="342104" y="3047"/>
                  </a:lnTo>
                  <a:lnTo>
                    <a:pt x="294855" y="11946"/>
                  </a:lnTo>
                  <a:lnTo>
                    <a:pt x="249791" y="26330"/>
                  </a:lnTo>
                  <a:lnTo>
                    <a:pt x="207280" y="45831"/>
                  </a:lnTo>
                  <a:lnTo>
                    <a:pt x="167686" y="70084"/>
                  </a:lnTo>
                  <a:lnTo>
                    <a:pt x="131378" y="98721"/>
                  </a:lnTo>
                  <a:lnTo>
                    <a:pt x="98722" y="131376"/>
                  </a:lnTo>
                  <a:lnTo>
                    <a:pt x="70084" y="167683"/>
                  </a:lnTo>
                  <a:lnTo>
                    <a:pt x="45831" y="207275"/>
                  </a:lnTo>
                  <a:lnTo>
                    <a:pt x="26330" y="249785"/>
                  </a:lnTo>
                  <a:lnTo>
                    <a:pt x="11946" y="294847"/>
                  </a:lnTo>
                  <a:lnTo>
                    <a:pt x="3047" y="342094"/>
                  </a:lnTo>
                  <a:lnTo>
                    <a:pt x="0" y="391159"/>
                  </a:lnTo>
                  <a:lnTo>
                    <a:pt x="0" y="1955800"/>
                  </a:lnTo>
                  <a:lnTo>
                    <a:pt x="3047" y="2004865"/>
                  </a:lnTo>
                  <a:lnTo>
                    <a:pt x="11946" y="2052112"/>
                  </a:lnTo>
                  <a:lnTo>
                    <a:pt x="26330" y="2097174"/>
                  </a:lnTo>
                  <a:lnTo>
                    <a:pt x="45831" y="2139684"/>
                  </a:lnTo>
                  <a:lnTo>
                    <a:pt x="70084" y="2179276"/>
                  </a:lnTo>
                  <a:lnTo>
                    <a:pt x="98722" y="2215583"/>
                  </a:lnTo>
                  <a:lnTo>
                    <a:pt x="131378" y="2248238"/>
                  </a:lnTo>
                  <a:lnTo>
                    <a:pt x="167686" y="2276875"/>
                  </a:lnTo>
                  <a:lnTo>
                    <a:pt x="207280" y="2301128"/>
                  </a:lnTo>
                  <a:lnTo>
                    <a:pt x="249791" y="2320629"/>
                  </a:lnTo>
                  <a:lnTo>
                    <a:pt x="294855" y="2335013"/>
                  </a:lnTo>
                  <a:lnTo>
                    <a:pt x="342104" y="2343912"/>
                  </a:lnTo>
                  <a:lnTo>
                    <a:pt x="391172" y="2346959"/>
                  </a:lnTo>
                  <a:lnTo>
                    <a:pt x="2565400" y="2346959"/>
                  </a:lnTo>
                  <a:lnTo>
                    <a:pt x="2614465" y="2343912"/>
                  </a:lnTo>
                  <a:lnTo>
                    <a:pt x="2661712" y="2335013"/>
                  </a:lnTo>
                  <a:lnTo>
                    <a:pt x="2706774" y="2320629"/>
                  </a:lnTo>
                  <a:lnTo>
                    <a:pt x="2749284" y="2301128"/>
                  </a:lnTo>
                  <a:lnTo>
                    <a:pt x="2788876" y="2276875"/>
                  </a:lnTo>
                  <a:lnTo>
                    <a:pt x="2825183" y="2248238"/>
                  </a:lnTo>
                  <a:lnTo>
                    <a:pt x="2857838" y="2215583"/>
                  </a:lnTo>
                  <a:lnTo>
                    <a:pt x="2886475" y="2179276"/>
                  </a:lnTo>
                  <a:lnTo>
                    <a:pt x="2910728" y="2139684"/>
                  </a:lnTo>
                  <a:lnTo>
                    <a:pt x="2930229" y="2097174"/>
                  </a:lnTo>
                  <a:lnTo>
                    <a:pt x="2944613" y="2052112"/>
                  </a:lnTo>
                  <a:lnTo>
                    <a:pt x="2953512" y="2004865"/>
                  </a:lnTo>
                  <a:lnTo>
                    <a:pt x="2956560" y="1955800"/>
                  </a:lnTo>
                  <a:lnTo>
                    <a:pt x="2956560" y="391159"/>
                  </a:lnTo>
                  <a:lnTo>
                    <a:pt x="2953512" y="342094"/>
                  </a:lnTo>
                  <a:lnTo>
                    <a:pt x="2944613" y="294847"/>
                  </a:lnTo>
                  <a:lnTo>
                    <a:pt x="2930229" y="249785"/>
                  </a:lnTo>
                  <a:lnTo>
                    <a:pt x="2910728" y="207275"/>
                  </a:lnTo>
                  <a:lnTo>
                    <a:pt x="2886475" y="167683"/>
                  </a:lnTo>
                  <a:lnTo>
                    <a:pt x="2857838" y="131376"/>
                  </a:lnTo>
                  <a:lnTo>
                    <a:pt x="2825183" y="98721"/>
                  </a:lnTo>
                  <a:lnTo>
                    <a:pt x="2788876" y="70084"/>
                  </a:lnTo>
                  <a:lnTo>
                    <a:pt x="2749284" y="45831"/>
                  </a:lnTo>
                  <a:lnTo>
                    <a:pt x="2706774" y="26330"/>
                  </a:lnTo>
                  <a:lnTo>
                    <a:pt x="2661712" y="11946"/>
                  </a:lnTo>
                  <a:lnTo>
                    <a:pt x="2614465" y="304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003" y="1208532"/>
              <a:ext cx="2956560" cy="2346960"/>
            </a:xfrm>
            <a:custGeom>
              <a:avLst/>
              <a:gdLst/>
              <a:ahLst/>
              <a:cxnLst/>
              <a:rect l="l" t="t" r="r" b="b"/>
              <a:pathLst>
                <a:path w="2956560" h="2346960">
                  <a:moveTo>
                    <a:pt x="0" y="391159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2" y="131376"/>
                  </a:lnTo>
                  <a:lnTo>
                    <a:pt x="131378" y="98721"/>
                  </a:lnTo>
                  <a:lnTo>
                    <a:pt x="167686" y="70084"/>
                  </a:lnTo>
                  <a:lnTo>
                    <a:pt x="207280" y="45831"/>
                  </a:lnTo>
                  <a:lnTo>
                    <a:pt x="249791" y="26330"/>
                  </a:lnTo>
                  <a:lnTo>
                    <a:pt x="294855" y="11946"/>
                  </a:lnTo>
                  <a:lnTo>
                    <a:pt x="342104" y="3047"/>
                  </a:lnTo>
                  <a:lnTo>
                    <a:pt x="391172" y="0"/>
                  </a:lnTo>
                  <a:lnTo>
                    <a:pt x="2565400" y="0"/>
                  </a:lnTo>
                  <a:lnTo>
                    <a:pt x="2614465" y="3047"/>
                  </a:lnTo>
                  <a:lnTo>
                    <a:pt x="2661712" y="11946"/>
                  </a:lnTo>
                  <a:lnTo>
                    <a:pt x="2706774" y="26330"/>
                  </a:lnTo>
                  <a:lnTo>
                    <a:pt x="2749284" y="45831"/>
                  </a:lnTo>
                  <a:lnTo>
                    <a:pt x="2788876" y="70084"/>
                  </a:lnTo>
                  <a:lnTo>
                    <a:pt x="2825183" y="98721"/>
                  </a:lnTo>
                  <a:lnTo>
                    <a:pt x="2857838" y="131376"/>
                  </a:lnTo>
                  <a:lnTo>
                    <a:pt x="2886475" y="167683"/>
                  </a:lnTo>
                  <a:lnTo>
                    <a:pt x="2910728" y="207275"/>
                  </a:lnTo>
                  <a:lnTo>
                    <a:pt x="2930229" y="249785"/>
                  </a:lnTo>
                  <a:lnTo>
                    <a:pt x="2944613" y="294847"/>
                  </a:lnTo>
                  <a:lnTo>
                    <a:pt x="2953512" y="342094"/>
                  </a:lnTo>
                  <a:lnTo>
                    <a:pt x="2956560" y="391159"/>
                  </a:lnTo>
                  <a:lnTo>
                    <a:pt x="2956560" y="1955800"/>
                  </a:lnTo>
                  <a:lnTo>
                    <a:pt x="2953512" y="2004865"/>
                  </a:lnTo>
                  <a:lnTo>
                    <a:pt x="2944613" y="2052112"/>
                  </a:lnTo>
                  <a:lnTo>
                    <a:pt x="2930229" y="2097174"/>
                  </a:lnTo>
                  <a:lnTo>
                    <a:pt x="2910728" y="2139684"/>
                  </a:lnTo>
                  <a:lnTo>
                    <a:pt x="2886475" y="2179276"/>
                  </a:lnTo>
                  <a:lnTo>
                    <a:pt x="2857838" y="2215583"/>
                  </a:lnTo>
                  <a:lnTo>
                    <a:pt x="2825183" y="2248238"/>
                  </a:lnTo>
                  <a:lnTo>
                    <a:pt x="2788876" y="2276875"/>
                  </a:lnTo>
                  <a:lnTo>
                    <a:pt x="2749284" y="2301128"/>
                  </a:lnTo>
                  <a:lnTo>
                    <a:pt x="2706774" y="2320629"/>
                  </a:lnTo>
                  <a:lnTo>
                    <a:pt x="2661712" y="2335013"/>
                  </a:lnTo>
                  <a:lnTo>
                    <a:pt x="2614465" y="2343912"/>
                  </a:lnTo>
                  <a:lnTo>
                    <a:pt x="2565400" y="2346959"/>
                  </a:lnTo>
                  <a:lnTo>
                    <a:pt x="391172" y="2346959"/>
                  </a:lnTo>
                  <a:lnTo>
                    <a:pt x="342104" y="2343912"/>
                  </a:lnTo>
                  <a:lnTo>
                    <a:pt x="294855" y="2335013"/>
                  </a:lnTo>
                  <a:lnTo>
                    <a:pt x="249791" y="2320629"/>
                  </a:lnTo>
                  <a:lnTo>
                    <a:pt x="207280" y="2301128"/>
                  </a:lnTo>
                  <a:lnTo>
                    <a:pt x="167686" y="2276875"/>
                  </a:lnTo>
                  <a:lnTo>
                    <a:pt x="131378" y="2248238"/>
                  </a:lnTo>
                  <a:lnTo>
                    <a:pt x="98722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5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7295" y="1510030"/>
            <a:ext cx="23456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35" dirty="0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r>
              <a:rPr sz="1400" b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CLEANING</a:t>
            </a:r>
            <a:r>
              <a:rPr sz="1400" b="1" spc="-1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AND</a:t>
            </a:r>
            <a:r>
              <a:rPr sz="1400" b="1" spc="-160" dirty="0">
                <a:solidFill>
                  <a:srgbClr val="333333"/>
                </a:solidFill>
                <a:latin typeface="Trebuchet MS"/>
                <a:cs typeface="Trebuchet MS"/>
              </a:rPr>
              <a:t> PREPARATION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044" y="1936750"/>
            <a:ext cx="229870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Read</a:t>
            </a:r>
            <a:r>
              <a:rPr sz="14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from</a:t>
            </a:r>
            <a:r>
              <a:rPr sz="14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source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Convert</a:t>
            </a:r>
            <a:r>
              <a:rPr sz="14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into</a:t>
            </a:r>
            <a:r>
              <a:rPr sz="14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clean</a:t>
            </a:r>
            <a:r>
              <a:rPr sz="14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format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4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suitable</a:t>
            </a:r>
            <a:r>
              <a:rPr sz="14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for</a:t>
            </a:r>
            <a:r>
              <a:rPr sz="14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analysis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1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Remove</a:t>
            </a:r>
            <a:r>
              <a:rPr sz="14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duplicate</a:t>
            </a:r>
            <a:r>
              <a:rPr sz="14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data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Outlier</a:t>
            </a:r>
            <a:r>
              <a:rPr sz="14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treatment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Exploratory</a:t>
            </a:r>
            <a:r>
              <a:rPr sz="14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analysis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93008" y="2109216"/>
            <a:ext cx="759460" cy="622300"/>
            <a:chOff x="3493008" y="2109216"/>
            <a:chExt cx="759460" cy="622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3008" y="2109216"/>
              <a:ext cx="758951" cy="6217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1588" y="2130552"/>
              <a:ext cx="628015" cy="502920"/>
            </a:xfrm>
            <a:custGeom>
              <a:avLst/>
              <a:gdLst/>
              <a:ahLst/>
              <a:cxnLst/>
              <a:rect l="l" t="t" r="r" b="b"/>
              <a:pathLst>
                <a:path w="628014" h="502919">
                  <a:moveTo>
                    <a:pt x="376427" y="0"/>
                  </a:moveTo>
                  <a:lnTo>
                    <a:pt x="0" y="0"/>
                  </a:lnTo>
                  <a:lnTo>
                    <a:pt x="251460" y="251460"/>
                  </a:lnTo>
                  <a:lnTo>
                    <a:pt x="0" y="502920"/>
                  </a:lnTo>
                  <a:lnTo>
                    <a:pt x="376427" y="502920"/>
                  </a:lnTo>
                  <a:lnTo>
                    <a:pt x="627888" y="251460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00999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1588" y="2130552"/>
              <a:ext cx="628015" cy="502920"/>
            </a:xfrm>
            <a:custGeom>
              <a:avLst/>
              <a:gdLst/>
              <a:ahLst/>
              <a:cxnLst/>
              <a:rect l="l" t="t" r="r" b="b"/>
              <a:pathLst>
                <a:path w="628014" h="502919">
                  <a:moveTo>
                    <a:pt x="0" y="0"/>
                  </a:moveTo>
                  <a:lnTo>
                    <a:pt x="376427" y="0"/>
                  </a:lnTo>
                  <a:lnTo>
                    <a:pt x="627888" y="251460"/>
                  </a:lnTo>
                  <a:lnTo>
                    <a:pt x="376427" y="502920"/>
                  </a:lnTo>
                  <a:lnTo>
                    <a:pt x="0" y="502920"/>
                  </a:lnTo>
                  <a:lnTo>
                    <a:pt x="251460" y="25146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22064" y="1187196"/>
            <a:ext cx="2486025" cy="2466340"/>
            <a:chOff x="4322064" y="1187196"/>
            <a:chExt cx="2486025" cy="246634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064" y="1187196"/>
              <a:ext cx="2485643" cy="24658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40" y="1459992"/>
              <a:ext cx="2153412" cy="17602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81500" y="1208532"/>
              <a:ext cx="2367280" cy="2346960"/>
            </a:xfrm>
            <a:custGeom>
              <a:avLst/>
              <a:gdLst/>
              <a:ahLst/>
              <a:cxnLst/>
              <a:rect l="l" t="t" r="r" b="b"/>
              <a:pathLst>
                <a:path w="2367279" h="2346960">
                  <a:moveTo>
                    <a:pt x="1975612" y="0"/>
                  </a:moveTo>
                  <a:lnTo>
                    <a:pt x="391160" y="0"/>
                  </a:lnTo>
                  <a:lnTo>
                    <a:pt x="342094" y="3047"/>
                  </a:lnTo>
                  <a:lnTo>
                    <a:pt x="294847" y="11946"/>
                  </a:lnTo>
                  <a:lnTo>
                    <a:pt x="249785" y="26330"/>
                  </a:lnTo>
                  <a:lnTo>
                    <a:pt x="207275" y="45831"/>
                  </a:lnTo>
                  <a:lnTo>
                    <a:pt x="167683" y="70084"/>
                  </a:lnTo>
                  <a:lnTo>
                    <a:pt x="131376" y="98721"/>
                  </a:lnTo>
                  <a:lnTo>
                    <a:pt x="98721" y="131376"/>
                  </a:lnTo>
                  <a:lnTo>
                    <a:pt x="70084" y="167683"/>
                  </a:lnTo>
                  <a:lnTo>
                    <a:pt x="45831" y="207275"/>
                  </a:lnTo>
                  <a:lnTo>
                    <a:pt x="26330" y="249785"/>
                  </a:lnTo>
                  <a:lnTo>
                    <a:pt x="11946" y="294847"/>
                  </a:lnTo>
                  <a:lnTo>
                    <a:pt x="3047" y="342094"/>
                  </a:lnTo>
                  <a:lnTo>
                    <a:pt x="0" y="391159"/>
                  </a:lnTo>
                  <a:lnTo>
                    <a:pt x="0" y="1955800"/>
                  </a:lnTo>
                  <a:lnTo>
                    <a:pt x="3047" y="2004865"/>
                  </a:lnTo>
                  <a:lnTo>
                    <a:pt x="11946" y="2052112"/>
                  </a:lnTo>
                  <a:lnTo>
                    <a:pt x="26330" y="2097174"/>
                  </a:lnTo>
                  <a:lnTo>
                    <a:pt x="45831" y="2139684"/>
                  </a:lnTo>
                  <a:lnTo>
                    <a:pt x="70084" y="2179276"/>
                  </a:lnTo>
                  <a:lnTo>
                    <a:pt x="98721" y="2215583"/>
                  </a:lnTo>
                  <a:lnTo>
                    <a:pt x="131376" y="2248238"/>
                  </a:lnTo>
                  <a:lnTo>
                    <a:pt x="167683" y="2276875"/>
                  </a:lnTo>
                  <a:lnTo>
                    <a:pt x="207275" y="2301128"/>
                  </a:lnTo>
                  <a:lnTo>
                    <a:pt x="249785" y="2320629"/>
                  </a:lnTo>
                  <a:lnTo>
                    <a:pt x="294847" y="2335013"/>
                  </a:lnTo>
                  <a:lnTo>
                    <a:pt x="342094" y="2343912"/>
                  </a:lnTo>
                  <a:lnTo>
                    <a:pt x="391160" y="2346959"/>
                  </a:lnTo>
                  <a:lnTo>
                    <a:pt x="1975612" y="2346959"/>
                  </a:lnTo>
                  <a:lnTo>
                    <a:pt x="2024677" y="2343912"/>
                  </a:lnTo>
                  <a:lnTo>
                    <a:pt x="2071924" y="2335013"/>
                  </a:lnTo>
                  <a:lnTo>
                    <a:pt x="2116986" y="2320629"/>
                  </a:lnTo>
                  <a:lnTo>
                    <a:pt x="2159496" y="2301128"/>
                  </a:lnTo>
                  <a:lnTo>
                    <a:pt x="2199088" y="2276875"/>
                  </a:lnTo>
                  <a:lnTo>
                    <a:pt x="2235395" y="2248238"/>
                  </a:lnTo>
                  <a:lnTo>
                    <a:pt x="2268050" y="2215583"/>
                  </a:lnTo>
                  <a:lnTo>
                    <a:pt x="2296687" y="2179276"/>
                  </a:lnTo>
                  <a:lnTo>
                    <a:pt x="2320940" y="2139684"/>
                  </a:lnTo>
                  <a:lnTo>
                    <a:pt x="2340441" y="2097174"/>
                  </a:lnTo>
                  <a:lnTo>
                    <a:pt x="2354825" y="2052112"/>
                  </a:lnTo>
                  <a:lnTo>
                    <a:pt x="2363724" y="2004865"/>
                  </a:lnTo>
                  <a:lnTo>
                    <a:pt x="2366772" y="1955800"/>
                  </a:lnTo>
                  <a:lnTo>
                    <a:pt x="2366772" y="391159"/>
                  </a:lnTo>
                  <a:lnTo>
                    <a:pt x="2363724" y="342094"/>
                  </a:lnTo>
                  <a:lnTo>
                    <a:pt x="2354825" y="294847"/>
                  </a:lnTo>
                  <a:lnTo>
                    <a:pt x="2340441" y="249785"/>
                  </a:lnTo>
                  <a:lnTo>
                    <a:pt x="2320940" y="207275"/>
                  </a:lnTo>
                  <a:lnTo>
                    <a:pt x="2296687" y="167683"/>
                  </a:lnTo>
                  <a:lnTo>
                    <a:pt x="2268050" y="131376"/>
                  </a:lnTo>
                  <a:lnTo>
                    <a:pt x="2235395" y="98721"/>
                  </a:lnTo>
                  <a:lnTo>
                    <a:pt x="2199088" y="70084"/>
                  </a:lnTo>
                  <a:lnTo>
                    <a:pt x="2159496" y="45831"/>
                  </a:lnTo>
                  <a:lnTo>
                    <a:pt x="2116986" y="26330"/>
                  </a:lnTo>
                  <a:lnTo>
                    <a:pt x="2071924" y="11946"/>
                  </a:lnTo>
                  <a:lnTo>
                    <a:pt x="2024677" y="3047"/>
                  </a:lnTo>
                  <a:lnTo>
                    <a:pt x="197561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1500" y="1208532"/>
              <a:ext cx="2367280" cy="2346960"/>
            </a:xfrm>
            <a:custGeom>
              <a:avLst/>
              <a:gdLst/>
              <a:ahLst/>
              <a:cxnLst/>
              <a:rect l="l" t="t" r="r" b="b"/>
              <a:pathLst>
                <a:path w="2367279" h="2346960">
                  <a:moveTo>
                    <a:pt x="0" y="391159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1" y="131376"/>
                  </a:lnTo>
                  <a:lnTo>
                    <a:pt x="131376" y="98721"/>
                  </a:lnTo>
                  <a:lnTo>
                    <a:pt x="167683" y="70084"/>
                  </a:lnTo>
                  <a:lnTo>
                    <a:pt x="207275" y="45831"/>
                  </a:lnTo>
                  <a:lnTo>
                    <a:pt x="249785" y="26330"/>
                  </a:lnTo>
                  <a:lnTo>
                    <a:pt x="294847" y="11946"/>
                  </a:lnTo>
                  <a:lnTo>
                    <a:pt x="342094" y="3047"/>
                  </a:lnTo>
                  <a:lnTo>
                    <a:pt x="391160" y="0"/>
                  </a:lnTo>
                  <a:lnTo>
                    <a:pt x="1975612" y="0"/>
                  </a:lnTo>
                  <a:lnTo>
                    <a:pt x="2024677" y="3047"/>
                  </a:lnTo>
                  <a:lnTo>
                    <a:pt x="2071924" y="11946"/>
                  </a:lnTo>
                  <a:lnTo>
                    <a:pt x="2116986" y="26330"/>
                  </a:lnTo>
                  <a:lnTo>
                    <a:pt x="2159496" y="45831"/>
                  </a:lnTo>
                  <a:lnTo>
                    <a:pt x="2199088" y="70084"/>
                  </a:lnTo>
                  <a:lnTo>
                    <a:pt x="2235395" y="98721"/>
                  </a:lnTo>
                  <a:lnTo>
                    <a:pt x="2268050" y="131376"/>
                  </a:lnTo>
                  <a:lnTo>
                    <a:pt x="2296687" y="167683"/>
                  </a:lnTo>
                  <a:lnTo>
                    <a:pt x="2320940" y="207275"/>
                  </a:lnTo>
                  <a:lnTo>
                    <a:pt x="2340441" y="249785"/>
                  </a:lnTo>
                  <a:lnTo>
                    <a:pt x="2354825" y="294847"/>
                  </a:lnTo>
                  <a:lnTo>
                    <a:pt x="2363724" y="342094"/>
                  </a:lnTo>
                  <a:lnTo>
                    <a:pt x="2366772" y="391159"/>
                  </a:lnTo>
                  <a:lnTo>
                    <a:pt x="2366772" y="1955800"/>
                  </a:lnTo>
                  <a:lnTo>
                    <a:pt x="2363724" y="2004865"/>
                  </a:lnTo>
                  <a:lnTo>
                    <a:pt x="2354825" y="2052112"/>
                  </a:lnTo>
                  <a:lnTo>
                    <a:pt x="2340441" y="2097174"/>
                  </a:lnTo>
                  <a:lnTo>
                    <a:pt x="2320940" y="2139684"/>
                  </a:lnTo>
                  <a:lnTo>
                    <a:pt x="2296687" y="2179276"/>
                  </a:lnTo>
                  <a:lnTo>
                    <a:pt x="2268050" y="2215583"/>
                  </a:lnTo>
                  <a:lnTo>
                    <a:pt x="2235395" y="2248238"/>
                  </a:lnTo>
                  <a:lnTo>
                    <a:pt x="2199088" y="2276875"/>
                  </a:lnTo>
                  <a:lnTo>
                    <a:pt x="2159496" y="2301128"/>
                  </a:lnTo>
                  <a:lnTo>
                    <a:pt x="2116986" y="2320629"/>
                  </a:lnTo>
                  <a:lnTo>
                    <a:pt x="2071924" y="2335013"/>
                  </a:lnTo>
                  <a:lnTo>
                    <a:pt x="2024677" y="2343912"/>
                  </a:lnTo>
                  <a:lnTo>
                    <a:pt x="1975612" y="2346959"/>
                  </a:lnTo>
                  <a:lnTo>
                    <a:pt x="391160" y="2346959"/>
                  </a:lnTo>
                  <a:lnTo>
                    <a:pt x="342094" y="2343912"/>
                  </a:lnTo>
                  <a:lnTo>
                    <a:pt x="294847" y="2335013"/>
                  </a:lnTo>
                  <a:lnTo>
                    <a:pt x="249785" y="2320629"/>
                  </a:lnTo>
                  <a:lnTo>
                    <a:pt x="207275" y="2301128"/>
                  </a:lnTo>
                  <a:lnTo>
                    <a:pt x="167683" y="2276875"/>
                  </a:lnTo>
                  <a:lnTo>
                    <a:pt x="131376" y="2248238"/>
                  </a:lnTo>
                  <a:lnTo>
                    <a:pt x="98721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5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16017" y="1510030"/>
            <a:ext cx="16967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105"/>
              </a:spcBef>
            </a:pPr>
            <a:r>
              <a:rPr sz="1400" b="1" spc="-165" dirty="0">
                <a:solidFill>
                  <a:srgbClr val="333333"/>
                </a:solidFill>
                <a:latin typeface="Trebuchet MS"/>
                <a:cs typeface="Trebuchet MS"/>
              </a:rPr>
              <a:t>SPLITTING</a:t>
            </a:r>
            <a:r>
              <a:rPr sz="1400" b="1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333333"/>
                </a:solidFill>
                <a:latin typeface="Trebuchet MS"/>
                <a:cs typeface="Trebuchet MS"/>
              </a:rPr>
              <a:t>DATA</a:t>
            </a:r>
            <a:r>
              <a:rPr sz="1400" b="1" spc="13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40" dirty="0">
                <a:solidFill>
                  <a:srgbClr val="333333"/>
                </a:solidFill>
                <a:latin typeface="Trebuchet MS"/>
                <a:cs typeface="Trebuchet MS"/>
              </a:rPr>
              <a:t>AND </a:t>
            </a:r>
            <a:r>
              <a:rPr sz="1400" b="1" spc="-204" dirty="0">
                <a:solidFill>
                  <a:srgbClr val="333333"/>
                </a:solidFill>
                <a:latin typeface="Trebuchet MS"/>
                <a:cs typeface="Trebuchet MS"/>
              </a:rPr>
              <a:t>FEATURE</a:t>
            </a:r>
            <a:r>
              <a:rPr sz="1400" b="1" spc="-1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Trebuchet MS"/>
                <a:cs typeface="Trebuchet MS"/>
              </a:rPr>
              <a:t>SCALING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5809" y="2150110"/>
            <a:ext cx="173164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86385" algn="r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86385" algn="l"/>
              </a:tabLst>
            </a:pPr>
            <a:r>
              <a:rPr sz="14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Splitting</a:t>
            </a:r>
            <a:r>
              <a:rPr sz="14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into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R="19050" algn="r">
              <a:lnSpc>
                <a:spcPct val="100000"/>
              </a:lnSpc>
            </a:pPr>
            <a:r>
              <a:rPr sz="14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train</a:t>
            </a:r>
            <a:r>
              <a:rPr sz="14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test</a:t>
            </a:r>
            <a:r>
              <a:rPr sz="14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dataset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marR="14859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Feature</a:t>
            </a:r>
            <a:r>
              <a:rPr sz="14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scaling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 </a:t>
            </a:r>
            <a:r>
              <a:rPr sz="14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numerical</a:t>
            </a:r>
            <a:r>
              <a:rPr sz="1400" spc="-1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variables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70192" y="2109216"/>
            <a:ext cx="759460" cy="622300"/>
            <a:chOff x="6870192" y="2109216"/>
            <a:chExt cx="759460" cy="62230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0192" y="2109216"/>
              <a:ext cx="758951" cy="6217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938772" y="2130552"/>
              <a:ext cx="628015" cy="502920"/>
            </a:xfrm>
            <a:custGeom>
              <a:avLst/>
              <a:gdLst/>
              <a:ahLst/>
              <a:cxnLst/>
              <a:rect l="l" t="t" r="r" b="b"/>
              <a:pathLst>
                <a:path w="628015" h="502919">
                  <a:moveTo>
                    <a:pt x="376427" y="0"/>
                  </a:moveTo>
                  <a:lnTo>
                    <a:pt x="0" y="0"/>
                  </a:lnTo>
                  <a:lnTo>
                    <a:pt x="251459" y="251460"/>
                  </a:lnTo>
                  <a:lnTo>
                    <a:pt x="0" y="502920"/>
                  </a:lnTo>
                  <a:lnTo>
                    <a:pt x="376427" y="502920"/>
                  </a:lnTo>
                  <a:lnTo>
                    <a:pt x="627887" y="251460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00999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8772" y="2130552"/>
              <a:ext cx="628015" cy="502920"/>
            </a:xfrm>
            <a:custGeom>
              <a:avLst/>
              <a:gdLst/>
              <a:ahLst/>
              <a:cxnLst/>
              <a:rect l="l" t="t" r="r" b="b"/>
              <a:pathLst>
                <a:path w="628015" h="502919">
                  <a:moveTo>
                    <a:pt x="0" y="0"/>
                  </a:moveTo>
                  <a:lnTo>
                    <a:pt x="376427" y="0"/>
                  </a:lnTo>
                  <a:lnTo>
                    <a:pt x="627887" y="251460"/>
                  </a:lnTo>
                  <a:lnTo>
                    <a:pt x="376427" y="502920"/>
                  </a:lnTo>
                  <a:lnTo>
                    <a:pt x="0" y="502920"/>
                  </a:lnTo>
                  <a:lnTo>
                    <a:pt x="251459" y="25146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697723" y="1187196"/>
            <a:ext cx="2486025" cy="2466340"/>
            <a:chOff x="7697723" y="1187196"/>
            <a:chExt cx="2486025" cy="246634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7723" y="1187196"/>
              <a:ext cx="2485644" cy="24658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0499" y="1459992"/>
              <a:ext cx="2295144" cy="19735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757159" y="1208532"/>
              <a:ext cx="2367280" cy="2346960"/>
            </a:xfrm>
            <a:custGeom>
              <a:avLst/>
              <a:gdLst/>
              <a:ahLst/>
              <a:cxnLst/>
              <a:rect l="l" t="t" r="r" b="b"/>
              <a:pathLst>
                <a:path w="2367279" h="2346960">
                  <a:moveTo>
                    <a:pt x="1975612" y="0"/>
                  </a:moveTo>
                  <a:lnTo>
                    <a:pt x="391160" y="0"/>
                  </a:lnTo>
                  <a:lnTo>
                    <a:pt x="342094" y="3047"/>
                  </a:lnTo>
                  <a:lnTo>
                    <a:pt x="294847" y="11946"/>
                  </a:lnTo>
                  <a:lnTo>
                    <a:pt x="249785" y="26330"/>
                  </a:lnTo>
                  <a:lnTo>
                    <a:pt x="207275" y="45831"/>
                  </a:lnTo>
                  <a:lnTo>
                    <a:pt x="167683" y="70084"/>
                  </a:lnTo>
                  <a:lnTo>
                    <a:pt x="131376" y="98721"/>
                  </a:lnTo>
                  <a:lnTo>
                    <a:pt x="98721" y="131376"/>
                  </a:lnTo>
                  <a:lnTo>
                    <a:pt x="70084" y="167683"/>
                  </a:lnTo>
                  <a:lnTo>
                    <a:pt x="45831" y="207275"/>
                  </a:lnTo>
                  <a:lnTo>
                    <a:pt x="26330" y="249785"/>
                  </a:lnTo>
                  <a:lnTo>
                    <a:pt x="11946" y="294847"/>
                  </a:lnTo>
                  <a:lnTo>
                    <a:pt x="3047" y="342094"/>
                  </a:lnTo>
                  <a:lnTo>
                    <a:pt x="0" y="391159"/>
                  </a:lnTo>
                  <a:lnTo>
                    <a:pt x="0" y="1955800"/>
                  </a:lnTo>
                  <a:lnTo>
                    <a:pt x="3047" y="2004865"/>
                  </a:lnTo>
                  <a:lnTo>
                    <a:pt x="11946" y="2052112"/>
                  </a:lnTo>
                  <a:lnTo>
                    <a:pt x="26330" y="2097174"/>
                  </a:lnTo>
                  <a:lnTo>
                    <a:pt x="45831" y="2139684"/>
                  </a:lnTo>
                  <a:lnTo>
                    <a:pt x="70084" y="2179276"/>
                  </a:lnTo>
                  <a:lnTo>
                    <a:pt x="98721" y="2215583"/>
                  </a:lnTo>
                  <a:lnTo>
                    <a:pt x="131376" y="2248238"/>
                  </a:lnTo>
                  <a:lnTo>
                    <a:pt x="167683" y="2276875"/>
                  </a:lnTo>
                  <a:lnTo>
                    <a:pt x="207275" y="2301128"/>
                  </a:lnTo>
                  <a:lnTo>
                    <a:pt x="249785" y="2320629"/>
                  </a:lnTo>
                  <a:lnTo>
                    <a:pt x="294847" y="2335013"/>
                  </a:lnTo>
                  <a:lnTo>
                    <a:pt x="342094" y="2343912"/>
                  </a:lnTo>
                  <a:lnTo>
                    <a:pt x="391160" y="2346959"/>
                  </a:lnTo>
                  <a:lnTo>
                    <a:pt x="1975612" y="2346959"/>
                  </a:lnTo>
                  <a:lnTo>
                    <a:pt x="2024677" y="2343912"/>
                  </a:lnTo>
                  <a:lnTo>
                    <a:pt x="2071924" y="2335013"/>
                  </a:lnTo>
                  <a:lnTo>
                    <a:pt x="2116986" y="2320629"/>
                  </a:lnTo>
                  <a:lnTo>
                    <a:pt x="2159496" y="2301128"/>
                  </a:lnTo>
                  <a:lnTo>
                    <a:pt x="2199088" y="2276875"/>
                  </a:lnTo>
                  <a:lnTo>
                    <a:pt x="2235395" y="2248238"/>
                  </a:lnTo>
                  <a:lnTo>
                    <a:pt x="2268050" y="2215583"/>
                  </a:lnTo>
                  <a:lnTo>
                    <a:pt x="2296687" y="2179276"/>
                  </a:lnTo>
                  <a:lnTo>
                    <a:pt x="2320940" y="2139684"/>
                  </a:lnTo>
                  <a:lnTo>
                    <a:pt x="2340441" y="2097174"/>
                  </a:lnTo>
                  <a:lnTo>
                    <a:pt x="2354825" y="2052112"/>
                  </a:lnTo>
                  <a:lnTo>
                    <a:pt x="2363724" y="2004865"/>
                  </a:lnTo>
                  <a:lnTo>
                    <a:pt x="2366772" y="1955800"/>
                  </a:lnTo>
                  <a:lnTo>
                    <a:pt x="2366772" y="391159"/>
                  </a:lnTo>
                  <a:lnTo>
                    <a:pt x="2363724" y="342094"/>
                  </a:lnTo>
                  <a:lnTo>
                    <a:pt x="2354825" y="294847"/>
                  </a:lnTo>
                  <a:lnTo>
                    <a:pt x="2340441" y="249785"/>
                  </a:lnTo>
                  <a:lnTo>
                    <a:pt x="2320940" y="207275"/>
                  </a:lnTo>
                  <a:lnTo>
                    <a:pt x="2296687" y="167683"/>
                  </a:lnTo>
                  <a:lnTo>
                    <a:pt x="2268050" y="131376"/>
                  </a:lnTo>
                  <a:lnTo>
                    <a:pt x="2235395" y="98721"/>
                  </a:lnTo>
                  <a:lnTo>
                    <a:pt x="2199088" y="70084"/>
                  </a:lnTo>
                  <a:lnTo>
                    <a:pt x="2159496" y="45831"/>
                  </a:lnTo>
                  <a:lnTo>
                    <a:pt x="2116986" y="26330"/>
                  </a:lnTo>
                  <a:lnTo>
                    <a:pt x="2071924" y="11946"/>
                  </a:lnTo>
                  <a:lnTo>
                    <a:pt x="2024677" y="3047"/>
                  </a:lnTo>
                  <a:lnTo>
                    <a:pt x="197561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57159" y="1208532"/>
              <a:ext cx="2367280" cy="2346960"/>
            </a:xfrm>
            <a:custGeom>
              <a:avLst/>
              <a:gdLst/>
              <a:ahLst/>
              <a:cxnLst/>
              <a:rect l="l" t="t" r="r" b="b"/>
              <a:pathLst>
                <a:path w="2367279" h="2346960">
                  <a:moveTo>
                    <a:pt x="0" y="391159"/>
                  </a:moveTo>
                  <a:lnTo>
                    <a:pt x="3047" y="342094"/>
                  </a:lnTo>
                  <a:lnTo>
                    <a:pt x="11946" y="294847"/>
                  </a:lnTo>
                  <a:lnTo>
                    <a:pt x="26330" y="249785"/>
                  </a:lnTo>
                  <a:lnTo>
                    <a:pt x="45831" y="207275"/>
                  </a:lnTo>
                  <a:lnTo>
                    <a:pt x="70084" y="167683"/>
                  </a:lnTo>
                  <a:lnTo>
                    <a:pt x="98721" y="131376"/>
                  </a:lnTo>
                  <a:lnTo>
                    <a:pt x="131376" y="98721"/>
                  </a:lnTo>
                  <a:lnTo>
                    <a:pt x="167683" y="70084"/>
                  </a:lnTo>
                  <a:lnTo>
                    <a:pt x="207275" y="45831"/>
                  </a:lnTo>
                  <a:lnTo>
                    <a:pt x="249785" y="26330"/>
                  </a:lnTo>
                  <a:lnTo>
                    <a:pt x="294847" y="11946"/>
                  </a:lnTo>
                  <a:lnTo>
                    <a:pt x="342094" y="3047"/>
                  </a:lnTo>
                  <a:lnTo>
                    <a:pt x="391160" y="0"/>
                  </a:lnTo>
                  <a:lnTo>
                    <a:pt x="1975612" y="0"/>
                  </a:lnTo>
                  <a:lnTo>
                    <a:pt x="2024677" y="3047"/>
                  </a:lnTo>
                  <a:lnTo>
                    <a:pt x="2071924" y="11946"/>
                  </a:lnTo>
                  <a:lnTo>
                    <a:pt x="2116986" y="26330"/>
                  </a:lnTo>
                  <a:lnTo>
                    <a:pt x="2159496" y="45831"/>
                  </a:lnTo>
                  <a:lnTo>
                    <a:pt x="2199088" y="70084"/>
                  </a:lnTo>
                  <a:lnTo>
                    <a:pt x="2235395" y="98721"/>
                  </a:lnTo>
                  <a:lnTo>
                    <a:pt x="2268050" y="131376"/>
                  </a:lnTo>
                  <a:lnTo>
                    <a:pt x="2296687" y="167683"/>
                  </a:lnTo>
                  <a:lnTo>
                    <a:pt x="2320940" y="207275"/>
                  </a:lnTo>
                  <a:lnTo>
                    <a:pt x="2340441" y="249785"/>
                  </a:lnTo>
                  <a:lnTo>
                    <a:pt x="2354825" y="294847"/>
                  </a:lnTo>
                  <a:lnTo>
                    <a:pt x="2363724" y="342094"/>
                  </a:lnTo>
                  <a:lnTo>
                    <a:pt x="2366772" y="391159"/>
                  </a:lnTo>
                  <a:lnTo>
                    <a:pt x="2366772" y="1955800"/>
                  </a:lnTo>
                  <a:lnTo>
                    <a:pt x="2363724" y="2004865"/>
                  </a:lnTo>
                  <a:lnTo>
                    <a:pt x="2354825" y="2052112"/>
                  </a:lnTo>
                  <a:lnTo>
                    <a:pt x="2340441" y="2097174"/>
                  </a:lnTo>
                  <a:lnTo>
                    <a:pt x="2320940" y="2139684"/>
                  </a:lnTo>
                  <a:lnTo>
                    <a:pt x="2296687" y="2179276"/>
                  </a:lnTo>
                  <a:lnTo>
                    <a:pt x="2268050" y="2215583"/>
                  </a:lnTo>
                  <a:lnTo>
                    <a:pt x="2235395" y="2248238"/>
                  </a:lnTo>
                  <a:lnTo>
                    <a:pt x="2199088" y="2276875"/>
                  </a:lnTo>
                  <a:lnTo>
                    <a:pt x="2159496" y="2301128"/>
                  </a:lnTo>
                  <a:lnTo>
                    <a:pt x="2116986" y="2320629"/>
                  </a:lnTo>
                  <a:lnTo>
                    <a:pt x="2071924" y="2335013"/>
                  </a:lnTo>
                  <a:lnTo>
                    <a:pt x="2024677" y="2343912"/>
                  </a:lnTo>
                  <a:lnTo>
                    <a:pt x="1975612" y="2346959"/>
                  </a:lnTo>
                  <a:lnTo>
                    <a:pt x="391160" y="2346959"/>
                  </a:lnTo>
                  <a:lnTo>
                    <a:pt x="342094" y="2343912"/>
                  </a:lnTo>
                  <a:lnTo>
                    <a:pt x="294847" y="2335013"/>
                  </a:lnTo>
                  <a:lnTo>
                    <a:pt x="249785" y="2320629"/>
                  </a:lnTo>
                  <a:lnTo>
                    <a:pt x="207275" y="2301128"/>
                  </a:lnTo>
                  <a:lnTo>
                    <a:pt x="167683" y="2276875"/>
                  </a:lnTo>
                  <a:lnTo>
                    <a:pt x="131376" y="2248238"/>
                  </a:lnTo>
                  <a:lnTo>
                    <a:pt x="98721" y="2215583"/>
                  </a:lnTo>
                  <a:lnTo>
                    <a:pt x="70084" y="2179276"/>
                  </a:lnTo>
                  <a:lnTo>
                    <a:pt x="45831" y="2139684"/>
                  </a:lnTo>
                  <a:lnTo>
                    <a:pt x="26330" y="2097174"/>
                  </a:lnTo>
                  <a:lnTo>
                    <a:pt x="11946" y="2052112"/>
                  </a:lnTo>
                  <a:lnTo>
                    <a:pt x="3047" y="2004865"/>
                  </a:lnTo>
                  <a:lnTo>
                    <a:pt x="0" y="1955800"/>
                  </a:lnTo>
                  <a:lnTo>
                    <a:pt x="0" y="39115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341614" y="1510030"/>
            <a:ext cx="11982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0" dirty="0">
                <a:solidFill>
                  <a:srgbClr val="333333"/>
                </a:solidFill>
                <a:latin typeface="Trebuchet MS"/>
                <a:cs typeface="Trebuchet MS"/>
              </a:rPr>
              <a:t>MODEL </a:t>
            </a:r>
            <a:r>
              <a:rPr sz="1400" b="1" spc="-114" dirty="0">
                <a:solidFill>
                  <a:srgbClr val="333333"/>
                </a:solidFill>
                <a:latin typeface="Trebuchet MS"/>
                <a:cs typeface="Trebuchet MS"/>
              </a:rPr>
              <a:t>BUILDING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1469" y="1936750"/>
            <a:ext cx="197548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5430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Feature</a:t>
            </a:r>
            <a:r>
              <a:rPr sz="14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selection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using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RFE,</a:t>
            </a:r>
            <a:r>
              <a:rPr sz="14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VIF</a:t>
            </a:r>
            <a:r>
              <a:rPr sz="14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7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p-</a:t>
            </a:r>
            <a:r>
              <a:rPr sz="14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value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86385" marR="5080" indent="-286385" algn="r">
              <a:lnSpc>
                <a:spcPct val="100000"/>
              </a:lnSpc>
              <a:buFont typeface="Wingdings"/>
              <a:buChar char=""/>
              <a:tabLst>
                <a:tab pos="286385" algn="l"/>
              </a:tabLst>
            </a:pPr>
            <a:r>
              <a:rPr sz="14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Determine</a:t>
            </a:r>
            <a:r>
              <a:rPr sz="14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optimal</a:t>
            </a:r>
            <a:r>
              <a:rPr sz="14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model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R="17780" algn="r">
              <a:lnSpc>
                <a:spcPct val="100000"/>
              </a:lnSpc>
            </a:pP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using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Logistic</a:t>
            </a:r>
            <a:r>
              <a:rPr sz="14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Regression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marR="46545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Calculate</a:t>
            </a:r>
            <a:r>
              <a:rPr sz="14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various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evaluation</a:t>
            </a:r>
            <a:r>
              <a:rPr sz="14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metrics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37704" y="3730752"/>
            <a:ext cx="2966085" cy="2856230"/>
            <a:chOff x="7537704" y="3730752"/>
            <a:chExt cx="2966085" cy="285623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8888" y="3730752"/>
              <a:ext cx="621792" cy="7589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688324" y="3761232"/>
              <a:ext cx="502920" cy="628015"/>
            </a:xfrm>
            <a:custGeom>
              <a:avLst/>
              <a:gdLst/>
              <a:ahLst/>
              <a:cxnLst/>
              <a:rect l="l" t="t" r="r" b="b"/>
              <a:pathLst>
                <a:path w="502920" h="628014">
                  <a:moveTo>
                    <a:pt x="502920" y="0"/>
                  </a:moveTo>
                  <a:lnTo>
                    <a:pt x="251459" y="251460"/>
                  </a:lnTo>
                  <a:lnTo>
                    <a:pt x="0" y="0"/>
                  </a:lnTo>
                  <a:lnTo>
                    <a:pt x="0" y="376428"/>
                  </a:lnTo>
                  <a:lnTo>
                    <a:pt x="251459" y="627888"/>
                  </a:lnTo>
                  <a:lnTo>
                    <a:pt x="502920" y="376428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00999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88324" y="3761232"/>
              <a:ext cx="502920" cy="628015"/>
            </a:xfrm>
            <a:custGeom>
              <a:avLst/>
              <a:gdLst/>
              <a:ahLst/>
              <a:cxnLst/>
              <a:rect l="l" t="t" r="r" b="b"/>
              <a:pathLst>
                <a:path w="502920" h="628014">
                  <a:moveTo>
                    <a:pt x="502920" y="0"/>
                  </a:moveTo>
                  <a:lnTo>
                    <a:pt x="502920" y="376428"/>
                  </a:lnTo>
                  <a:lnTo>
                    <a:pt x="251459" y="627888"/>
                  </a:lnTo>
                  <a:lnTo>
                    <a:pt x="0" y="376428"/>
                  </a:lnTo>
                  <a:lnTo>
                    <a:pt x="0" y="0"/>
                  </a:lnTo>
                  <a:lnTo>
                    <a:pt x="251459" y="251460"/>
                  </a:lnTo>
                  <a:lnTo>
                    <a:pt x="502920" y="0"/>
                  </a:lnTo>
                  <a:close/>
                </a:path>
              </a:pathLst>
            </a:custGeom>
            <a:ln w="12192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7704" y="4482084"/>
              <a:ext cx="2965704" cy="21046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33716" y="4681728"/>
              <a:ext cx="2773679" cy="176022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597140" y="4503420"/>
              <a:ext cx="2847340" cy="1986280"/>
            </a:xfrm>
            <a:custGeom>
              <a:avLst/>
              <a:gdLst/>
              <a:ahLst/>
              <a:cxnLst/>
              <a:rect l="l" t="t" r="r" b="b"/>
              <a:pathLst>
                <a:path w="2847340" h="1986279">
                  <a:moveTo>
                    <a:pt x="2515869" y="0"/>
                  </a:moveTo>
                  <a:lnTo>
                    <a:pt x="330961" y="0"/>
                  </a:lnTo>
                  <a:lnTo>
                    <a:pt x="282062" y="3589"/>
                  </a:lnTo>
                  <a:lnTo>
                    <a:pt x="235387" y="14015"/>
                  </a:lnTo>
                  <a:lnTo>
                    <a:pt x="191450" y="30765"/>
                  </a:lnTo>
                  <a:lnTo>
                    <a:pt x="150763" y="53328"/>
                  </a:lnTo>
                  <a:lnTo>
                    <a:pt x="113839" y="81190"/>
                  </a:lnTo>
                  <a:lnTo>
                    <a:pt x="81190" y="113839"/>
                  </a:lnTo>
                  <a:lnTo>
                    <a:pt x="53328" y="150763"/>
                  </a:lnTo>
                  <a:lnTo>
                    <a:pt x="30765" y="191450"/>
                  </a:lnTo>
                  <a:lnTo>
                    <a:pt x="14015" y="235387"/>
                  </a:lnTo>
                  <a:lnTo>
                    <a:pt x="3589" y="282062"/>
                  </a:lnTo>
                  <a:lnTo>
                    <a:pt x="0" y="330961"/>
                  </a:lnTo>
                  <a:lnTo>
                    <a:pt x="0" y="1654797"/>
                  </a:lnTo>
                  <a:lnTo>
                    <a:pt x="3589" y="1703706"/>
                  </a:lnTo>
                  <a:lnTo>
                    <a:pt x="14015" y="1750386"/>
                  </a:lnTo>
                  <a:lnTo>
                    <a:pt x="30765" y="1794327"/>
                  </a:lnTo>
                  <a:lnTo>
                    <a:pt x="53328" y="1835015"/>
                  </a:lnTo>
                  <a:lnTo>
                    <a:pt x="81190" y="1871940"/>
                  </a:lnTo>
                  <a:lnTo>
                    <a:pt x="113839" y="1904589"/>
                  </a:lnTo>
                  <a:lnTo>
                    <a:pt x="150763" y="1932449"/>
                  </a:lnTo>
                  <a:lnTo>
                    <a:pt x="191450" y="1955010"/>
                  </a:lnTo>
                  <a:lnTo>
                    <a:pt x="235387" y="1971758"/>
                  </a:lnTo>
                  <a:lnTo>
                    <a:pt x="282062" y="1982183"/>
                  </a:lnTo>
                  <a:lnTo>
                    <a:pt x="330961" y="1985771"/>
                  </a:lnTo>
                  <a:lnTo>
                    <a:pt x="2515869" y="1985771"/>
                  </a:lnTo>
                  <a:lnTo>
                    <a:pt x="2564769" y="1982183"/>
                  </a:lnTo>
                  <a:lnTo>
                    <a:pt x="2611444" y="1971758"/>
                  </a:lnTo>
                  <a:lnTo>
                    <a:pt x="2655381" y="1955010"/>
                  </a:lnTo>
                  <a:lnTo>
                    <a:pt x="2696068" y="1932449"/>
                  </a:lnTo>
                  <a:lnTo>
                    <a:pt x="2732992" y="1904589"/>
                  </a:lnTo>
                  <a:lnTo>
                    <a:pt x="2765641" y="1871940"/>
                  </a:lnTo>
                  <a:lnTo>
                    <a:pt x="2793503" y="1835015"/>
                  </a:lnTo>
                  <a:lnTo>
                    <a:pt x="2816066" y="1794327"/>
                  </a:lnTo>
                  <a:lnTo>
                    <a:pt x="2832816" y="1750386"/>
                  </a:lnTo>
                  <a:lnTo>
                    <a:pt x="2843242" y="1703706"/>
                  </a:lnTo>
                  <a:lnTo>
                    <a:pt x="2846831" y="1654797"/>
                  </a:lnTo>
                  <a:lnTo>
                    <a:pt x="2846831" y="330961"/>
                  </a:lnTo>
                  <a:lnTo>
                    <a:pt x="2843242" y="282062"/>
                  </a:lnTo>
                  <a:lnTo>
                    <a:pt x="2832816" y="235387"/>
                  </a:lnTo>
                  <a:lnTo>
                    <a:pt x="2816066" y="191450"/>
                  </a:lnTo>
                  <a:lnTo>
                    <a:pt x="2793503" y="150763"/>
                  </a:lnTo>
                  <a:lnTo>
                    <a:pt x="2765641" y="113839"/>
                  </a:lnTo>
                  <a:lnTo>
                    <a:pt x="2732992" y="81190"/>
                  </a:lnTo>
                  <a:lnTo>
                    <a:pt x="2696068" y="53328"/>
                  </a:lnTo>
                  <a:lnTo>
                    <a:pt x="2655381" y="30765"/>
                  </a:lnTo>
                  <a:lnTo>
                    <a:pt x="2611444" y="14015"/>
                  </a:lnTo>
                  <a:lnTo>
                    <a:pt x="2564769" y="3589"/>
                  </a:lnTo>
                  <a:lnTo>
                    <a:pt x="2515869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97140" y="4503420"/>
              <a:ext cx="2847340" cy="1986280"/>
            </a:xfrm>
            <a:custGeom>
              <a:avLst/>
              <a:gdLst/>
              <a:ahLst/>
              <a:cxnLst/>
              <a:rect l="l" t="t" r="r" b="b"/>
              <a:pathLst>
                <a:path w="2847340" h="1986279">
                  <a:moveTo>
                    <a:pt x="0" y="330961"/>
                  </a:moveTo>
                  <a:lnTo>
                    <a:pt x="3589" y="282062"/>
                  </a:lnTo>
                  <a:lnTo>
                    <a:pt x="14015" y="235387"/>
                  </a:lnTo>
                  <a:lnTo>
                    <a:pt x="30765" y="191450"/>
                  </a:lnTo>
                  <a:lnTo>
                    <a:pt x="53328" y="150763"/>
                  </a:lnTo>
                  <a:lnTo>
                    <a:pt x="81190" y="113839"/>
                  </a:lnTo>
                  <a:lnTo>
                    <a:pt x="113839" y="81190"/>
                  </a:lnTo>
                  <a:lnTo>
                    <a:pt x="150763" y="53328"/>
                  </a:lnTo>
                  <a:lnTo>
                    <a:pt x="191450" y="30765"/>
                  </a:lnTo>
                  <a:lnTo>
                    <a:pt x="235387" y="14015"/>
                  </a:lnTo>
                  <a:lnTo>
                    <a:pt x="282062" y="3589"/>
                  </a:lnTo>
                  <a:lnTo>
                    <a:pt x="330961" y="0"/>
                  </a:lnTo>
                  <a:lnTo>
                    <a:pt x="2515869" y="0"/>
                  </a:lnTo>
                  <a:lnTo>
                    <a:pt x="2564769" y="3589"/>
                  </a:lnTo>
                  <a:lnTo>
                    <a:pt x="2611444" y="14015"/>
                  </a:lnTo>
                  <a:lnTo>
                    <a:pt x="2655381" y="30765"/>
                  </a:lnTo>
                  <a:lnTo>
                    <a:pt x="2696068" y="53328"/>
                  </a:lnTo>
                  <a:lnTo>
                    <a:pt x="2732992" y="81190"/>
                  </a:lnTo>
                  <a:lnTo>
                    <a:pt x="2765641" y="113839"/>
                  </a:lnTo>
                  <a:lnTo>
                    <a:pt x="2793503" y="150763"/>
                  </a:lnTo>
                  <a:lnTo>
                    <a:pt x="2816066" y="191450"/>
                  </a:lnTo>
                  <a:lnTo>
                    <a:pt x="2832816" y="235387"/>
                  </a:lnTo>
                  <a:lnTo>
                    <a:pt x="2843242" y="282062"/>
                  </a:lnTo>
                  <a:lnTo>
                    <a:pt x="2846831" y="330961"/>
                  </a:lnTo>
                  <a:lnTo>
                    <a:pt x="2846831" y="1654797"/>
                  </a:lnTo>
                  <a:lnTo>
                    <a:pt x="2843242" y="1703706"/>
                  </a:lnTo>
                  <a:lnTo>
                    <a:pt x="2832816" y="1750386"/>
                  </a:lnTo>
                  <a:lnTo>
                    <a:pt x="2816066" y="1794327"/>
                  </a:lnTo>
                  <a:lnTo>
                    <a:pt x="2793503" y="1835015"/>
                  </a:lnTo>
                  <a:lnTo>
                    <a:pt x="2765641" y="1871940"/>
                  </a:lnTo>
                  <a:lnTo>
                    <a:pt x="2732992" y="1904589"/>
                  </a:lnTo>
                  <a:lnTo>
                    <a:pt x="2696068" y="1932449"/>
                  </a:lnTo>
                  <a:lnTo>
                    <a:pt x="2655381" y="1955010"/>
                  </a:lnTo>
                  <a:lnTo>
                    <a:pt x="2611444" y="1971758"/>
                  </a:lnTo>
                  <a:lnTo>
                    <a:pt x="2564769" y="1982183"/>
                  </a:lnTo>
                  <a:lnTo>
                    <a:pt x="2515869" y="1985771"/>
                  </a:lnTo>
                  <a:lnTo>
                    <a:pt x="330961" y="1985771"/>
                  </a:lnTo>
                  <a:lnTo>
                    <a:pt x="282062" y="1982183"/>
                  </a:lnTo>
                  <a:lnTo>
                    <a:pt x="235387" y="1971758"/>
                  </a:lnTo>
                  <a:lnTo>
                    <a:pt x="191450" y="1955010"/>
                  </a:lnTo>
                  <a:lnTo>
                    <a:pt x="150763" y="1932449"/>
                  </a:lnTo>
                  <a:lnTo>
                    <a:pt x="113839" y="1904589"/>
                  </a:lnTo>
                  <a:lnTo>
                    <a:pt x="81190" y="1871940"/>
                  </a:lnTo>
                  <a:lnTo>
                    <a:pt x="53328" y="1835015"/>
                  </a:lnTo>
                  <a:lnTo>
                    <a:pt x="30765" y="1794327"/>
                  </a:lnTo>
                  <a:lnTo>
                    <a:pt x="14015" y="1750386"/>
                  </a:lnTo>
                  <a:lnTo>
                    <a:pt x="3589" y="1703706"/>
                  </a:lnTo>
                  <a:lnTo>
                    <a:pt x="0" y="1654797"/>
                  </a:lnTo>
                  <a:lnTo>
                    <a:pt x="0" y="330961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756142" y="4731765"/>
            <a:ext cx="529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RESULT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74305" y="5158485"/>
            <a:ext cx="248475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Determine</a:t>
            </a:r>
            <a:r>
              <a:rPr sz="14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</a:t>
            </a:r>
            <a:r>
              <a:rPr sz="14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score</a:t>
            </a:r>
            <a:r>
              <a:rPr sz="14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check </a:t>
            </a:r>
            <a:r>
              <a:rPr sz="14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if</a:t>
            </a:r>
            <a:r>
              <a:rPr sz="14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target</a:t>
            </a:r>
            <a:r>
              <a:rPr sz="14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final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prediction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400" spc="5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greater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than</a:t>
            </a:r>
            <a:r>
              <a:rPr sz="14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80%</a:t>
            </a:r>
            <a:r>
              <a:rPr sz="14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299085" marR="11176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Evaluate</a:t>
            </a:r>
            <a:r>
              <a:rPr sz="14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final</a:t>
            </a:r>
            <a:r>
              <a:rPr sz="14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prediction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on</a:t>
            </a:r>
            <a:r>
              <a:rPr sz="14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4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test </a:t>
            </a:r>
            <a:r>
              <a:rPr sz="14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set</a:t>
            </a:r>
            <a:endParaRPr sz="14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41349"/>
            <a:ext cx="900369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DATA</a:t>
            </a:r>
            <a:r>
              <a:rPr spc="-330" dirty="0"/>
              <a:t> </a:t>
            </a:r>
            <a:r>
              <a:rPr spc="-295" dirty="0"/>
              <a:t>CONVERSION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40" y="1820545"/>
            <a:ext cx="11551920" cy="3686810"/>
            <a:chOff x="353568" y="1187196"/>
            <a:chExt cx="11551920" cy="3686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1187196"/>
              <a:ext cx="11551920" cy="728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" y="1338072"/>
              <a:ext cx="4311396" cy="480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3003" y="1208532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003" y="1208532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568" y="1927860"/>
              <a:ext cx="11551920" cy="7269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380" y="2078736"/>
              <a:ext cx="3528060" cy="4800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3003" y="1949196"/>
              <a:ext cx="11433175" cy="608330"/>
            </a:xfrm>
            <a:custGeom>
              <a:avLst/>
              <a:gdLst/>
              <a:ahLst/>
              <a:cxnLst/>
              <a:rect l="l" t="t" r="r" b="b"/>
              <a:pathLst>
                <a:path w="11433175" h="608330">
                  <a:moveTo>
                    <a:pt x="11331702" y="0"/>
                  </a:moveTo>
                  <a:lnTo>
                    <a:pt x="101345" y="0"/>
                  </a:lnTo>
                  <a:lnTo>
                    <a:pt x="61898" y="7959"/>
                  </a:lnTo>
                  <a:lnTo>
                    <a:pt x="29684" y="29670"/>
                  </a:lnTo>
                  <a:lnTo>
                    <a:pt x="7964" y="61882"/>
                  </a:lnTo>
                  <a:lnTo>
                    <a:pt x="0" y="101345"/>
                  </a:lnTo>
                  <a:lnTo>
                    <a:pt x="0" y="506729"/>
                  </a:lnTo>
                  <a:lnTo>
                    <a:pt x="7964" y="546193"/>
                  </a:lnTo>
                  <a:lnTo>
                    <a:pt x="29684" y="578405"/>
                  </a:lnTo>
                  <a:lnTo>
                    <a:pt x="61898" y="600116"/>
                  </a:lnTo>
                  <a:lnTo>
                    <a:pt x="101345" y="608076"/>
                  </a:lnTo>
                  <a:lnTo>
                    <a:pt x="11331702" y="608076"/>
                  </a:lnTo>
                  <a:lnTo>
                    <a:pt x="11371165" y="600116"/>
                  </a:lnTo>
                  <a:lnTo>
                    <a:pt x="11403377" y="578405"/>
                  </a:lnTo>
                  <a:lnTo>
                    <a:pt x="11425088" y="546193"/>
                  </a:lnTo>
                  <a:lnTo>
                    <a:pt x="11433048" y="506729"/>
                  </a:lnTo>
                  <a:lnTo>
                    <a:pt x="11433048" y="101345"/>
                  </a:lnTo>
                  <a:lnTo>
                    <a:pt x="11425088" y="61882"/>
                  </a:lnTo>
                  <a:lnTo>
                    <a:pt x="11403377" y="29670"/>
                  </a:lnTo>
                  <a:lnTo>
                    <a:pt x="11371165" y="7959"/>
                  </a:lnTo>
                  <a:lnTo>
                    <a:pt x="1133170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003" y="1949196"/>
              <a:ext cx="11433175" cy="608330"/>
            </a:xfrm>
            <a:custGeom>
              <a:avLst/>
              <a:gdLst/>
              <a:ahLst/>
              <a:cxnLst/>
              <a:rect l="l" t="t" r="r" b="b"/>
              <a:pathLst>
                <a:path w="11433175" h="608330">
                  <a:moveTo>
                    <a:pt x="0" y="101345"/>
                  </a:moveTo>
                  <a:lnTo>
                    <a:pt x="7964" y="61882"/>
                  </a:lnTo>
                  <a:lnTo>
                    <a:pt x="29684" y="29670"/>
                  </a:lnTo>
                  <a:lnTo>
                    <a:pt x="61898" y="7959"/>
                  </a:lnTo>
                  <a:lnTo>
                    <a:pt x="101345" y="0"/>
                  </a:lnTo>
                  <a:lnTo>
                    <a:pt x="11331702" y="0"/>
                  </a:lnTo>
                  <a:lnTo>
                    <a:pt x="11371165" y="7959"/>
                  </a:lnTo>
                  <a:lnTo>
                    <a:pt x="11403377" y="29670"/>
                  </a:lnTo>
                  <a:lnTo>
                    <a:pt x="11425088" y="61882"/>
                  </a:lnTo>
                  <a:lnTo>
                    <a:pt x="11433048" y="101345"/>
                  </a:lnTo>
                  <a:lnTo>
                    <a:pt x="11433048" y="506729"/>
                  </a:lnTo>
                  <a:lnTo>
                    <a:pt x="11425088" y="546193"/>
                  </a:lnTo>
                  <a:lnTo>
                    <a:pt x="11403377" y="578405"/>
                  </a:lnTo>
                  <a:lnTo>
                    <a:pt x="11371165" y="600116"/>
                  </a:lnTo>
                  <a:lnTo>
                    <a:pt x="11331702" y="608076"/>
                  </a:lnTo>
                  <a:lnTo>
                    <a:pt x="101345" y="608076"/>
                  </a:lnTo>
                  <a:lnTo>
                    <a:pt x="61898" y="600116"/>
                  </a:lnTo>
                  <a:lnTo>
                    <a:pt x="29684" y="578405"/>
                  </a:lnTo>
                  <a:lnTo>
                    <a:pt x="7964" y="546193"/>
                  </a:lnTo>
                  <a:lnTo>
                    <a:pt x="0" y="506729"/>
                  </a:lnTo>
                  <a:lnTo>
                    <a:pt x="0" y="101345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2667000"/>
              <a:ext cx="11551920" cy="7284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380" y="2817875"/>
              <a:ext cx="4241292" cy="4800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3003" y="268833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3003" y="268833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3406140"/>
              <a:ext cx="11551920" cy="728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380" y="3557016"/>
              <a:ext cx="2939796" cy="4800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3003" y="3427475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1331448" y="609600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8000"/>
                  </a:lnTo>
                  <a:lnTo>
                    <a:pt x="11433048" y="101600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003" y="3427475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600"/>
                  </a:lnTo>
                  <a:lnTo>
                    <a:pt x="11433048" y="508000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568" y="4145280"/>
              <a:ext cx="11551920" cy="7284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380" y="4296156"/>
              <a:ext cx="4079748" cy="4800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3003" y="416661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11331448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599"/>
                  </a:lnTo>
                  <a:lnTo>
                    <a:pt x="0" y="507999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599"/>
                  </a:lnTo>
                  <a:lnTo>
                    <a:pt x="11331448" y="609599"/>
                  </a:lnTo>
                  <a:lnTo>
                    <a:pt x="11371004" y="601618"/>
                  </a:lnTo>
                  <a:lnTo>
                    <a:pt x="11403298" y="579850"/>
                  </a:lnTo>
                  <a:lnTo>
                    <a:pt x="11425066" y="547556"/>
                  </a:lnTo>
                  <a:lnTo>
                    <a:pt x="11433048" y="507999"/>
                  </a:lnTo>
                  <a:lnTo>
                    <a:pt x="11433048" y="101599"/>
                  </a:lnTo>
                  <a:lnTo>
                    <a:pt x="11425066" y="62043"/>
                  </a:lnTo>
                  <a:lnTo>
                    <a:pt x="11403298" y="29749"/>
                  </a:lnTo>
                  <a:lnTo>
                    <a:pt x="11371004" y="7981"/>
                  </a:lnTo>
                  <a:lnTo>
                    <a:pt x="1133144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003" y="4166616"/>
              <a:ext cx="11433175" cy="609600"/>
            </a:xfrm>
            <a:custGeom>
              <a:avLst/>
              <a:gdLst/>
              <a:ahLst/>
              <a:cxnLst/>
              <a:rect l="l" t="t" r="r" b="b"/>
              <a:pathLst>
                <a:path w="11433175" h="609600">
                  <a:moveTo>
                    <a:pt x="0" y="101599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11331448" y="0"/>
                  </a:lnTo>
                  <a:lnTo>
                    <a:pt x="11371004" y="7981"/>
                  </a:lnTo>
                  <a:lnTo>
                    <a:pt x="11403298" y="29749"/>
                  </a:lnTo>
                  <a:lnTo>
                    <a:pt x="11425066" y="62043"/>
                  </a:lnTo>
                  <a:lnTo>
                    <a:pt x="11433048" y="101599"/>
                  </a:lnTo>
                  <a:lnTo>
                    <a:pt x="11433048" y="507999"/>
                  </a:lnTo>
                  <a:lnTo>
                    <a:pt x="11425066" y="547556"/>
                  </a:lnTo>
                  <a:lnTo>
                    <a:pt x="11403298" y="579850"/>
                  </a:lnTo>
                  <a:lnTo>
                    <a:pt x="11371004" y="601618"/>
                  </a:lnTo>
                  <a:lnTo>
                    <a:pt x="11331448" y="609599"/>
                  </a:lnTo>
                  <a:lnTo>
                    <a:pt x="101600" y="609599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4238" y="1977008"/>
            <a:ext cx="4017010" cy="3301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174625" algn="l"/>
              </a:tabLst>
            </a:pP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YES/NO</a:t>
            </a:r>
            <a:r>
              <a:rPr sz="1400" b="1" spc="-1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400" spc="-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1/0s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8435" indent="-165735">
              <a:lnSpc>
                <a:spcPct val="100000"/>
              </a:lnSpc>
              <a:buAutoNum type="arabicPeriod"/>
              <a:tabLst>
                <a:tab pos="178435" algn="l"/>
              </a:tabLst>
            </a:pP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</a:t>
            </a:r>
            <a:r>
              <a:rPr sz="1400" spc="-8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sz="1400" b="1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NaNs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8435" indent="-165735">
              <a:lnSpc>
                <a:spcPct val="100000"/>
              </a:lnSpc>
              <a:buAutoNum type="arabicPeriod"/>
              <a:tabLst>
                <a:tab pos="178435" algn="l"/>
              </a:tabLst>
            </a:pP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DROPIING</a:t>
            </a:r>
            <a:r>
              <a:rPr sz="1400" spc="-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sz="1400" spc="-9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&gt;70%</a:t>
            </a:r>
            <a:r>
              <a:rPr sz="1400" b="1" spc="-1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sz="1400" spc="-5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69"/>
              </a:spcBef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8435" indent="-165735">
              <a:lnSpc>
                <a:spcPct val="100000"/>
              </a:lnSpc>
              <a:buAutoNum type="arabicPeriod"/>
              <a:tabLst>
                <a:tab pos="178435" algn="l"/>
              </a:tabLst>
            </a:pP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</a:t>
            </a:r>
            <a:r>
              <a:rPr sz="1400" spc="-4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UNNECESSARY</a:t>
            </a:r>
            <a:r>
              <a:rPr sz="1400" spc="-4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Clr>
                <a:srgbClr val="333333"/>
              </a:buClr>
              <a:buFont typeface="Franklin Gothic Medium"/>
              <a:buAutoNum type="arabicPeriod"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8435" indent="-1657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78435" algn="l"/>
              </a:tabLst>
            </a:pP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DROPPING</a:t>
            </a:r>
            <a:r>
              <a:rPr sz="1400" spc="-1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sz="1400" spc="-9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1400" spc="-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400" spc="-7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sz="1400" spc="-6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1400" spc="-8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6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sz="1400" spc="-3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b="1" spc="-2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&lt;2%</a:t>
            </a:r>
            <a:endParaRPr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804" y="143071"/>
            <a:ext cx="893419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EXPLORATORY</a:t>
            </a:r>
            <a:r>
              <a:rPr spc="-315" dirty="0"/>
              <a:t> </a:t>
            </a:r>
            <a:r>
              <a:rPr spc="-470" dirty="0"/>
              <a:t>DATA</a:t>
            </a:r>
            <a:r>
              <a:rPr spc="-320" dirty="0"/>
              <a:t> </a:t>
            </a:r>
            <a:r>
              <a:rPr spc="-300" dirty="0"/>
              <a:t>ANALYSIS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6240" y="1286255"/>
            <a:ext cx="4750435" cy="4780915"/>
            <a:chOff x="396240" y="1286255"/>
            <a:chExt cx="4750435" cy="4780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1286255"/>
              <a:ext cx="4750308" cy="29687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5676" y="1307591"/>
              <a:ext cx="4631690" cy="2849880"/>
            </a:xfrm>
            <a:custGeom>
              <a:avLst/>
              <a:gdLst/>
              <a:ahLst/>
              <a:cxnLst/>
              <a:rect l="l" t="t" r="r" b="b"/>
              <a:pathLst>
                <a:path w="4631690" h="2849879">
                  <a:moveTo>
                    <a:pt x="4631436" y="0"/>
                  </a:moveTo>
                  <a:lnTo>
                    <a:pt x="0" y="0"/>
                  </a:lnTo>
                  <a:lnTo>
                    <a:pt x="0" y="2849879"/>
                  </a:lnTo>
                  <a:lnTo>
                    <a:pt x="4631436" y="2849879"/>
                  </a:lnTo>
                  <a:lnTo>
                    <a:pt x="4631436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676" y="1307591"/>
              <a:ext cx="4631690" cy="2849880"/>
            </a:xfrm>
            <a:custGeom>
              <a:avLst/>
              <a:gdLst/>
              <a:ahLst/>
              <a:cxnLst/>
              <a:rect l="l" t="t" r="r" b="b"/>
              <a:pathLst>
                <a:path w="4631690" h="2849879">
                  <a:moveTo>
                    <a:pt x="0" y="2849879"/>
                  </a:moveTo>
                  <a:lnTo>
                    <a:pt x="4631436" y="2849879"/>
                  </a:lnTo>
                  <a:lnTo>
                    <a:pt x="4631436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4" y="1446275"/>
              <a:ext cx="4335780" cy="25740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1394" y="4158233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h="373379">
                  <a:moveTo>
                    <a:pt x="0" y="0"/>
                  </a:moveTo>
                  <a:lnTo>
                    <a:pt x="0" y="373253"/>
                  </a:lnTo>
                </a:path>
              </a:pathLst>
            </a:custGeom>
            <a:ln w="25908">
              <a:solidFill>
                <a:srgbClr val="00999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40" y="4509516"/>
              <a:ext cx="4750308" cy="1557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708" y="5052059"/>
              <a:ext cx="3355848" cy="533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5676" y="4530851"/>
              <a:ext cx="4631690" cy="1438910"/>
            </a:xfrm>
            <a:custGeom>
              <a:avLst/>
              <a:gdLst/>
              <a:ahLst/>
              <a:cxnLst/>
              <a:rect l="l" t="t" r="r" b="b"/>
              <a:pathLst>
                <a:path w="4631690" h="1438910">
                  <a:moveTo>
                    <a:pt x="4391660" y="0"/>
                  </a:moveTo>
                  <a:lnTo>
                    <a:pt x="239775" y="0"/>
                  </a:lnTo>
                  <a:lnTo>
                    <a:pt x="191453" y="4869"/>
                  </a:lnTo>
                  <a:lnTo>
                    <a:pt x="146445" y="18837"/>
                  </a:lnTo>
                  <a:lnTo>
                    <a:pt x="105715" y="40940"/>
                  </a:lnTo>
                  <a:lnTo>
                    <a:pt x="70229" y="70215"/>
                  </a:lnTo>
                  <a:lnTo>
                    <a:pt x="40950" y="105698"/>
                  </a:lnTo>
                  <a:lnTo>
                    <a:pt x="18843" y="146429"/>
                  </a:lnTo>
                  <a:lnTo>
                    <a:pt x="4871" y="191442"/>
                  </a:lnTo>
                  <a:lnTo>
                    <a:pt x="0" y="239775"/>
                  </a:lnTo>
                  <a:lnTo>
                    <a:pt x="0" y="1198867"/>
                  </a:lnTo>
                  <a:lnTo>
                    <a:pt x="4871" y="1247194"/>
                  </a:lnTo>
                  <a:lnTo>
                    <a:pt x="18843" y="1292205"/>
                  </a:lnTo>
                  <a:lnTo>
                    <a:pt x="40950" y="1332937"/>
                  </a:lnTo>
                  <a:lnTo>
                    <a:pt x="70229" y="1368425"/>
                  </a:lnTo>
                  <a:lnTo>
                    <a:pt x="105715" y="1397704"/>
                  </a:lnTo>
                  <a:lnTo>
                    <a:pt x="146445" y="1419812"/>
                  </a:lnTo>
                  <a:lnTo>
                    <a:pt x="191453" y="1433784"/>
                  </a:lnTo>
                  <a:lnTo>
                    <a:pt x="239775" y="1438656"/>
                  </a:lnTo>
                  <a:lnTo>
                    <a:pt x="4391660" y="1438656"/>
                  </a:lnTo>
                  <a:lnTo>
                    <a:pt x="4439993" y="1433784"/>
                  </a:lnTo>
                  <a:lnTo>
                    <a:pt x="4485006" y="1419812"/>
                  </a:lnTo>
                  <a:lnTo>
                    <a:pt x="4525737" y="1397704"/>
                  </a:lnTo>
                  <a:lnTo>
                    <a:pt x="4561220" y="1368425"/>
                  </a:lnTo>
                  <a:lnTo>
                    <a:pt x="4590495" y="1332937"/>
                  </a:lnTo>
                  <a:lnTo>
                    <a:pt x="4612598" y="1292205"/>
                  </a:lnTo>
                  <a:lnTo>
                    <a:pt x="4626566" y="1247194"/>
                  </a:lnTo>
                  <a:lnTo>
                    <a:pt x="4631436" y="1198867"/>
                  </a:lnTo>
                  <a:lnTo>
                    <a:pt x="4631436" y="239775"/>
                  </a:lnTo>
                  <a:lnTo>
                    <a:pt x="4626566" y="191442"/>
                  </a:lnTo>
                  <a:lnTo>
                    <a:pt x="4612598" y="146429"/>
                  </a:lnTo>
                  <a:lnTo>
                    <a:pt x="4590495" y="105698"/>
                  </a:lnTo>
                  <a:lnTo>
                    <a:pt x="4561220" y="70215"/>
                  </a:lnTo>
                  <a:lnTo>
                    <a:pt x="4525737" y="40940"/>
                  </a:lnTo>
                  <a:lnTo>
                    <a:pt x="4485006" y="18837"/>
                  </a:lnTo>
                  <a:lnTo>
                    <a:pt x="4439993" y="4869"/>
                  </a:lnTo>
                  <a:lnTo>
                    <a:pt x="439166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76" y="4530851"/>
              <a:ext cx="4631690" cy="1438910"/>
            </a:xfrm>
            <a:custGeom>
              <a:avLst/>
              <a:gdLst/>
              <a:ahLst/>
              <a:cxnLst/>
              <a:rect l="l" t="t" r="r" b="b"/>
              <a:pathLst>
                <a:path w="4631690" h="1438910">
                  <a:moveTo>
                    <a:pt x="0" y="239775"/>
                  </a:moveTo>
                  <a:lnTo>
                    <a:pt x="4871" y="191442"/>
                  </a:lnTo>
                  <a:lnTo>
                    <a:pt x="18843" y="146429"/>
                  </a:lnTo>
                  <a:lnTo>
                    <a:pt x="40950" y="105698"/>
                  </a:lnTo>
                  <a:lnTo>
                    <a:pt x="70229" y="70215"/>
                  </a:lnTo>
                  <a:lnTo>
                    <a:pt x="105715" y="40940"/>
                  </a:lnTo>
                  <a:lnTo>
                    <a:pt x="146445" y="18837"/>
                  </a:lnTo>
                  <a:lnTo>
                    <a:pt x="191453" y="4869"/>
                  </a:lnTo>
                  <a:lnTo>
                    <a:pt x="239775" y="0"/>
                  </a:lnTo>
                  <a:lnTo>
                    <a:pt x="4391660" y="0"/>
                  </a:lnTo>
                  <a:lnTo>
                    <a:pt x="4439993" y="4869"/>
                  </a:lnTo>
                  <a:lnTo>
                    <a:pt x="4485006" y="18837"/>
                  </a:lnTo>
                  <a:lnTo>
                    <a:pt x="4525737" y="40940"/>
                  </a:lnTo>
                  <a:lnTo>
                    <a:pt x="4561220" y="70215"/>
                  </a:lnTo>
                  <a:lnTo>
                    <a:pt x="4590495" y="105698"/>
                  </a:lnTo>
                  <a:lnTo>
                    <a:pt x="4612598" y="146429"/>
                  </a:lnTo>
                  <a:lnTo>
                    <a:pt x="4626566" y="191442"/>
                  </a:lnTo>
                  <a:lnTo>
                    <a:pt x="4631436" y="239775"/>
                  </a:lnTo>
                  <a:lnTo>
                    <a:pt x="4631436" y="1198867"/>
                  </a:lnTo>
                  <a:lnTo>
                    <a:pt x="4626566" y="1247194"/>
                  </a:lnTo>
                  <a:lnTo>
                    <a:pt x="4612598" y="1292205"/>
                  </a:lnTo>
                  <a:lnTo>
                    <a:pt x="4590495" y="1332937"/>
                  </a:lnTo>
                  <a:lnTo>
                    <a:pt x="4561220" y="1368425"/>
                  </a:lnTo>
                  <a:lnTo>
                    <a:pt x="4525737" y="1397704"/>
                  </a:lnTo>
                  <a:lnTo>
                    <a:pt x="4485006" y="1419812"/>
                  </a:lnTo>
                  <a:lnTo>
                    <a:pt x="4439993" y="1433784"/>
                  </a:lnTo>
                  <a:lnTo>
                    <a:pt x="4391660" y="1438656"/>
                  </a:lnTo>
                  <a:lnTo>
                    <a:pt x="239775" y="1438656"/>
                  </a:lnTo>
                  <a:lnTo>
                    <a:pt x="191453" y="1433784"/>
                  </a:lnTo>
                  <a:lnTo>
                    <a:pt x="146445" y="1419812"/>
                  </a:lnTo>
                  <a:lnTo>
                    <a:pt x="105715" y="1397704"/>
                  </a:lnTo>
                  <a:lnTo>
                    <a:pt x="70229" y="1368425"/>
                  </a:lnTo>
                  <a:lnTo>
                    <a:pt x="40950" y="1332937"/>
                  </a:lnTo>
                  <a:lnTo>
                    <a:pt x="18843" y="1292205"/>
                  </a:lnTo>
                  <a:lnTo>
                    <a:pt x="4871" y="1247194"/>
                  </a:lnTo>
                  <a:lnTo>
                    <a:pt x="0" y="1198867"/>
                  </a:lnTo>
                  <a:lnTo>
                    <a:pt x="0" y="239775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10200" y="1286255"/>
            <a:ext cx="6464935" cy="4780915"/>
            <a:chOff x="5410200" y="1286255"/>
            <a:chExt cx="6464935" cy="478091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1286255"/>
              <a:ext cx="6464808" cy="29687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69635" y="1307591"/>
              <a:ext cx="6346190" cy="2849880"/>
            </a:xfrm>
            <a:custGeom>
              <a:avLst/>
              <a:gdLst/>
              <a:ahLst/>
              <a:cxnLst/>
              <a:rect l="l" t="t" r="r" b="b"/>
              <a:pathLst>
                <a:path w="6346190" h="2849879">
                  <a:moveTo>
                    <a:pt x="6345936" y="0"/>
                  </a:moveTo>
                  <a:lnTo>
                    <a:pt x="0" y="0"/>
                  </a:lnTo>
                  <a:lnTo>
                    <a:pt x="0" y="2849879"/>
                  </a:lnTo>
                  <a:lnTo>
                    <a:pt x="6345936" y="2849879"/>
                  </a:lnTo>
                  <a:lnTo>
                    <a:pt x="6345936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69635" y="1307591"/>
              <a:ext cx="6346190" cy="2849880"/>
            </a:xfrm>
            <a:custGeom>
              <a:avLst/>
              <a:gdLst/>
              <a:ahLst/>
              <a:cxnLst/>
              <a:rect l="l" t="t" r="r" b="b"/>
              <a:pathLst>
                <a:path w="6346190" h="2849879">
                  <a:moveTo>
                    <a:pt x="0" y="2849879"/>
                  </a:moveTo>
                  <a:lnTo>
                    <a:pt x="6345936" y="2849879"/>
                  </a:lnTo>
                  <a:lnTo>
                    <a:pt x="6345936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700" y="1435607"/>
              <a:ext cx="6083808" cy="259384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643366" y="4158233"/>
              <a:ext cx="0" cy="373380"/>
            </a:xfrm>
            <a:custGeom>
              <a:avLst/>
              <a:gdLst/>
              <a:ahLst/>
              <a:cxnLst/>
              <a:rect l="l" t="t" r="r" b="b"/>
              <a:pathLst>
                <a:path h="373379">
                  <a:moveTo>
                    <a:pt x="0" y="0"/>
                  </a:moveTo>
                  <a:lnTo>
                    <a:pt x="0" y="373253"/>
                  </a:lnTo>
                </a:path>
              </a:pathLst>
            </a:custGeom>
            <a:ln w="25908">
              <a:solidFill>
                <a:srgbClr val="00999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0200" y="4509516"/>
              <a:ext cx="6464808" cy="15575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2496" y="4732020"/>
              <a:ext cx="6283452" cy="11582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69635" y="4530851"/>
              <a:ext cx="6346190" cy="1438910"/>
            </a:xfrm>
            <a:custGeom>
              <a:avLst/>
              <a:gdLst/>
              <a:ahLst/>
              <a:cxnLst/>
              <a:rect l="l" t="t" r="r" b="b"/>
              <a:pathLst>
                <a:path w="6346190" h="1438910">
                  <a:moveTo>
                    <a:pt x="6106160" y="0"/>
                  </a:moveTo>
                  <a:lnTo>
                    <a:pt x="239775" y="0"/>
                  </a:lnTo>
                  <a:lnTo>
                    <a:pt x="191442" y="4869"/>
                  </a:lnTo>
                  <a:lnTo>
                    <a:pt x="146429" y="18837"/>
                  </a:lnTo>
                  <a:lnTo>
                    <a:pt x="105698" y="40940"/>
                  </a:lnTo>
                  <a:lnTo>
                    <a:pt x="70215" y="70215"/>
                  </a:lnTo>
                  <a:lnTo>
                    <a:pt x="40940" y="105698"/>
                  </a:lnTo>
                  <a:lnTo>
                    <a:pt x="18837" y="146429"/>
                  </a:lnTo>
                  <a:lnTo>
                    <a:pt x="4869" y="191442"/>
                  </a:lnTo>
                  <a:lnTo>
                    <a:pt x="0" y="239775"/>
                  </a:lnTo>
                  <a:lnTo>
                    <a:pt x="0" y="1198867"/>
                  </a:lnTo>
                  <a:lnTo>
                    <a:pt x="4869" y="1247194"/>
                  </a:lnTo>
                  <a:lnTo>
                    <a:pt x="18837" y="1292205"/>
                  </a:lnTo>
                  <a:lnTo>
                    <a:pt x="40940" y="1332937"/>
                  </a:lnTo>
                  <a:lnTo>
                    <a:pt x="70215" y="1368425"/>
                  </a:lnTo>
                  <a:lnTo>
                    <a:pt x="105698" y="1397704"/>
                  </a:lnTo>
                  <a:lnTo>
                    <a:pt x="146429" y="1419812"/>
                  </a:lnTo>
                  <a:lnTo>
                    <a:pt x="191442" y="1433784"/>
                  </a:lnTo>
                  <a:lnTo>
                    <a:pt x="239775" y="1438656"/>
                  </a:lnTo>
                  <a:lnTo>
                    <a:pt x="6106160" y="1438656"/>
                  </a:lnTo>
                  <a:lnTo>
                    <a:pt x="6154493" y="1433784"/>
                  </a:lnTo>
                  <a:lnTo>
                    <a:pt x="6199506" y="1419812"/>
                  </a:lnTo>
                  <a:lnTo>
                    <a:pt x="6240237" y="1397704"/>
                  </a:lnTo>
                  <a:lnTo>
                    <a:pt x="6275720" y="1368425"/>
                  </a:lnTo>
                  <a:lnTo>
                    <a:pt x="6304995" y="1332937"/>
                  </a:lnTo>
                  <a:lnTo>
                    <a:pt x="6327098" y="1292205"/>
                  </a:lnTo>
                  <a:lnTo>
                    <a:pt x="6341066" y="1247194"/>
                  </a:lnTo>
                  <a:lnTo>
                    <a:pt x="6345936" y="1198867"/>
                  </a:lnTo>
                  <a:lnTo>
                    <a:pt x="6345936" y="239775"/>
                  </a:lnTo>
                  <a:lnTo>
                    <a:pt x="6341066" y="191442"/>
                  </a:lnTo>
                  <a:lnTo>
                    <a:pt x="6327098" y="146429"/>
                  </a:lnTo>
                  <a:lnTo>
                    <a:pt x="6304995" y="105698"/>
                  </a:lnTo>
                  <a:lnTo>
                    <a:pt x="6275720" y="70215"/>
                  </a:lnTo>
                  <a:lnTo>
                    <a:pt x="6240237" y="40940"/>
                  </a:lnTo>
                  <a:lnTo>
                    <a:pt x="6199506" y="18837"/>
                  </a:lnTo>
                  <a:lnTo>
                    <a:pt x="6154493" y="4869"/>
                  </a:lnTo>
                  <a:lnTo>
                    <a:pt x="610616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69635" y="4530851"/>
              <a:ext cx="6346190" cy="1438910"/>
            </a:xfrm>
            <a:custGeom>
              <a:avLst/>
              <a:gdLst/>
              <a:ahLst/>
              <a:cxnLst/>
              <a:rect l="l" t="t" r="r" b="b"/>
              <a:pathLst>
                <a:path w="6346190" h="1438910">
                  <a:moveTo>
                    <a:pt x="0" y="239775"/>
                  </a:moveTo>
                  <a:lnTo>
                    <a:pt x="4869" y="191442"/>
                  </a:lnTo>
                  <a:lnTo>
                    <a:pt x="18837" y="146429"/>
                  </a:lnTo>
                  <a:lnTo>
                    <a:pt x="40940" y="105698"/>
                  </a:lnTo>
                  <a:lnTo>
                    <a:pt x="70215" y="70215"/>
                  </a:lnTo>
                  <a:lnTo>
                    <a:pt x="105698" y="40940"/>
                  </a:lnTo>
                  <a:lnTo>
                    <a:pt x="146429" y="18837"/>
                  </a:lnTo>
                  <a:lnTo>
                    <a:pt x="191442" y="4869"/>
                  </a:lnTo>
                  <a:lnTo>
                    <a:pt x="239775" y="0"/>
                  </a:lnTo>
                  <a:lnTo>
                    <a:pt x="6106160" y="0"/>
                  </a:lnTo>
                  <a:lnTo>
                    <a:pt x="6154493" y="4869"/>
                  </a:lnTo>
                  <a:lnTo>
                    <a:pt x="6199506" y="18837"/>
                  </a:lnTo>
                  <a:lnTo>
                    <a:pt x="6240237" y="40940"/>
                  </a:lnTo>
                  <a:lnTo>
                    <a:pt x="6275720" y="70215"/>
                  </a:lnTo>
                  <a:lnTo>
                    <a:pt x="6304995" y="105698"/>
                  </a:lnTo>
                  <a:lnTo>
                    <a:pt x="6327098" y="146429"/>
                  </a:lnTo>
                  <a:lnTo>
                    <a:pt x="6341066" y="191442"/>
                  </a:lnTo>
                  <a:lnTo>
                    <a:pt x="6345936" y="239775"/>
                  </a:lnTo>
                  <a:lnTo>
                    <a:pt x="6345936" y="1198867"/>
                  </a:lnTo>
                  <a:lnTo>
                    <a:pt x="6341066" y="1247194"/>
                  </a:lnTo>
                  <a:lnTo>
                    <a:pt x="6327098" y="1292205"/>
                  </a:lnTo>
                  <a:lnTo>
                    <a:pt x="6304995" y="1332937"/>
                  </a:lnTo>
                  <a:lnTo>
                    <a:pt x="6275720" y="1368425"/>
                  </a:lnTo>
                  <a:lnTo>
                    <a:pt x="6240237" y="1397704"/>
                  </a:lnTo>
                  <a:lnTo>
                    <a:pt x="6199506" y="1419812"/>
                  </a:lnTo>
                  <a:lnTo>
                    <a:pt x="6154493" y="1433784"/>
                  </a:lnTo>
                  <a:lnTo>
                    <a:pt x="6106160" y="1438656"/>
                  </a:lnTo>
                  <a:lnTo>
                    <a:pt x="239775" y="1438656"/>
                  </a:lnTo>
                  <a:lnTo>
                    <a:pt x="191442" y="1433784"/>
                  </a:lnTo>
                  <a:lnTo>
                    <a:pt x="146429" y="1419812"/>
                  </a:lnTo>
                  <a:lnTo>
                    <a:pt x="105698" y="1397704"/>
                  </a:lnTo>
                  <a:lnTo>
                    <a:pt x="70215" y="1368425"/>
                  </a:lnTo>
                  <a:lnTo>
                    <a:pt x="40940" y="1332937"/>
                  </a:lnTo>
                  <a:lnTo>
                    <a:pt x="18837" y="1292205"/>
                  </a:lnTo>
                  <a:lnTo>
                    <a:pt x="4869" y="1247194"/>
                  </a:lnTo>
                  <a:lnTo>
                    <a:pt x="0" y="1198867"/>
                  </a:lnTo>
                  <a:lnTo>
                    <a:pt x="0" y="239775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56182" y="5110352"/>
            <a:ext cx="30302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We</a:t>
            </a:r>
            <a:r>
              <a:rPr sz="16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600" spc="-1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have</a:t>
            </a:r>
            <a:r>
              <a:rPr sz="1600" spc="-7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6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around</a:t>
            </a:r>
            <a:r>
              <a:rPr sz="16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600" b="1" spc="-90" dirty="0">
                <a:solidFill>
                  <a:schemeClr val="bg2"/>
                </a:solidFill>
                <a:latin typeface="Trebuchet MS"/>
                <a:cs typeface="Trebuchet MS"/>
              </a:rPr>
              <a:t>30%</a:t>
            </a:r>
            <a:r>
              <a:rPr sz="1600" b="1" spc="-195" dirty="0">
                <a:solidFill>
                  <a:schemeClr val="bg2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6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6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6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6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endParaRPr sz="16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19115" y="4776596"/>
            <a:ext cx="59944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count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Google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Direct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Traffic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maximum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"/>
              <a:tabLst>
                <a:tab pos="184150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Reference</a:t>
            </a:r>
            <a:r>
              <a:rPr sz="1200" spc="-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Welingak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Website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maximum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183515" marR="5080" indent="-171450">
              <a:lnSpc>
                <a:spcPct val="100000"/>
              </a:lnSpc>
              <a:buFont typeface="Wingdings"/>
              <a:buChar char=""/>
              <a:tabLst>
                <a:tab pos="184785" algn="l"/>
              </a:tabLst>
            </a:pPr>
            <a:r>
              <a:rPr sz="12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API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Landing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Page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Submission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has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less</a:t>
            </a:r>
            <a:r>
              <a:rPr sz="12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rate(~30%)</a:t>
            </a:r>
            <a:r>
              <a:rPr sz="12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but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counts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them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are 	</a:t>
            </a:r>
            <a:r>
              <a:rPr sz="12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considerable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"/>
              <a:tabLst>
                <a:tab pos="184150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count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from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Add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Form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pretty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low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but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very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high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072" y="248711"/>
            <a:ext cx="955446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EXPLORATORY</a:t>
            </a:r>
            <a:r>
              <a:rPr spc="-315" dirty="0"/>
              <a:t> </a:t>
            </a:r>
            <a:r>
              <a:rPr spc="-470" dirty="0"/>
              <a:t>DATA</a:t>
            </a:r>
            <a:r>
              <a:rPr spc="-320" dirty="0"/>
              <a:t> </a:t>
            </a:r>
            <a:r>
              <a:rPr spc="-300" dirty="0"/>
              <a:t>ANALYSIS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6240" y="3881564"/>
            <a:ext cx="4750435" cy="2073275"/>
            <a:chOff x="396240" y="3881564"/>
            <a:chExt cx="4750435" cy="2073275"/>
          </a:xfrm>
        </p:grpSpPr>
        <p:sp>
          <p:nvSpPr>
            <p:cNvPr id="4" name="object 4"/>
            <p:cNvSpPr/>
            <p:nvPr/>
          </p:nvSpPr>
          <p:spPr>
            <a:xfrm>
              <a:off x="2771394" y="3894582"/>
              <a:ext cx="0" cy="637540"/>
            </a:xfrm>
            <a:custGeom>
              <a:avLst/>
              <a:gdLst/>
              <a:ahLst/>
              <a:cxnLst/>
              <a:rect l="l" t="t" r="r" b="b"/>
              <a:pathLst>
                <a:path h="637539">
                  <a:moveTo>
                    <a:pt x="0" y="0"/>
                  </a:moveTo>
                  <a:lnTo>
                    <a:pt x="0" y="637032"/>
                  </a:lnTo>
                </a:path>
              </a:pathLst>
            </a:custGeom>
            <a:ln w="25908">
              <a:solidFill>
                <a:srgbClr val="00999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4509516"/>
              <a:ext cx="4750308" cy="14447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4" y="4767072"/>
              <a:ext cx="4509516" cy="9753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5676" y="4530852"/>
              <a:ext cx="4631690" cy="1325880"/>
            </a:xfrm>
            <a:custGeom>
              <a:avLst/>
              <a:gdLst/>
              <a:ahLst/>
              <a:cxnLst/>
              <a:rect l="l" t="t" r="r" b="b"/>
              <a:pathLst>
                <a:path w="4631690" h="1325879">
                  <a:moveTo>
                    <a:pt x="4410456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80"/>
                  </a:lnTo>
                  <a:lnTo>
                    <a:pt x="0" y="1104887"/>
                  </a:lnTo>
                  <a:lnTo>
                    <a:pt x="4489" y="1149423"/>
                  </a:lnTo>
                  <a:lnTo>
                    <a:pt x="17365" y="1190905"/>
                  </a:lnTo>
                  <a:lnTo>
                    <a:pt x="37739" y="1228444"/>
                  </a:lnTo>
                  <a:lnTo>
                    <a:pt x="64722" y="1261151"/>
                  </a:lnTo>
                  <a:lnTo>
                    <a:pt x="97426" y="1288136"/>
                  </a:lnTo>
                  <a:lnTo>
                    <a:pt x="134963" y="1308512"/>
                  </a:lnTo>
                  <a:lnTo>
                    <a:pt x="176443" y="1321390"/>
                  </a:lnTo>
                  <a:lnTo>
                    <a:pt x="220979" y="1325880"/>
                  </a:lnTo>
                  <a:lnTo>
                    <a:pt x="4410456" y="1325880"/>
                  </a:lnTo>
                  <a:lnTo>
                    <a:pt x="4454992" y="1321390"/>
                  </a:lnTo>
                  <a:lnTo>
                    <a:pt x="4496472" y="1308512"/>
                  </a:lnTo>
                  <a:lnTo>
                    <a:pt x="4534009" y="1288136"/>
                  </a:lnTo>
                  <a:lnTo>
                    <a:pt x="4566713" y="1261151"/>
                  </a:lnTo>
                  <a:lnTo>
                    <a:pt x="4593696" y="1228444"/>
                  </a:lnTo>
                  <a:lnTo>
                    <a:pt x="4614070" y="1190905"/>
                  </a:lnTo>
                  <a:lnTo>
                    <a:pt x="4626946" y="1149423"/>
                  </a:lnTo>
                  <a:lnTo>
                    <a:pt x="4631436" y="1104887"/>
                  </a:lnTo>
                  <a:lnTo>
                    <a:pt x="4631436" y="220980"/>
                  </a:lnTo>
                  <a:lnTo>
                    <a:pt x="4626946" y="176443"/>
                  </a:lnTo>
                  <a:lnTo>
                    <a:pt x="4614070" y="134963"/>
                  </a:lnTo>
                  <a:lnTo>
                    <a:pt x="4593696" y="97426"/>
                  </a:lnTo>
                  <a:lnTo>
                    <a:pt x="4566713" y="64722"/>
                  </a:lnTo>
                  <a:lnTo>
                    <a:pt x="4534009" y="37739"/>
                  </a:lnTo>
                  <a:lnTo>
                    <a:pt x="4496472" y="17365"/>
                  </a:lnTo>
                  <a:lnTo>
                    <a:pt x="4454992" y="4489"/>
                  </a:lnTo>
                  <a:lnTo>
                    <a:pt x="4410456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676" y="4530852"/>
              <a:ext cx="4631690" cy="1325880"/>
            </a:xfrm>
            <a:custGeom>
              <a:avLst/>
              <a:gdLst/>
              <a:ahLst/>
              <a:cxnLst/>
              <a:rect l="l" t="t" r="r" b="b"/>
              <a:pathLst>
                <a:path w="4631690" h="1325879">
                  <a:moveTo>
                    <a:pt x="0" y="220980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4410456" y="0"/>
                  </a:lnTo>
                  <a:lnTo>
                    <a:pt x="4454992" y="4489"/>
                  </a:lnTo>
                  <a:lnTo>
                    <a:pt x="4496472" y="17365"/>
                  </a:lnTo>
                  <a:lnTo>
                    <a:pt x="4534009" y="37739"/>
                  </a:lnTo>
                  <a:lnTo>
                    <a:pt x="4566713" y="64722"/>
                  </a:lnTo>
                  <a:lnTo>
                    <a:pt x="4593696" y="97426"/>
                  </a:lnTo>
                  <a:lnTo>
                    <a:pt x="4614070" y="134963"/>
                  </a:lnTo>
                  <a:lnTo>
                    <a:pt x="4626946" y="176443"/>
                  </a:lnTo>
                  <a:lnTo>
                    <a:pt x="4631436" y="220980"/>
                  </a:lnTo>
                  <a:lnTo>
                    <a:pt x="4631436" y="1104887"/>
                  </a:lnTo>
                  <a:lnTo>
                    <a:pt x="4626946" y="1149423"/>
                  </a:lnTo>
                  <a:lnTo>
                    <a:pt x="4614070" y="1190905"/>
                  </a:lnTo>
                  <a:lnTo>
                    <a:pt x="4593696" y="1228444"/>
                  </a:lnTo>
                  <a:lnTo>
                    <a:pt x="4566713" y="1261151"/>
                  </a:lnTo>
                  <a:lnTo>
                    <a:pt x="4534009" y="1288136"/>
                  </a:lnTo>
                  <a:lnTo>
                    <a:pt x="4496472" y="1308512"/>
                  </a:lnTo>
                  <a:lnTo>
                    <a:pt x="4454992" y="1321390"/>
                  </a:lnTo>
                  <a:lnTo>
                    <a:pt x="4410456" y="1325880"/>
                  </a:lnTo>
                  <a:lnTo>
                    <a:pt x="220979" y="1325880"/>
                  </a:lnTo>
                  <a:lnTo>
                    <a:pt x="176443" y="1321390"/>
                  </a:lnTo>
                  <a:lnTo>
                    <a:pt x="134963" y="1308512"/>
                  </a:lnTo>
                  <a:lnTo>
                    <a:pt x="97426" y="1288136"/>
                  </a:lnTo>
                  <a:lnTo>
                    <a:pt x="64722" y="1261151"/>
                  </a:lnTo>
                  <a:lnTo>
                    <a:pt x="37739" y="1228444"/>
                  </a:lnTo>
                  <a:lnTo>
                    <a:pt x="17365" y="1190905"/>
                  </a:lnTo>
                  <a:lnTo>
                    <a:pt x="4489" y="1149423"/>
                  </a:lnTo>
                  <a:lnTo>
                    <a:pt x="0" y="1104887"/>
                  </a:lnTo>
                  <a:lnTo>
                    <a:pt x="0" y="22098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9033" y="4811648"/>
            <a:ext cx="401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785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median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both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non-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are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same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 	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hence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nothing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conclusive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can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be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said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using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this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information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033" y="5360289"/>
            <a:ext cx="4251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Users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spending</a:t>
            </a:r>
            <a:r>
              <a:rPr sz="12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more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time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on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website</a:t>
            </a:r>
            <a:r>
              <a:rPr sz="1200" spc="-1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are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more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likely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to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get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converted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61888" y="4145216"/>
            <a:ext cx="5358765" cy="1809114"/>
            <a:chOff x="5961888" y="4145216"/>
            <a:chExt cx="5358765" cy="1809114"/>
          </a:xfrm>
        </p:grpSpPr>
        <p:sp>
          <p:nvSpPr>
            <p:cNvPr id="12" name="object 12"/>
            <p:cNvSpPr/>
            <p:nvPr/>
          </p:nvSpPr>
          <p:spPr>
            <a:xfrm>
              <a:off x="8631173" y="4158233"/>
              <a:ext cx="10795" cy="373380"/>
            </a:xfrm>
            <a:custGeom>
              <a:avLst/>
              <a:gdLst/>
              <a:ahLst/>
              <a:cxnLst/>
              <a:rect l="l" t="t" r="r" b="b"/>
              <a:pathLst>
                <a:path w="10795" h="373379">
                  <a:moveTo>
                    <a:pt x="0" y="0"/>
                  </a:moveTo>
                  <a:lnTo>
                    <a:pt x="10286" y="373253"/>
                  </a:lnTo>
                </a:path>
              </a:pathLst>
            </a:custGeom>
            <a:ln w="25908">
              <a:solidFill>
                <a:srgbClr val="00999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1888" y="4509515"/>
              <a:ext cx="5358384" cy="14447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9612" y="4858511"/>
              <a:ext cx="3970020" cy="7924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21324" y="4530851"/>
              <a:ext cx="5240020" cy="1325880"/>
            </a:xfrm>
            <a:custGeom>
              <a:avLst/>
              <a:gdLst/>
              <a:ahLst/>
              <a:cxnLst/>
              <a:rect l="l" t="t" r="r" b="b"/>
              <a:pathLst>
                <a:path w="5240020" h="1325879">
                  <a:moveTo>
                    <a:pt x="5018532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80"/>
                  </a:lnTo>
                  <a:lnTo>
                    <a:pt x="0" y="1104900"/>
                  </a:lnTo>
                  <a:lnTo>
                    <a:pt x="4489" y="1149436"/>
                  </a:lnTo>
                  <a:lnTo>
                    <a:pt x="17365" y="1190916"/>
                  </a:lnTo>
                  <a:lnTo>
                    <a:pt x="37739" y="1228453"/>
                  </a:lnTo>
                  <a:lnTo>
                    <a:pt x="64722" y="1261157"/>
                  </a:lnTo>
                  <a:lnTo>
                    <a:pt x="97426" y="1288140"/>
                  </a:lnTo>
                  <a:lnTo>
                    <a:pt x="134963" y="1308514"/>
                  </a:lnTo>
                  <a:lnTo>
                    <a:pt x="176443" y="1321390"/>
                  </a:lnTo>
                  <a:lnTo>
                    <a:pt x="220979" y="1325880"/>
                  </a:lnTo>
                  <a:lnTo>
                    <a:pt x="5018532" y="1325880"/>
                  </a:lnTo>
                  <a:lnTo>
                    <a:pt x="5063068" y="1321390"/>
                  </a:lnTo>
                  <a:lnTo>
                    <a:pt x="5104548" y="1308514"/>
                  </a:lnTo>
                  <a:lnTo>
                    <a:pt x="5142085" y="1288140"/>
                  </a:lnTo>
                  <a:lnTo>
                    <a:pt x="5174789" y="1261157"/>
                  </a:lnTo>
                  <a:lnTo>
                    <a:pt x="5201772" y="1228453"/>
                  </a:lnTo>
                  <a:lnTo>
                    <a:pt x="5222146" y="1190916"/>
                  </a:lnTo>
                  <a:lnTo>
                    <a:pt x="5235022" y="1149436"/>
                  </a:lnTo>
                  <a:lnTo>
                    <a:pt x="5239511" y="1104900"/>
                  </a:lnTo>
                  <a:lnTo>
                    <a:pt x="5239511" y="220980"/>
                  </a:lnTo>
                  <a:lnTo>
                    <a:pt x="5235022" y="176443"/>
                  </a:lnTo>
                  <a:lnTo>
                    <a:pt x="5222146" y="134963"/>
                  </a:lnTo>
                  <a:lnTo>
                    <a:pt x="5201772" y="97426"/>
                  </a:lnTo>
                  <a:lnTo>
                    <a:pt x="5174789" y="64722"/>
                  </a:lnTo>
                  <a:lnTo>
                    <a:pt x="5142085" y="37739"/>
                  </a:lnTo>
                  <a:lnTo>
                    <a:pt x="5104548" y="17365"/>
                  </a:lnTo>
                  <a:lnTo>
                    <a:pt x="5063068" y="4489"/>
                  </a:lnTo>
                  <a:lnTo>
                    <a:pt x="501853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1324" y="4530851"/>
              <a:ext cx="5240020" cy="1325880"/>
            </a:xfrm>
            <a:custGeom>
              <a:avLst/>
              <a:gdLst/>
              <a:ahLst/>
              <a:cxnLst/>
              <a:rect l="l" t="t" r="r" b="b"/>
              <a:pathLst>
                <a:path w="5240020" h="1325879">
                  <a:moveTo>
                    <a:pt x="0" y="220980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5018532" y="0"/>
                  </a:lnTo>
                  <a:lnTo>
                    <a:pt x="5063068" y="4489"/>
                  </a:lnTo>
                  <a:lnTo>
                    <a:pt x="5104548" y="17365"/>
                  </a:lnTo>
                  <a:lnTo>
                    <a:pt x="5142085" y="37739"/>
                  </a:lnTo>
                  <a:lnTo>
                    <a:pt x="5174789" y="64722"/>
                  </a:lnTo>
                  <a:lnTo>
                    <a:pt x="5201772" y="97426"/>
                  </a:lnTo>
                  <a:lnTo>
                    <a:pt x="5222146" y="134963"/>
                  </a:lnTo>
                  <a:lnTo>
                    <a:pt x="5235022" y="176443"/>
                  </a:lnTo>
                  <a:lnTo>
                    <a:pt x="5239511" y="220980"/>
                  </a:lnTo>
                  <a:lnTo>
                    <a:pt x="5239511" y="1104900"/>
                  </a:lnTo>
                  <a:lnTo>
                    <a:pt x="5235022" y="1149436"/>
                  </a:lnTo>
                  <a:lnTo>
                    <a:pt x="5222146" y="1190916"/>
                  </a:lnTo>
                  <a:lnTo>
                    <a:pt x="5201772" y="1228453"/>
                  </a:lnTo>
                  <a:lnTo>
                    <a:pt x="5174789" y="1261157"/>
                  </a:lnTo>
                  <a:lnTo>
                    <a:pt x="5142085" y="1288140"/>
                  </a:lnTo>
                  <a:lnTo>
                    <a:pt x="5104548" y="1308514"/>
                  </a:lnTo>
                  <a:lnTo>
                    <a:pt x="5063068" y="1321390"/>
                  </a:lnTo>
                  <a:lnTo>
                    <a:pt x="5018532" y="1325880"/>
                  </a:lnTo>
                  <a:lnTo>
                    <a:pt x="220979" y="1325880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900"/>
                  </a:lnTo>
                  <a:lnTo>
                    <a:pt x="0" y="22098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64960" y="4903089"/>
            <a:ext cx="3711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count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lead’s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last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activity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as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"Email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Opened"</a:t>
            </a:r>
            <a:r>
              <a:rPr sz="1200" spc="-1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maximum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64960" y="5268848"/>
            <a:ext cx="3483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SMS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sent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as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last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activity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is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maximum</a:t>
            </a:r>
            <a:endParaRPr sz="1200" dirty="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6240" y="1286255"/>
            <a:ext cx="4750435" cy="2705100"/>
            <a:chOff x="396240" y="1286255"/>
            <a:chExt cx="4750435" cy="270510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40" y="1286255"/>
              <a:ext cx="4750308" cy="27051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5676" y="1307591"/>
              <a:ext cx="4631690" cy="2586355"/>
            </a:xfrm>
            <a:custGeom>
              <a:avLst/>
              <a:gdLst/>
              <a:ahLst/>
              <a:cxnLst/>
              <a:rect l="l" t="t" r="r" b="b"/>
              <a:pathLst>
                <a:path w="4631690" h="2586354">
                  <a:moveTo>
                    <a:pt x="4631436" y="0"/>
                  </a:moveTo>
                  <a:lnTo>
                    <a:pt x="0" y="0"/>
                  </a:lnTo>
                  <a:lnTo>
                    <a:pt x="0" y="2586227"/>
                  </a:lnTo>
                  <a:lnTo>
                    <a:pt x="4631436" y="2586227"/>
                  </a:lnTo>
                  <a:lnTo>
                    <a:pt x="4631436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676" y="1307591"/>
              <a:ext cx="4631690" cy="2586355"/>
            </a:xfrm>
            <a:custGeom>
              <a:avLst/>
              <a:gdLst/>
              <a:ahLst/>
              <a:cxnLst/>
              <a:rect l="l" t="t" r="r" b="b"/>
              <a:pathLst>
                <a:path w="4631690" h="2586354">
                  <a:moveTo>
                    <a:pt x="0" y="2586227"/>
                  </a:moveTo>
                  <a:lnTo>
                    <a:pt x="4631436" y="2586227"/>
                  </a:lnTo>
                  <a:lnTo>
                    <a:pt x="4631436" y="0"/>
                  </a:lnTo>
                  <a:lnTo>
                    <a:pt x="0" y="0"/>
                  </a:lnTo>
                  <a:lnTo>
                    <a:pt x="0" y="2586227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228" y="1495043"/>
              <a:ext cx="4201668" cy="219151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978395" y="1286255"/>
            <a:ext cx="3304540" cy="2969260"/>
            <a:chOff x="6978395" y="1286255"/>
            <a:chExt cx="3304540" cy="296926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8395" y="1286255"/>
              <a:ext cx="3304032" cy="29687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37831" y="1307591"/>
              <a:ext cx="3185160" cy="2849880"/>
            </a:xfrm>
            <a:custGeom>
              <a:avLst/>
              <a:gdLst/>
              <a:ahLst/>
              <a:cxnLst/>
              <a:rect l="l" t="t" r="r" b="b"/>
              <a:pathLst>
                <a:path w="3185159" h="2849879">
                  <a:moveTo>
                    <a:pt x="3185160" y="0"/>
                  </a:moveTo>
                  <a:lnTo>
                    <a:pt x="0" y="0"/>
                  </a:lnTo>
                  <a:lnTo>
                    <a:pt x="0" y="2849879"/>
                  </a:lnTo>
                  <a:lnTo>
                    <a:pt x="3185160" y="2849879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37831" y="1307591"/>
              <a:ext cx="3185160" cy="2849880"/>
            </a:xfrm>
            <a:custGeom>
              <a:avLst/>
              <a:gdLst/>
              <a:ahLst/>
              <a:cxnLst/>
              <a:rect l="l" t="t" r="r" b="b"/>
              <a:pathLst>
                <a:path w="3185159" h="2849879">
                  <a:moveTo>
                    <a:pt x="0" y="2849879"/>
                  </a:moveTo>
                  <a:lnTo>
                    <a:pt x="3185160" y="2849879"/>
                  </a:lnTo>
                  <a:lnTo>
                    <a:pt x="3185160" y="0"/>
                  </a:lnTo>
                  <a:lnTo>
                    <a:pt x="0" y="0"/>
                  </a:lnTo>
                  <a:lnTo>
                    <a:pt x="0" y="284987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49667" y="1412747"/>
              <a:ext cx="2753868" cy="2656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592" y="291829"/>
            <a:ext cx="93421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EXPLORATORY</a:t>
            </a:r>
            <a:r>
              <a:rPr spc="-315" dirty="0"/>
              <a:t> </a:t>
            </a:r>
            <a:r>
              <a:rPr spc="-470" dirty="0"/>
              <a:t>DATA</a:t>
            </a:r>
            <a:r>
              <a:rPr spc="-320" dirty="0"/>
              <a:t> </a:t>
            </a:r>
            <a:r>
              <a:rPr spc="-300" dirty="0"/>
              <a:t>ANALYSIS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10276321" y="5988892"/>
            <a:ext cx="77108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>
                <a:solidFill>
                  <a:schemeClr val="bg2"/>
                </a:solidFill>
              </a:rPr>
              <a:t>8</a:t>
            </a:fld>
            <a:endParaRPr spc="-25" dirty="0">
              <a:solidFill>
                <a:schemeClr val="bg2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3756" y="4477448"/>
            <a:ext cx="6322060" cy="1713230"/>
            <a:chOff x="333756" y="4477448"/>
            <a:chExt cx="6322060" cy="1713230"/>
          </a:xfrm>
        </p:grpSpPr>
        <p:sp>
          <p:nvSpPr>
            <p:cNvPr id="4" name="object 4"/>
            <p:cNvSpPr/>
            <p:nvPr/>
          </p:nvSpPr>
          <p:spPr>
            <a:xfrm>
              <a:off x="3495294" y="449046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25908">
              <a:solidFill>
                <a:srgbClr val="00999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4745735"/>
              <a:ext cx="6321552" cy="14447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80" y="4911851"/>
              <a:ext cx="5239512" cy="11582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3192" y="4767071"/>
              <a:ext cx="6202680" cy="1325880"/>
            </a:xfrm>
            <a:custGeom>
              <a:avLst/>
              <a:gdLst/>
              <a:ahLst/>
              <a:cxnLst/>
              <a:rect l="l" t="t" r="r" b="b"/>
              <a:pathLst>
                <a:path w="6202680" h="1325879">
                  <a:moveTo>
                    <a:pt x="5981700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79"/>
                  </a:lnTo>
                  <a:lnTo>
                    <a:pt x="0" y="1104899"/>
                  </a:lnTo>
                  <a:lnTo>
                    <a:pt x="4489" y="1149436"/>
                  </a:lnTo>
                  <a:lnTo>
                    <a:pt x="17365" y="1190916"/>
                  </a:lnTo>
                  <a:lnTo>
                    <a:pt x="37739" y="1228453"/>
                  </a:lnTo>
                  <a:lnTo>
                    <a:pt x="64722" y="1261157"/>
                  </a:lnTo>
                  <a:lnTo>
                    <a:pt x="97426" y="1288140"/>
                  </a:lnTo>
                  <a:lnTo>
                    <a:pt x="134963" y="1308514"/>
                  </a:lnTo>
                  <a:lnTo>
                    <a:pt x="176443" y="1321390"/>
                  </a:lnTo>
                  <a:lnTo>
                    <a:pt x="220979" y="1325879"/>
                  </a:lnTo>
                  <a:lnTo>
                    <a:pt x="5981700" y="1325879"/>
                  </a:lnTo>
                  <a:lnTo>
                    <a:pt x="6026236" y="1321390"/>
                  </a:lnTo>
                  <a:lnTo>
                    <a:pt x="6067716" y="1308514"/>
                  </a:lnTo>
                  <a:lnTo>
                    <a:pt x="6105253" y="1288140"/>
                  </a:lnTo>
                  <a:lnTo>
                    <a:pt x="6137957" y="1261157"/>
                  </a:lnTo>
                  <a:lnTo>
                    <a:pt x="6164940" y="1228453"/>
                  </a:lnTo>
                  <a:lnTo>
                    <a:pt x="6185314" y="1190916"/>
                  </a:lnTo>
                  <a:lnTo>
                    <a:pt x="6198190" y="1149436"/>
                  </a:lnTo>
                  <a:lnTo>
                    <a:pt x="6202680" y="1104899"/>
                  </a:lnTo>
                  <a:lnTo>
                    <a:pt x="6202680" y="220979"/>
                  </a:lnTo>
                  <a:lnTo>
                    <a:pt x="6198190" y="176443"/>
                  </a:lnTo>
                  <a:lnTo>
                    <a:pt x="6185314" y="134963"/>
                  </a:lnTo>
                  <a:lnTo>
                    <a:pt x="6164940" y="97426"/>
                  </a:lnTo>
                  <a:lnTo>
                    <a:pt x="6137957" y="64722"/>
                  </a:lnTo>
                  <a:lnTo>
                    <a:pt x="6105253" y="37739"/>
                  </a:lnTo>
                  <a:lnTo>
                    <a:pt x="6067716" y="17365"/>
                  </a:lnTo>
                  <a:lnTo>
                    <a:pt x="6026236" y="4489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93192" y="4767071"/>
              <a:ext cx="6202680" cy="1325880"/>
            </a:xfrm>
            <a:custGeom>
              <a:avLst/>
              <a:gdLst/>
              <a:ahLst/>
              <a:cxnLst/>
              <a:rect l="l" t="t" r="r" b="b"/>
              <a:pathLst>
                <a:path w="6202680" h="1325879">
                  <a:moveTo>
                    <a:pt x="0" y="220979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5981700" y="0"/>
                  </a:lnTo>
                  <a:lnTo>
                    <a:pt x="6026236" y="4489"/>
                  </a:lnTo>
                  <a:lnTo>
                    <a:pt x="6067716" y="17365"/>
                  </a:lnTo>
                  <a:lnTo>
                    <a:pt x="6105253" y="37739"/>
                  </a:lnTo>
                  <a:lnTo>
                    <a:pt x="6137957" y="64722"/>
                  </a:lnTo>
                  <a:lnTo>
                    <a:pt x="6164940" y="97426"/>
                  </a:lnTo>
                  <a:lnTo>
                    <a:pt x="6185314" y="134963"/>
                  </a:lnTo>
                  <a:lnTo>
                    <a:pt x="6198190" y="176443"/>
                  </a:lnTo>
                  <a:lnTo>
                    <a:pt x="6202680" y="220979"/>
                  </a:lnTo>
                  <a:lnTo>
                    <a:pt x="6202680" y="1104899"/>
                  </a:lnTo>
                  <a:lnTo>
                    <a:pt x="6198190" y="1149436"/>
                  </a:lnTo>
                  <a:lnTo>
                    <a:pt x="6185314" y="1190916"/>
                  </a:lnTo>
                  <a:lnTo>
                    <a:pt x="6164940" y="1228453"/>
                  </a:lnTo>
                  <a:lnTo>
                    <a:pt x="6137957" y="1261157"/>
                  </a:lnTo>
                  <a:lnTo>
                    <a:pt x="6105253" y="1288140"/>
                  </a:lnTo>
                  <a:lnTo>
                    <a:pt x="6067716" y="1308514"/>
                  </a:lnTo>
                  <a:lnTo>
                    <a:pt x="6026236" y="1321390"/>
                  </a:lnTo>
                  <a:lnTo>
                    <a:pt x="5981700" y="1325879"/>
                  </a:lnTo>
                  <a:lnTo>
                    <a:pt x="220979" y="1325879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899"/>
                  </a:lnTo>
                  <a:lnTo>
                    <a:pt x="0" y="22097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7463" y="4956429"/>
            <a:ext cx="44500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Looking</a:t>
            </a:r>
            <a:r>
              <a:rPr sz="1200" spc="-6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at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above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plot,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no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particular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inference</a:t>
            </a:r>
            <a:r>
              <a:rPr sz="12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can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be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made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for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Specialization</a:t>
            </a:r>
            <a:endParaRPr sz="120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463" y="5322189"/>
            <a:ext cx="4980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Looking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at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above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plot,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we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can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say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that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working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professionals</a:t>
            </a:r>
            <a:r>
              <a:rPr sz="1200" spc="-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have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high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endParaRPr sz="120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463" y="5687974"/>
            <a:ext cx="3688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1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Number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of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Unemployed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5" dirty="0">
                <a:solidFill>
                  <a:schemeClr val="bg2"/>
                </a:solidFill>
                <a:latin typeface="Franklin Gothic Medium"/>
                <a:cs typeface="Franklin Gothic Medium"/>
              </a:rPr>
              <a:t>leads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are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more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than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4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any</a:t>
            </a:r>
            <a:r>
              <a:rPr sz="1200" spc="-5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other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category</a:t>
            </a:r>
            <a:endParaRPr sz="120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3756" y="1214627"/>
            <a:ext cx="6322060" cy="3373120"/>
            <a:chOff x="333756" y="1214627"/>
            <a:chExt cx="6322060" cy="33731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756" y="1214627"/>
              <a:ext cx="6321552" cy="33726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3192" y="1235963"/>
              <a:ext cx="6202680" cy="3253740"/>
            </a:xfrm>
            <a:custGeom>
              <a:avLst/>
              <a:gdLst/>
              <a:ahLst/>
              <a:cxnLst/>
              <a:rect l="l" t="t" r="r" b="b"/>
              <a:pathLst>
                <a:path w="6202680" h="3253740">
                  <a:moveTo>
                    <a:pt x="6202680" y="0"/>
                  </a:moveTo>
                  <a:lnTo>
                    <a:pt x="0" y="0"/>
                  </a:lnTo>
                  <a:lnTo>
                    <a:pt x="0" y="3253739"/>
                  </a:lnTo>
                  <a:lnTo>
                    <a:pt x="6202680" y="3253739"/>
                  </a:lnTo>
                  <a:lnTo>
                    <a:pt x="620268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93192" y="1235963"/>
              <a:ext cx="6202680" cy="3253740"/>
            </a:xfrm>
            <a:custGeom>
              <a:avLst/>
              <a:gdLst/>
              <a:ahLst/>
              <a:cxnLst/>
              <a:rect l="l" t="t" r="r" b="b"/>
              <a:pathLst>
                <a:path w="6202680" h="3253740">
                  <a:moveTo>
                    <a:pt x="0" y="3253739"/>
                  </a:moveTo>
                  <a:lnTo>
                    <a:pt x="6202680" y="3253739"/>
                  </a:lnTo>
                  <a:lnTo>
                    <a:pt x="6202680" y="0"/>
                  </a:lnTo>
                  <a:lnTo>
                    <a:pt x="0" y="0"/>
                  </a:lnTo>
                  <a:lnTo>
                    <a:pt x="0" y="325373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1354835"/>
              <a:ext cx="5824728" cy="298399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728459" y="4279328"/>
            <a:ext cx="5358765" cy="1911350"/>
            <a:chOff x="6728459" y="4279328"/>
            <a:chExt cx="5358765" cy="1911350"/>
          </a:xfrm>
        </p:grpSpPr>
        <p:sp>
          <p:nvSpPr>
            <p:cNvPr id="18" name="object 18"/>
            <p:cNvSpPr/>
            <p:nvPr/>
          </p:nvSpPr>
          <p:spPr>
            <a:xfrm>
              <a:off x="9408413" y="4292345"/>
              <a:ext cx="3810" cy="476250"/>
            </a:xfrm>
            <a:custGeom>
              <a:avLst/>
              <a:gdLst/>
              <a:ahLst/>
              <a:cxnLst/>
              <a:rect l="l" t="t" r="r" b="b"/>
              <a:pathLst>
                <a:path w="3809" h="476250">
                  <a:moveTo>
                    <a:pt x="3428" y="0"/>
                  </a:moveTo>
                  <a:lnTo>
                    <a:pt x="0" y="475995"/>
                  </a:lnTo>
                </a:path>
              </a:pathLst>
            </a:custGeom>
            <a:ln w="25908">
              <a:solidFill>
                <a:srgbClr val="00999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8459" y="4745735"/>
              <a:ext cx="5358384" cy="14447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6183" y="5277611"/>
              <a:ext cx="5204460" cy="4267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87895" y="4767071"/>
              <a:ext cx="5240020" cy="1325880"/>
            </a:xfrm>
            <a:custGeom>
              <a:avLst/>
              <a:gdLst/>
              <a:ahLst/>
              <a:cxnLst/>
              <a:rect l="l" t="t" r="r" b="b"/>
              <a:pathLst>
                <a:path w="5240020" h="1325879">
                  <a:moveTo>
                    <a:pt x="5018532" y="0"/>
                  </a:moveTo>
                  <a:lnTo>
                    <a:pt x="220979" y="0"/>
                  </a:lnTo>
                  <a:lnTo>
                    <a:pt x="176443" y="4489"/>
                  </a:lnTo>
                  <a:lnTo>
                    <a:pt x="134963" y="17365"/>
                  </a:lnTo>
                  <a:lnTo>
                    <a:pt x="97426" y="37739"/>
                  </a:lnTo>
                  <a:lnTo>
                    <a:pt x="64722" y="64722"/>
                  </a:lnTo>
                  <a:lnTo>
                    <a:pt x="37739" y="97426"/>
                  </a:lnTo>
                  <a:lnTo>
                    <a:pt x="17365" y="134963"/>
                  </a:lnTo>
                  <a:lnTo>
                    <a:pt x="4489" y="176443"/>
                  </a:lnTo>
                  <a:lnTo>
                    <a:pt x="0" y="220979"/>
                  </a:lnTo>
                  <a:lnTo>
                    <a:pt x="0" y="1104899"/>
                  </a:lnTo>
                  <a:lnTo>
                    <a:pt x="4489" y="1149436"/>
                  </a:lnTo>
                  <a:lnTo>
                    <a:pt x="17365" y="1190916"/>
                  </a:lnTo>
                  <a:lnTo>
                    <a:pt x="37739" y="1228453"/>
                  </a:lnTo>
                  <a:lnTo>
                    <a:pt x="64722" y="1261157"/>
                  </a:lnTo>
                  <a:lnTo>
                    <a:pt x="97426" y="1288140"/>
                  </a:lnTo>
                  <a:lnTo>
                    <a:pt x="134963" y="1308514"/>
                  </a:lnTo>
                  <a:lnTo>
                    <a:pt x="176443" y="1321390"/>
                  </a:lnTo>
                  <a:lnTo>
                    <a:pt x="220979" y="1325879"/>
                  </a:lnTo>
                  <a:lnTo>
                    <a:pt x="5018532" y="1325879"/>
                  </a:lnTo>
                  <a:lnTo>
                    <a:pt x="5063068" y="1321390"/>
                  </a:lnTo>
                  <a:lnTo>
                    <a:pt x="5104548" y="1308514"/>
                  </a:lnTo>
                  <a:lnTo>
                    <a:pt x="5142085" y="1288140"/>
                  </a:lnTo>
                  <a:lnTo>
                    <a:pt x="5174789" y="1261157"/>
                  </a:lnTo>
                  <a:lnTo>
                    <a:pt x="5201772" y="1228453"/>
                  </a:lnTo>
                  <a:lnTo>
                    <a:pt x="5222146" y="1190916"/>
                  </a:lnTo>
                  <a:lnTo>
                    <a:pt x="5235022" y="1149436"/>
                  </a:lnTo>
                  <a:lnTo>
                    <a:pt x="5239511" y="1104899"/>
                  </a:lnTo>
                  <a:lnTo>
                    <a:pt x="5239511" y="220979"/>
                  </a:lnTo>
                  <a:lnTo>
                    <a:pt x="5235022" y="176443"/>
                  </a:lnTo>
                  <a:lnTo>
                    <a:pt x="5222146" y="134963"/>
                  </a:lnTo>
                  <a:lnTo>
                    <a:pt x="5201772" y="97426"/>
                  </a:lnTo>
                  <a:lnTo>
                    <a:pt x="5174789" y="64722"/>
                  </a:lnTo>
                  <a:lnTo>
                    <a:pt x="5142085" y="37739"/>
                  </a:lnTo>
                  <a:lnTo>
                    <a:pt x="5104548" y="17365"/>
                  </a:lnTo>
                  <a:lnTo>
                    <a:pt x="5063068" y="4489"/>
                  </a:lnTo>
                  <a:lnTo>
                    <a:pt x="501853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87895" y="4767071"/>
              <a:ext cx="5240020" cy="1325880"/>
            </a:xfrm>
            <a:custGeom>
              <a:avLst/>
              <a:gdLst/>
              <a:ahLst/>
              <a:cxnLst/>
              <a:rect l="l" t="t" r="r" b="b"/>
              <a:pathLst>
                <a:path w="5240020" h="1325879">
                  <a:moveTo>
                    <a:pt x="0" y="220979"/>
                  </a:moveTo>
                  <a:lnTo>
                    <a:pt x="4489" y="176443"/>
                  </a:lnTo>
                  <a:lnTo>
                    <a:pt x="17365" y="134963"/>
                  </a:lnTo>
                  <a:lnTo>
                    <a:pt x="37739" y="97426"/>
                  </a:lnTo>
                  <a:lnTo>
                    <a:pt x="64722" y="64722"/>
                  </a:lnTo>
                  <a:lnTo>
                    <a:pt x="97426" y="37739"/>
                  </a:lnTo>
                  <a:lnTo>
                    <a:pt x="134963" y="17365"/>
                  </a:lnTo>
                  <a:lnTo>
                    <a:pt x="176443" y="4489"/>
                  </a:lnTo>
                  <a:lnTo>
                    <a:pt x="220979" y="0"/>
                  </a:lnTo>
                  <a:lnTo>
                    <a:pt x="5018532" y="0"/>
                  </a:lnTo>
                  <a:lnTo>
                    <a:pt x="5063068" y="4489"/>
                  </a:lnTo>
                  <a:lnTo>
                    <a:pt x="5104548" y="17365"/>
                  </a:lnTo>
                  <a:lnTo>
                    <a:pt x="5142085" y="37739"/>
                  </a:lnTo>
                  <a:lnTo>
                    <a:pt x="5174789" y="64722"/>
                  </a:lnTo>
                  <a:lnTo>
                    <a:pt x="5201772" y="97426"/>
                  </a:lnTo>
                  <a:lnTo>
                    <a:pt x="5222146" y="134963"/>
                  </a:lnTo>
                  <a:lnTo>
                    <a:pt x="5235022" y="176443"/>
                  </a:lnTo>
                  <a:lnTo>
                    <a:pt x="5239511" y="220979"/>
                  </a:lnTo>
                  <a:lnTo>
                    <a:pt x="5239511" y="1104899"/>
                  </a:lnTo>
                  <a:lnTo>
                    <a:pt x="5235022" y="1149436"/>
                  </a:lnTo>
                  <a:lnTo>
                    <a:pt x="5222146" y="1190916"/>
                  </a:lnTo>
                  <a:lnTo>
                    <a:pt x="5201772" y="1228453"/>
                  </a:lnTo>
                  <a:lnTo>
                    <a:pt x="5174789" y="1261157"/>
                  </a:lnTo>
                  <a:lnTo>
                    <a:pt x="5142085" y="1288140"/>
                  </a:lnTo>
                  <a:lnTo>
                    <a:pt x="5104548" y="1308514"/>
                  </a:lnTo>
                  <a:lnTo>
                    <a:pt x="5063068" y="1321390"/>
                  </a:lnTo>
                  <a:lnTo>
                    <a:pt x="5018532" y="1325879"/>
                  </a:lnTo>
                  <a:lnTo>
                    <a:pt x="220979" y="1325879"/>
                  </a:lnTo>
                  <a:lnTo>
                    <a:pt x="176443" y="1321390"/>
                  </a:lnTo>
                  <a:lnTo>
                    <a:pt x="134963" y="1308514"/>
                  </a:lnTo>
                  <a:lnTo>
                    <a:pt x="97426" y="1288140"/>
                  </a:lnTo>
                  <a:lnTo>
                    <a:pt x="64722" y="1261157"/>
                  </a:lnTo>
                  <a:lnTo>
                    <a:pt x="37739" y="1228453"/>
                  </a:lnTo>
                  <a:lnTo>
                    <a:pt x="17365" y="1190916"/>
                  </a:lnTo>
                  <a:lnTo>
                    <a:pt x="4489" y="1149436"/>
                  </a:lnTo>
                  <a:lnTo>
                    <a:pt x="0" y="1104899"/>
                  </a:lnTo>
                  <a:lnTo>
                    <a:pt x="0" y="22097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32168" y="5322189"/>
            <a:ext cx="4947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'Will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revert</a:t>
            </a:r>
            <a:r>
              <a:rPr sz="12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8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after</a:t>
            </a:r>
            <a:r>
              <a:rPr sz="1200" spc="-2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reading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the</a:t>
            </a:r>
            <a:r>
              <a:rPr sz="1200" spc="-3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60" dirty="0">
                <a:solidFill>
                  <a:schemeClr val="bg2"/>
                </a:solidFill>
                <a:latin typeface="Franklin Gothic Medium"/>
                <a:cs typeface="Franklin Gothic Medium"/>
              </a:rPr>
              <a:t>email'</a:t>
            </a:r>
            <a:r>
              <a:rPr sz="1200" spc="-4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10" dirty="0">
                <a:solidFill>
                  <a:schemeClr val="bg2"/>
                </a:solidFill>
                <a:latin typeface="Franklin Gothic Medium"/>
                <a:cs typeface="Franklin Gothic Medium"/>
              </a:rPr>
              <a:t>and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'Closed</a:t>
            </a:r>
            <a:r>
              <a:rPr sz="1200" spc="-1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0" dirty="0">
                <a:solidFill>
                  <a:schemeClr val="bg2"/>
                </a:solidFill>
                <a:latin typeface="Franklin Gothic Medium"/>
                <a:cs typeface="Franklin Gothic Medium"/>
              </a:rPr>
              <a:t>by</a:t>
            </a:r>
            <a:r>
              <a:rPr sz="1200" spc="-5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70" dirty="0">
                <a:solidFill>
                  <a:schemeClr val="bg2"/>
                </a:solidFill>
                <a:latin typeface="Franklin Gothic Medium"/>
                <a:cs typeface="Franklin Gothic Medium"/>
              </a:rPr>
              <a:t>Horizzon'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105" dirty="0">
                <a:solidFill>
                  <a:schemeClr val="bg2"/>
                </a:solidFill>
                <a:latin typeface="Franklin Gothic Medium"/>
                <a:cs typeface="Franklin Gothic Medium"/>
              </a:rPr>
              <a:t>has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0" dirty="0">
                <a:solidFill>
                  <a:schemeClr val="bg2"/>
                </a:solidFill>
                <a:latin typeface="Franklin Gothic Medium"/>
                <a:cs typeface="Franklin Gothic Medium"/>
              </a:rPr>
              <a:t>high</a:t>
            </a:r>
            <a:r>
              <a:rPr sz="1200" spc="-40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95" dirty="0">
                <a:solidFill>
                  <a:schemeClr val="bg2"/>
                </a:solidFill>
                <a:latin typeface="Franklin Gothic Medium"/>
                <a:cs typeface="Franklin Gothic Medium"/>
              </a:rPr>
              <a:t>conversion</a:t>
            </a:r>
            <a:r>
              <a:rPr sz="1200" spc="-35" dirty="0">
                <a:solidFill>
                  <a:schemeClr val="bg2"/>
                </a:solidFill>
                <a:latin typeface="Franklin Gothic Medium"/>
                <a:cs typeface="Franklin Gothic Medium"/>
              </a:rPr>
              <a:t> </a:t>
            </a:r>
            <a:r>
              <a:rPr sz="1200" spc="-20" dirty="0">
                <a:solidFill>
                  <a:schemeClr val="bg2"/>
                </a:solidFill>
                <a:latin typeface="Franklin Gothic Medium"/>
                <a:cs typeface="Franklin Gothic Medium"/>
              </a:rPr>
              <a:t>rate</a:t>
            </a:r>
            <a:endParaRPr sz="1200">
              <a:solidFill>
                <a:schemeClr val="bg2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58683" y="1420367"/>
            <a:ext cx="3304540" cy="2969260"/>
            <a:chOff x="7758683" y="1420367"/>
            <a:chExt cx="3304540" cy="296926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8683" y="1420367"/>
              <a:ext cx="3304031" cy="29687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18119" y="1441703"/>
              <a:ext cx="3185160" cy="2849880"/>
            </a:xfrm>
            <a:custGeom>
              <a:avLst/>
              <a:gdLst/>
              <a:ahLst/>
              <a:cxnLst/>
              <a:rect l="l" t="t" r="r" b="b"/>
              <a:pathLst>
                <a:path w="3185159" h="2849879">
                  <a:moveTo>
                    <a:pt x="3185160" y="0"/>
                  </a:moveTo>
                  <a:lnTo>
                    <a:pt x="0" y="0"/>
                  </a:lnTo>
                  <a:lnTo>
                    <a:pt x="0" y="2849880"/>
                  </a:lnTo>
                  <a:lnTo>
                    <a:pt x="3185160" y="2849880"/>
                  </a:lnTo>
                  <a:lnTo>
                    <a:pt x="318516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818119" y="1441703"/>
              <a:ext cx="3185160" cy="2849880"/>
            </a:xfrm>
            <a:custGeom>
              <a:avLst/>
              <a:gdLst/>
              <a:ahLst/>
              <a:cxnLst/>
              <a:rect l="l" t="t" r="r" b="b"/>
              <a:pathLst>
                <a:path w="3185159" h="2849879">
                  <a:moveTo>
                    <a:pt x="0" y="2849880"/>
                  </a:moveTo>
                  <a:lnTo>
                    <a:pt x="3185160" y="2849880"/>
                  </a:lnTo>
                  <a:lnTo>
                    <a:pt x="3185160" y="0"/>
                  </a:lnTo>
                  <a:lnTo>
                    <a:pt x="0" y="0"/>
                  </a:lnTo>
                  <a:lnTo>
                    <a:pt x="0" y="2849880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2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1479" y="1546859"/>
              <a:ext cx="2752344" cy="265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7576" y="1030466"/>
            <a:ext cx="3133344" cy="5632703"/>
            <a:chOff x="7417308" y="1109471"/>
            <a:chExt cx="3133344" cy="563270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948" y="1552955"/>
              <a:ext cx="2770631" cy="25206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44384" y="1574291"/>
              <a:ext cx="2651760" cy="2402205"/>
            </a:xfrm>
            <a:custGeom>
              <a:avLst/>
              <a:gdLst/>
              <a:ahLst/>
              <a:cxnLst/>
              <a:rect l="l" t="t" r="r" b="b"/>
              <a:pathLst>
                <a:path w="2651759" h="2402204">
                  <a:moveTo>
                    <a:pt x="2651760" y="0"/>
                  </a:moveTo>
                  <a:lnTo>
                    <a:pt x="0" y="0"/>
                  </a:lnTo>
                  <a:lnTo>
                    <a:pt x="0" y="2401823"/>
                  </a:lnTo>
                  <a:lnTo>
                    <a:pt x="2651760" y="2401823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4384" y="1574291"/>
              <a:ext cx="2651760" cy="2402205"/>
            </a:xfrm>
            <a:custGeom>
              <a:avLst/>
              <a:gdLst/>
              <a:ahLst/>
              <a:cxnLst/>
              <a:rect l="l" t="t" r="r" b="b"/>
              <a:pathLst>
                <a:path w="2651759" h="2402204">
                  <a:moveTo>
                    <a:pt x="0" y="2401823"/>
                  </a:moveTo>
                  <a:lnTo>
                    <a:pt x="2651760" y="2401823"/>
                  </a:lnTo>
                  <a:lnTo>
                    <a:pt x="2651760" y="0"/>
                  </a:lnTo>
                  <a:lnTo>
                    <a:pt x="0" y="0"/>
                  </a:lnTo>
                  <a:lnTo>
                    <a:pt x="0" y="2401823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9456" y="1679447"/>
              <a:ext cx="2316479" cy="21930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7308" y="4568950"/>
              <a:ext cx="3133344" cy="2173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76744" y="4590287"/>
              <a:ext cx="3014980" cy="2054860"/>
            </a:xfrm>
            <a:custGeom>
              <a:avLst/>
              <a:gdLst/>
              <a:ahLst/>
              <a:cxnLst/>
              <a:rect l="l" t="t" r="r" b="b"/>
              <a:pathLst>
                <a:path w="3014979" h="2054859">
                  <a:moveTo>
                    <a:pt x="3014472" y="0"/>
                  </a:moveTo>
                  <a:lnTo>
                    <a:pt x="0" y="0"/>
                  </a:lnTo>
                  <a:lnTo>
                    <a:pt x="0" y="2054352"/>
                  </a:lnTo>
                  <a:lnTo>
                    <a:pt x="3014472" y="2054352"/>
                  </a:lnTo>
                  <a:lnTo>
                    <a:pt x="3014472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76744" y="4590287"/>
              <a:ext cx="3014980" cy="2054860"/>
            </a:xfrm>
            <a:custGeom>
              <a:avLst/>
              <a:gdLst/>
              <a:ahLst/>
              <a:cxnLst/>
              <a:rect l="l" t="t" r="r" b="b"/>
              <a:pathLst>
                <a:path w="3014979" h="2054859">
                  <a:moveTo>
                    <a:pt x="0" y="2054352"/>
                  </a:moveTo>
                  <a:lnTo>
                    <a:pt x="3014472" y="2054352"/>
                  </a:lnTo>
                  <a:lnTo>
                    <a:pt x="3014472" y="0"/>
                  </a:lnTo>
                  <a:lnTo>
                    <a:pt x="0" y="0"/>
                  </a:lnTo>
                  <a:lnTo>
                    <a:pt x="0" y="2054352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4384" y="4762232"/>
              <a:ext cx="2743200" cy="1859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4948" y="1109471"/>
              <a:ext cx="2770631" cy="481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3148" y="1136903"/>
              <a:ext cx="1092707" cy="4800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44384" y="1130807"/>
              <a:ext cx="2651760" cy="363220"/>
            </a:xfrm>
            <a:custGeom>
              <a:avLst/>
              <a:gdLst/>
              <a:ahLst/>
              <a:cxnLst/>
              <a:rect l="l" t="t" r="r" b="b"/>
              <a:pathLst>
                <a:path w="2651759" h="363219">
                  <a:moveTo>
                    <a:pt x="2591308" y="0"/>
                  </a:moveTo>
                  <a:lnTo>
                    <a:pt x="60451" y="0"/>
                  </a:lnTo>
                  <a:lnTo>
                    <a:pt x="36915" y="4748"/>
                  </a:lnTo>
                  <a:lnTo>
                    <a:pt x="17700" y="17700"/>
                  </a:lnTo>
                  <a:lnTo>
                    <a:pt x="4748" y="36915"/>
                  </a:lnTo>
                  <a:lnTo>
                    <a:pt x="0" y="60451"/>
                  </a:lnTo>
                  <a:lnTo>
                    <a:pt x="0" y="302259"/>
                  </a:lnTo>
                  <a:lnTo>
                    <a:pt x="4748" y="325796"/>
                  </a:lnTo>
                  <a:lnTo>
                    <a:pt x="17700" y="345011"/>
                  </a:lnTo>
                  <a:lnTo>
                    <a:pt x="36915" y="357963"/>
                  </a:lnTo>
                  <a:lnTo>
                    <a:pt x="60451" y="362712"/>
                  </a:lnTo>
                  <a:lnTo>
                    <a:pt x="2591308" y="362712"/>
                  </a:lnTo>
                  <a:lnTo>
                    <a:pt x="2614844" y="357963"/>
                  </a:lnTo>
                  <a:lnTo>
                    <a:pt x="2634059" y="345011"/>
                  </a:lnTo>
                  <a:lnTo>
                    <a:pt x="2647011" y="325796"/>
                  </a:lnTo>
                  <a:lnTo>
                    <a:pt x="2651760" y="302259"/>
                  </a:lnTo>
                  <a:lnTo>
                    <a:pt x="2651760" y="60451"/>
                  </a:lnTo>
                  <a:lnTo>
                    <a:pt x="2647011" y="36915"/>
                  </a:lnTo>
                  <a:lnTo>
                    <a:pt x="2634059" y="17700"/>
                  </a:lnTo>
                  <a:lnTo>
                    <a:pt x="2614844" y="4748"/>
                  </a:lnTo>
                  <a:lnTo>
                    <a:pt x="259130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4384" y="1130807"/>
              <a:ext cx="2651760" cy="363220"/>
            </a:xfrm>
            <a:custGeom>
              <a:avLst/>
              <a:gdLst/>
              <a:ahLst/>
              <a:cxnLst/>
              <a:rect l="l" t="t" r="r" b="b"/>
              <a:pathLst>
                <a:path w="2651759" h="363219">
                  <a:moveTo>
                    <a:pt x="0" y="60451"/>
                  </a:moveTo>
                  <a:lnTo>
                    <a:pt x="4748" y="36915"/>
                  </a:lnTo>
                  <a:lnTo>
                    <a:pt x="17700" y="17700"/>
                  </a:lnTo>
                  <a:lnTo>
                    <a:pt x="36915" y="4748"/>
                  </a:lnTo>
                  <a:lnTo>
                    <a:pt x="60451" y="0"/>
                  </a:lnTo>
                  <a:lnTo>
                    <a:pt x="2591308" y="0"/>
                  </a:lnTo>
                  <a:lnTo>
                    <a:pt x="2614844" y="4748"/>
                  </a:lnTo>
                  <a:lnTo>
                    <a:pt x="2634059" y="17700"/>
                  </a:lnTo>
                  <a:lnTo>
                    <a:pt x="2647011" y="36915"/>
                  </a:lnTo>
                  <a:lnTo>
                    <a:pt x="2651760" y="60451"/>
                  </a:lnTo>
                  <a:lnTo>
                    <a:pt x="2651760" y="302259"/>
                  </a:lnTo>
                  <a:lnTo>
                    <a:pt x="2647011" y="325796"/>
                  </a:lnTo>
                  <a:lnTo>
                    <a:pt x="2634059" y="345011"/>
                  </a:lnTo>
                  <a:lnTo>
                    <a:pt x="2614844" y="357963"/>
                  </a:lnTo>
                  <a:lnTo>
                    <a:pt x="2591308" y="362712"/>
                  </a:lnTo>
                  <a:lnTo>
                    <a:pt x="60451" y="362712"/>
                  </a:lnTo>
                  <a:lnTo>
                    <a:pt x="36915" y="357963"/>
                  </a:lnTo>
                  <a:lnTo>
                    <a:pt x="17700" y="345011"/>
                  </a:lnTo>
                  <a:lnTo>
                    <a:pt x="4748" y="325796"/>
                  </a:lnTo>
                  <a:lnTo>
                    <a:pt x="0" y="302259"/>
                  </a:lnTo>
                  <a:lnTo>
                    <a:pt x="0" y="60451"/>
                  </a:lnTo>
                  <a:close/>
                </a:path>
              </a:pathLst>
            </a:custGeom>
            <a:ln w="121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74574" y="417042"/>
            <a:ext cx="970879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MODEL</a:t>
            </a:r>
            <a:r>
              <a:rPr spc="-345" dirty="0"/>
              <a:t> </a:t>
            </a:r>
            <a:r>
              <a:rPr spc="-235" dirty="0"/>
              <a:t>BUILDING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16" name="object 16"/>
          <p:cNvGrpSpPr/>
          <p:nvPr/>
        </p:nvGrpSpPr>
        <p:grpSpPr>
          <a:xfrm>
            <a:off x="596012" y="1387982"/>
            <a:ext cx="5110480" cy="4813300"/>
            <a:chOff x="649223" y="1187196"/>
            <a:chExt cx="5110480" cy="481330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223" y="1187196"/>
              <a:ext cx="5109972" cy="4812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299" y="2206752"/>
              <a:ext cx="4680204" cy="2827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8659" y="1208532"/>
              <a:ext cx="4991100" cy="4693920"/>
            </a:xfrm>
            <a:custGeom>
              <a:avLst/>
              <a:gdLst/>
              <a:ahLst/>
              <a:cxnLst/>
              <a:rect l="l" t="t" r="r" b="b"/>
              <a:pathLst>
                <a:path w="4991100" h="4693920">
                  <a:moveTo>
                    <a:pt x="4208780" y="0"/>
                  </a:moveTo>
                  <a:lnTo>
                    <a:pt x="782320" y="0"/>
                  </a:lnTo>
                  <a:lnTo>
                    <a:pt x="734664" y="1427"/>
                  </a:lnTo>
                  <a:lnTo>
                    <a:pt x="687763" y="5656"/>
                  </a:lnTo>
                  <a:lnTo>
                    <a:pt x="641699" y="12604"/>
                  </a:lnTo>
                  <a:lnTo>
                    <a:pt x="596554" y="22189"/>
                  </a:lnTo>
                  <a:lnTo>
                    <a:pt x="552409" y="34330"/>
                  </a:lnTo>
                  <a:lnTo>
                    <a:pt x="509347" y="48944"/>
                  </a:lnTo>
                  <a:lnTo>
                    <a:pt x="467448" y="65951"/>
                  </a:lnTo>
                  <a:lnTo>
                    <a:pt x="426796" y="85267"/>
                  </a:lnTo>
                  <a:lnTo>
                    <a:pt x="387472" y="106811"/>
                  </a:lnTo>
                  <a:lnTo>
                    <a:pt x="349557" y="130502"/>
                  </a:lnTo>
                  <a:lnTo>
                    <a:pt x="313134" y="156257"/>
                  </a:lnTo>
                  <a:lnTo>
                    <a:pt x="278285" y="183994"/>
                  </a:lnTo>
                  <a:lnTo>
                    <a:pt x="245090" y="213633"/>
                  </a:lnTo>
                  <a:lnTo>
                    <a:pt x="213633" y="245090"/>
                  </a:lnTo>
                  <a:lnTo>
                    <a:pt x="183994" y="278285"/>
                  </a:lnTo>
                  <a:lnTo>
                    <a:pt x="156257" y="313134"/>
                  </a:lnTo>
                  <a:lnTo>
                    <a:pt x="130502" y="349557"/>
                  </a:lnTo>
                  <a:lnTo>
                    <a:pt x="106811" y="387472"/>
                  </a:lnTo>
                  <a:lnTo>
                    <a:pt x="85267" y="426796"/>
                  </a:lnTo>
                  <a:lnTo>
                    <a:pt x="65951" y="467448"/>
                  </a:lnTo>
                  <a:lnTo>
                    <a:pt x="48944" y="509347"/>
                  </a:lnTo>
                  <a:lnTo>
                    <a:pt x="34330" y="552409"/>
                  </a:lnTo>
                  <a:lnTo>
                    <a:pt x="22189" y="596554"/>
                  </a:lnTo>
                  <a:lnTo>
                    <a:pt x="12604" y="641699"/>
                  </a:lnTo>
                  <a:lnTo>
                    <a:pt x="5656" y="687763"/>
                  </a:lnTo>
                  <a:lnTo>
                    <a:pt x="1427" y="734664"/>
                  </a:lnTo>
                  <a:lnTo>
                    <a:pt x="0" y="782319"/>
                  </a:lnTo>
                  <a:lnTo>
                    <a:pt x="0" y="3911600"/>
                  </a:lnTo>
                  <a:lnTo>
                    <a:pt x="1427" y="3959255"/>
                  </a:lnTo>
                  <a:lnTo>
                    <a:pt x="5656" y="4006156"/>
                  </a:lnTo>
                  <a:lnTo>
                    <a:pt x="12604" y="4052220"/>
                  </a:lnTo>
                  <a:lnTo>
                    <a:pt x="22189" y="4097365"/>
                  </a:lnTo>
                  <a:lnTo>
                    <a:pt x="34330" y="4141510"/>
                  </a:lnTo>
                  <a:lnTo>
                    <a:pt x="48944" y="4184572"/>
                  </a:lnTo>
                  <a:lnTo>
                    <a:pt x="65951" y="4226471"/>
                  </a:lnTo>
                  <a:lnTo>
                    <a:pt x="85267" y="4267123"/>
                  </a:lnTo>
                  <a:lnTo>
                    <a:pt x="106811" y="4306447"/>
                  </a:lnTo>
                  <a:lnTo>
                    <a:pt x="130502" y="4344362"/>
                  </a:lnTo>
                  <a:lnTo>
                    <a:pt x="156257" y="4380785"/>
                  </a:lnTo>
                  <a:lnTo>
                    <a:pt x="183994" y="4415634"/>
                  </a:lnTo>
                  <a:lnTo>
                    <a:pt x="213633" y="4448829"/>
                  </a:lnTo>
                  <a:lnTo>
                    <a:pt x="245090" y="4480286"/>
                  </a:lnTo>
                  <a:lnTo>
                    <a:pt x="278285" y="4509925"/>
                  </a:lnTo>
                  <a:lnTo>
                    <a:pt x="313134" y="4537662"/>
                  </a:lnTo>
                  <a:lnTo>
                    <a:pt x="349557" y="4563417"/>
                  </a:lnTo>
                  <a:lnTo>
                    <a:pt x="387472" y="4587108"/>
                  </a:lnTo>
                  <a:lnTo>
                    <a:pt x="426796" y="4608652"/>
                  </a:lnTo>
                  <a:lnTo>
                    <a:pt x="467448" y="4627968"/>
                  </a:lnTo>
                  <a:lnTo>
                    <a:pt x="509347" y="4644975"/>
                  </a:lnTo>
                  <a:lnTo>
                    <a:pt x="552409" y="4659589"/>
                  </a:lnTo>
                  <a:lnTo>
                    <a:pt x="596554" y="4671730"/>
                  </a:lnTo>
                  <a:lnTo>
                    <a:pt x="641699" y="4681315"/>
                  </a:lnTo>
                  <a:lnTo>
                    <a:pt x="687763" y="4688263"/>
                  </a:lnTo>
                  <a:lnTo>
                    <a:pt x="734664" y="4692492"/>
                  </a:lnTo>
                  <a:lnTo>
                    <a:pt x="782320" y="4693920"/>
                  </a:lnTo>
                  <a:lnTo>
                    <a:pt x="4208780" y="4693920"/>
                  </a:lnTo>
                  <a:lnTo>
                    <a:pt x="4256435" y="4692492"/>
                  </a:lnTo>
                  <a:lnTo>
                    <a:pt x="4303336" y="4688263"/>
                  </a:lnTo>
                  <a:lnTo>
                    <a:pt x="4349400" y="4681315"/>
                  </a:lnTo>
                  <a:lnTo>
                    <a:pt x="4394545" y="4671730"/>
                  </a:lnTo>
                  <a:lnTo>
                    <a:pt x="4438690" y="4659589"/>
                  </a:lnTo>
                  <a:lnTo>
                    <a:pt x="4481752" y="4644975"/>
                  </a:lnTo>
                  <a:lnTo>
                    <a:pt x="4523651" y="4627968"/>
                  </a:lnTo>
                  <a:lnTo>
                    <a:pt x="4564303" y="4608652"/>
                  </a:lnTo>
                  <a:lnTo>
                    <a:pt x="4603627" y="4587108"/>
                  </a:lnTo>
                  <a:lnTo>
                    <a:pt x="4641542" y="4563417"/>
                  </a:lnTo>
                  <a:lnTo>
                    <a:pt x="4677965" y="4537662"/>
                  </a:lnTo>
                  <a:lnTo>
                    <a:pt x="4712814" y="4509925"/>
                  </a:lnTo>
                  <a:lnTo>
                    <a:pt x="4746009" y="4480286"/>
                  </a:lnTo>
                  <a:lnTo>
                    <a:pt x="4777466" y="4448829"/>
                  </a:lnTo>
                  <a:lnTo>
                    <a:pt x="4807105" y="4415634"/>
                  </a:lnTo>
                  <a:lnTo>
                    <a:pt x="4834842" y="4380785"/>
                  </a:lnTo>
                  <a:lnTo>
                    <a:pt x="4860597" y="4344362"/>
                  </a:lnTo>
                  <a:lnTo>
                    <a:pt x="4884288" y="4306447"/>
                  </a:lnTo>
                  <a:lnTo>
                    <a:pt x="4905832" y="4267123"/>
                  </a:lnTo>
                  <a:lnTo>
                    <a:pt x="4925148" y="4226471"/>
                  </a:lnTo>
                  <a:lnTo>
                    <a:pt x="4942155" y="4184572"/>
                  </a:lnTo>
                  <a:lnTo>
                    <a:pt x="4956769" y="4141510"/>
                  </a:lnTo>
                  <a:lnTo>
                    <a:pt x="4968910" y="4097365"/>
                  </a:lnTo>
                  <a:lnTo>
                    <a:pt x="4978495" y="4052220"/>
                  </a:lnTo>
                  <a:lnTo>
                    <a:pt x="4985443" y="4006156"/>
                  </a:lnTo>
                  <a:lnTo>
                    <a:pt x="4989672" y="3959255"/>
                  </a:lnTo>
                  <a:lnTo>
                    <a:pt x="4991100" y="3911600"/>
                  </a:lnTo>
                  <a:lnTo>
                    <a:pt x="4991100" y="782319"/>
                  </a:lnTo>
                  <a:lnTo>
                    <a:pt x="4989672" y="734664"/>
                  </a:lnTo>
                  <a:lnTo>
                    <a:pt x="4985443" y="687763"/>
                  </a:lnTo>
                  <a:lnTo>
                    <a:pt x="4978495" y="641699"/>
                  </a:lnTo>
                  <a:lnTo>
                    <a:pt x="4968910" y="596554"/>
                  </a:lnTo>
                  <a:lnTo>
                    <a:pt x="4956769" y="552409"/>
                  </a:lnTo>
                  <a:lnTo>
                    <a:pt x="4942155" y="509347"/>
                  </a:lnTo>
                  <a:lnTo>
                    <a:pt x="4925148" y="467448"/>
                  </a:lnTo>
                  <a:lnTo>
                    <a:pt x="4905832" y="426796"/>
                  </a:lnTo>
                  <a:lnTo>
                    <a:pt x="4884288" y="387472"/>
                  </a:lnTo>
                  <a:lnTo>
                    <a:pt x="4860597" y="349557"/>
                  </a:lnTo>
                  <a:lnTo>
                    <a:pt x="4834842" y="313134"/>
                  </a:lnTo>
                  <a:lnTo>
                    <a:pt x="4807105" y="278285"/>
                  </a:lnTo>
                  <a:lnTo>
                    <a:pt x="4777466" y="245090"/>
                  </a:lnTo>
                  <a:lnTo>
                    <a:pt x="4746009" y="213633"/>
                  </a:lnTo>
                  <a:lnTo>
                    <a:pt x="4712814" y="183994"/>
                  </a:lnTo>
                  <a:lnTo>
                    <a:pt x="4677965" y="156257"/>
                  </a:lnTo>
                  <a:lnTo>
                    <a:pt x="4641542" y="130502"/>
                  </a:lnTo>
                  <a:lnTo>
                    <a:pt x="4603627" y="106811"/>
                  </a:lnTo>
                  <a:lnTo>
                    <a:pt x="4564303" y="85267"/>
                  </a:lnTo>
                  <a:lnTo>
                    <a:pt x="4523651" y="65951"/>
                  </a:lnTo>
                  <a:lnTo>
                    <a:pt x="4481752" y="48944"/>
                  </a:lnTo>
                  <a:lnTo>
                    <a:pt x="4438690" y="34330"/>
                  </a:lnTo>
                  <a:lnTo>
                    <a:pt x="4394545" y="22189"/>
                  </a:lnTo>
                  <a:lnTo>
                    <a:pt x="4349400" y="12604"/>
                  </a:lnTo>
                  <a:lnTo>
                    <a:pt x="4303336" y="5656"/>
                  </a:lnTo>
                  <a:lnTo>
                    <a:pt x="4256435" y="1427"/>
                  </a:lnTo>
                  <a:lnTo>
                    <a:pt x="4208780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08659" y="1208532"/>
              <a:ext cx="4991100" cy="4693920"/>
            </a:xfrm>
            <a:custGeom>
              <a:avLst/>
              <a:gdLst/>
              <a:ahLst/>
              <a:cxnLst/>
              <a:rect l="l" t="t" r="r" b="b"/>
              <a:pathLst>
                <a:path w="4991100" h="4693920">
                  <a:moveTo>
                    <a:pt x="0" y="782319"/>
                  </a:moveTo>
                  <a:lnTo>
                    <a:pt x="1427" y="734664"/>
                  </a:lnTo>
                  <a:lnTo>
                    <a:pt x="5656" y="687763"/>
                  </a:lnTo>
                  <a:lnTo>
                    <a:pt x="12604" y="641699"/>
                  </a:lnTo>
                  <a:lnTo>
                    <a:pt x="22189" y="596554"/>
                  </a:lnTo>
                  <a:lnTo>
                    <a:pt x="34330" y="552409"/>
                  </a:lnTo>
                  <a:lnTo>
                    <a:pt x="48944" y="509347"/>
                  </a:lnTo>
                  <a:lnTo>
                    <a:pt x="65951" y="467448"/>
                  </a:lnTo>
                  <a:lnTo>
                    <a:pt x="85267" y="426796"/>
                  </a:lnTo>
                  <a:lnTo>
                    <a:pt x="106811" y="387472"/>
                  </a:lnTo>
                  <a:lnTo>
                    <a:pt x="130502" y="349557"/>
                  </a:lnTo>
                  <a:lnTo>
                    <a:pt x="156257" y="313134"/>
                  </a:lnTo>
                  <a:lnTo>
                    <a:pt x="183994" y="278285"/>
                  </a:lnTo>
                  <a:lnTo>
                    <a:pt x="213633" y="245090"/>
                  </a:lnTo>
                  <a:lnTo>
                    <a:pt x="245090" y="213633"/>
                  </a:lnTo>
                  <a:lnTo>
                    <a:pt x="278285" y="183994"/>
                  </a:lnTo>
                  <a:lnTo>
                    <a:pt x="313134" y="156257"/>
                  </a:lnTo>
                  <a:lnTo>
                    <a:pt x="349557" y="130502"/>
                  </a:lnTo>
                  <a:lnTo>
                    <a:pt x="387472" y="106811"/>
                  </a:lnTo>
                  <a:lnTo>
                    <a:pt x="426796" y="85267"/>
                  </a:lnTo>
                  <a:lnTo>
                    <a:pt x="467448" y="65951"/>
                  </a:lnTo>
                  <a:lnTo>
                    <a:pt x="509347" y="48944"/>
                  </a:lnTo>
                  <a:lnTo>
                    <a:pt x="552409" y="34330"/>
                  </a:lnTo>
                  <a:lnTo>
                    <a:pt x="596554" y="22189"/>
                  </a:lnTo>
                  <a:lnTo>
                    <a:pt x="641699" y="12604"/>
                  </a:lnTo>
                  <a:lnTo>
                    <a:pt x="687763" y="5656"/>
                  </a:lnTo>
                  <a:lnTo>
                    <a:pt x="734664" y="1427"/>
                  </a:lnTo>
                  <a:lnTo>
                    <a:pt x="782320" y="0"/>
                  </a:lnTo>
                  <a:lnTo>
                    <a:pt x="4208780" y="0"/>
                  </a:lnTo>
                  <a:lnTo>
                    <a:pt x="4256435" y="1427"/>
                  </a:lnTo>
                  <a:lnTo>
                    <a:pt x="4303336" y="5656"/>
                  </a:lnTo>
                  <a:lnTo>
                    <a:pt x="4349400" y="12604"/>
                  </a:lnTo>
                  <a:lnTo>
                    <a:pt x="4394545" y="22189"/>
                  </a:lnTo>
                  <a:lnTo>
                    <a:pt x="4438690" y="34330"/>
                  </a:lnTo>
                  <a:lnTo>
                    <a:pt x="4481752" y="48944"/>
                  </a:lnTo>
                  <a:lnTo>
                    <a:pt x="4523651" y="65951"/>
                  </a:lnTo>
                  <a:lnTo>
                    <a:pt x="4564303" y="85267"/>
                  </a:lnTo>
                  <a:lnTo>
                    <a:pt x="4603627" y="106811"/>
                  </a:lnTo>
                  <a:lnTo>
                    <a:pt x="4641542" y="130502"/>
                  </a:lnTo>
                  <a:lnTo>
                    <a:pt x="4677965" y="156257"/>
                  </a:lnTo>
                  <a:lnTo>
                    <a:pt x="4712814" y="183994"/>
                  </a:lnTo>
                  <a:lnTo>
                    <a:pt x="4746009" y="213633"/>
                  </a:lnTo>
                  <a:lnTo>
                    <a:pt x="4777466" y="245090"/>
                  </a:lnTo>
                  <a:lnTo>
                    <a:pt x="4807105" y="278285"/>
                  </a:lnTo>
                  <a:lnTo>
                    <a:pt x="4834842" y="313134"/>
                  </a:lnTo>
                  <a:lnTo>
                    <a:pt x="4860597" y="349557"/>
                  </a:lnTo>
                  <a:lnTo>
                    <a:pt x="4884288" y="387472"/>
                  </a:lnTo>
                  <a:lnTo>
                    <a:pt x="4905832" y="426796"/>
                  </a:lnTo>
                  <a:lnTo>
                    <a:pt x="4925148" y="467448"/>
                  </a:lnTo>
                  <a:lnTo>
                    <a:pt x="4942155" y="509347"/>
                  </a:lnTo>
                  <a:lnTo>
                    <a:pt x="4956769" y="552409"/>
                  </a:lnTo>
                  <a:lnTo>
                    <a:pt x="4968910" y="596554"/>
                  </a:lnTo>
                  <a:lnTo>
                    <a:pt x="4978495" y="641699"/>
                  </a:lnTo>
                  <a:lnTo>
                    <a:pt x="4985443" y="687763"/>
                  </a:lnTo>
                  <a:lnTo>
                    <a:pt x="4989672" y="734664"/>
                  </a:lnTo>
                  <a:lnTo>
                    <a:pt x="4991100" y="782319"/>
                  </a:lnTo>
                  <a:lnTo>
                    <a:pt x="4991100" y="3911600"/>
                  </a:lnTo>
                  <a:lnTo>
                    <a:pt x="4989672" y="3959255"/>
                  </a:lnTo>
                  <a:lnTo>
                    <a:pt x="4985443" y="4006156"/>
                  </a:lnTo>
                  <a:lnTo>
                    <a:pt x="4978495" y="4052220"/>
                  </a:lnTo>
                  <a:lnTo>
                    <a:pt x="4968910" y="4097365"/>
                  </a:lnTo>
                  <a:lnTo>
                    <a:pt x="4956769" y="4141510"/>
                  </a:lnTo>
                  <a:lnTo>
                    <a:pt x="4942155" y="4184572"/>
                  </a:lnTo>
                  <a:lnTo>
                    <a:pt x="4925148" y="4226471"/>
                  </a:lnTo>
                  <a:lnTo>
                    <a:pt x="4905832" y="4267123"/>
                  </a:lnTo>
                  <a:lnTo>
                    <a:pt x="4884288" y="4306447"/>
                  </a:lnTo>
                  <a:lnTo>
                    <a:pt x="4860597" y="4344362"/>
                  </a:lnTo>
                  <a:lnTo>
                    <a:pt x="4834842" y="4380785"/>
                  </a:lnTo>
                  <a:lnTo>
                    <a:pt x="4807105" y="4415634"/>
                  </a:lnTo>
                  <a:lnTo>
                    <a:pt x="4777466" y="4448829"/>
                  </a:lnTo>
                  <a:lnTo>
                    <a:pt x="4746009" y="4480286"/>
                  </a:lnTo>
                  <a:lnTo>
                    <a:pt x="4712814" y="4509925"/>
                  </a:lnTo>
                  <a:lnTo>
                    <a:pt x="4677965" y="4537662"/>
                  </a:lnTo>
                  <a:lnTo>
                    <a:pt x="4641542" y="4563417"/>
                  </a:lnTo>
                  <a:lnTo>
                    <a:pt x="4603627" y="4587108"/>
                  </a:lnTo>
                  <a:lnTo>
                    <a:pt x="4564303" y="4608652"/>
                  </a:lnTo>
                  <a:lnTo>
                    <a:pt x="4523651" y="4627968"/>
                  </a:lnTo>
                  <a:lnTo>
                    <a:pt x="4481752" y="4644975"/>
                  </a:lnTo>
                  <a:lnTo>
                    <a:pt x="4438690" y="4659589"/>
                  </a:lnTo>
                  <a:lnTo>
                    <a:pt x="4394545" y="4671730"/>
                  </a:lnTo>
                  <a:lnTo>
                    <a:pt x="4349400" y="4681315"/>
                  </a:lnTo>
                  <a:lnTo>
                    <a:pt x="4303336" y="4688263"/>
                  </a:lnTo>
                  <a:lnTo>
                    <a:pt x="4256435" y="4692492"/>
                  </a:lnTo>
                  <a:lnTo>
                    <a:pt x="4208780" y="4693920"/>
                  </a:lnTo>
                  <a:lnTo>
                    <a:pt x="782320" y="4693920"/>
                  </a:lnTo>
                  <a:lnTo>
                    <a:pt x="734664" y="4692492"/>
                  </a:lnTo>
                  <a:lnTo>
                    <a:pt x="687763" y="4688263"/>
                  </a:lnTo>
                  <a:lnTo>
                    <a:pt x="641699" y="4681315"/>
                  </a:lnTo>
                  <a:lnTo>
                    <a:pt x="596554" y="4671730"/>
                  </a:lnTo>
                  <a:lnTo>
                    <a:pt x="552409" y="4659589"/>
                  </a:lnTo>
                  <a:lnTo>
                    <a:pt x="509347" y="4644975"/>
                  </a:lnTo>
                  <a:lnTo>
                    <a:pt x="467448" y="4627968"/>
                  </a:lnTo>
                  <a:lnTo>
                    <a:pt x="426796" y="4608652"/>
                  </a:lnTo>
                  <a:lnTo>
                    <a:pt x="387472" y="4587108"/>
                  </a:lnTo>
                  <a:lnTo>
                    <a:pt x="349557" y="4563417"/>
                  </a:lnTo>
                  <a:lnTo>
                    <a:pt x="313134" y="4537662"/>
                  </a:lnTo>
                  <a:lnTo>
                    <a:pt x="278285" y="4509925"/>
                  </a:lnTo>
                  <a:lnTo>
                    <a:pt x="245090" y="4480286"/>
                  </a:lnTo>
                  <a:lnTo>
                    <a:pt x="213633" y="4448829"/>
                  </a:lnTo>
                  <a:lnTo>
                    <a:pt x="183994" y="4415634"/>
                  </a:lnTo>
                  <a:lnTo>
                    <a:pt x="156257" y="4380785"/>
                  </a:lnTo>
                  <a:lnTo>
                    <a:pt x="130502" y="4344362"/>
                  </a:lnTo>
                  <a:lnTo>
                    <a:pt x="106811" y="4306447"/>
                  </a:lnTo>
                  <a:lnTo>
                    <a:pt x="85267" y="4267123"/>
                  </a:lnTo>
                  <a:lnTo>
                    <a:pt x="65951" y="4226471"/>
                  </a:lnTo>
                  <a:lnTo>
                    <a:pt x="48944" y="4184572"/>
                  </a:lnTo>
                  <a:lnTo>
                    <a:pt x="34330" y="4141510"/>
                  </a:lnTo>
                  <a:lnTo>
                    <a:pt x="22189" y="4097365"/>
                  </a:lnTo>
                  <a:lnTo>
                    <a:pt x="12604" y="4052220"/>
                  </a:lnTo>
                  <a:lnTo>
                    <a:pt x="5656" y="4006156"/>
                  </a:lnTo>
                  <a:lnTo>
                    <a:pt x="1427" y="3959255"/>
                  </a:lnTo>
                  <a:lnTo>
                    <a:pt x="0" y="3911600"/>
                  </a:lnTo>
                  <a:lnTo>
                    <a:pt x="0" y="782319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6304" y="2257425"/>
            <a:ext cx="4364355" cy="17754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SPLITTING</a:t>
            </a:r>
            <a:r>
              <a:rPr sz="1400" b="1" spc="-1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002060"/>
                </a:solidFill>
                <a:latin typeface="Trebuchet MS"/>
                <a:cs typeface="Trebuchet MS"/>
              </a:rPr>
              <a:t>THE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002060"/>
                </a:solidFill>
                <a:latin typeface="Trebuchet MS"/>
                <a:cs typeface="Trebuchet MS"/>
              </a:rPr>
              <a:t>DATA</a:t>
            </a:r>
            <a:r>
              <a:rPr sz="1400" b="1" spc="-1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5" dirty="0">
                <a:solidFill>
                  <a:srgbClr val="002060"/>
                </a:solidFill>
                <a:latin typeface="Trebuchet MS"/>
                <a:cs typeface="Trebuchet MS"/>
              </a:rPr>
              <a:t>INTO</a:t>
            </a:r>
            <a:r>
              <a:rPr sz="1400" b="1" spc="-16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04" dirty="0">
                <a:solidFill>
                  <a:srgbClr val="002060"/>
                </a:solidFill>
                <a:latin typeface="Trebuchet MS"/>
                <a:cs typeface="Trebuchet MS"/>
              </a:rPr>
              <a:t>TEST</a:t>
            </a:r>
            <a:r>
              <a:rPr sz="1400" b="1" spc="-16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1400" b="1" spc="-160" dirty="0">
                <a:solidFill>
                  <a:srgbClr val="002060"/>
                </a:solidFill>
                <a:latin typeface="Trebuchet MS"/>
                <a:cs typeface="Trebuchet MS"/>
              </a:rPr>
              <a:t> TRAINING</a:t>
            </a:r>
            <a:r>
              <a:rPr sz="1400" b="1" spc="-1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Trebuchet MS"/>
                <a:cs typeface="Trebuchet MS"/>
              </a:rPr>
              <a:t>SETS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33"/>
              </a:buClr>
              <a:buFont typeface="Wingdings"/>
              <a:buChar char=""/>
            </a:pP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b="1" spc="-210" dirty="0">
                <a:solidFill>
                  <a:srgbClr val="002060"/>
                </a:solidFill>
                <a:latin typeface="Trebuchet MS"/>
                <a:cs typeface="Trebuchet MS"/>
              </a:rPr>
              <a:t>WE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04" dirty="0">
                <a:solidFill>
                  <a:srgbClr val="002060"/>
                </a:solidFill>
                <a:latin typeface="Trebuchet MS"/>
                <a:cs typeface="Trebuchet MS"/>
              </a:rPr>
              <a:t>HAVE</a:t>
            </a:r>
            <a:r>
              <a:rPr sz="1400" b="1" spc="-1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CHOSEN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002060"/>
                </a:solidFill>
                <a:latin typeface="Trebuchet MS"/>
                <a:cs typeface="Trebuchet MS"/>
              </a:rPr>
              <a:t>THE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5" dirty="0">
                <a:solidFill>
                  <a:srgbClr val="002060"/>
                </a:solidFill>
                <a:latin typeface="Trebuchet MS"/>
                <a:cs typeface="Trebuchet MS"/>
              </a:rPr>
              <a:t>TRAIN_TEST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SPLIT</a:t>
            </a:r>
            <a:r>
              <a:rPr sz="1400" b="1" spc="-1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5" dirty="0">
                <a:solidFill>
                  <a:srgbClr val="002060"/>
                </a:solidFill>
                <a:latin typeface="Trebuchet MS"/>
                <a:cs typeface="Trebuchet MS"/>
              </a:rPr>
              <a:t>RATIO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00" dirty="0">
                <a:solidFill>
                  <a:srgbClr val="002060"/>
                </a:solidFill>
                <a:latin typeface="Trebuchet MS"/>
                <a:cs typeface="Trebuchet MS"/>
              </a:rPr>
              <a:t>AS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Trebuchet MS"/>
                <a:cs typeface="Trebuchet MS"/>
              </a:rPr>
              <a:t>70:30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33"/>
              </a:buClr>
              <a:buFont typeface="Wingdings"/>
              <a:buChar char=""/>
            </a:pP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b="1" spc="-114" dirty="0">
                <a:solidFill>
                  <a:srgbClr val="002060"/>
                </a:solidFill>
                <a:latin typeface="Trebuchet MS"/>
                <a:cs typeface="Trebuchet MS"/>
              </a:rPr>
              <a:t>USING</a:t>
            </a:r>
            <a:r>
              <a:rPr sz="1400" b="1" spc="-1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RFE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70" dirty="0">
                <a:solidFill>
                  <a:srgbClr val="002060"/>
                </a:solidFill>
                <a:latin typeface="Trebuchet MS"/>
                <a:cs typeface="Trebuchet MS"/>
              </a:rPr>
              <a:t>TO</a:t>
            </a:r>
            <a:r>
              <a:rPr sz="1400" b="1" spc="-16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CHOOSE</a:t>
            </a:r>
            <a:r>
              <a:rPr sz="1400" b="1" spc="-1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25" dirty="0">
                <a:solidFill>
                  <a:srgbClr val="002060"/>
                </a:solidFill>
                <a:latin typeface="Trebuchet MS"/>
                <a:cs typeface="Trebuchet MS"/>
              </a:rPr>
              <a:t>TOP</a:t>
            </a:r>
            <a:r>
              <a:rPr sz="1400" b="1" spc="-1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35" dirty="0">
                <a:solidFill>
                  <a:srgbClr val="002060"/>
                </a:solidFill>
                <a:latin typeface="Trebuchet MS"/>
                <a:cs typeface="Trebuchet MS"/>
              </a:rPr>
              <a:t>15</a:t>
            </a:r>
            <a:r>
              <a:rPr sz="1400" b="1" spc="-16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2060"/>
                </a:solidFill>
                <a:latin typeface="Trebuchet MS"/>
                <a:cs typeface="Trebuchet MS"/>
              </a:rPr>
              <a:t>VARIABLES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33"/>
              </a:buClr>
              <a:buFont typeface="Wingdings"/>
              <a:buChar char=""/>
            </a:pP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b="1" spc="-130" dirty="0">
                <a:solidFill>
                  <a:srgbClr val="002060"/>
                </a:solidFill>
                <a:latin typeface="Trebuchet MS"/>
                <a:cs typeface="Trebuchet MS"/>
              </a:rPr>
              <a:t>BUILD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MODEL</a:t>
            </a:r>
            <a:r>
              <a:rPr sz="1400" b="1" spc="-14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5" dirty="0">
                <a:solidFill>
                  <a:srgbClr val="002060"/>
                </a:solidFill>
                <a:latin typeface="Trebuchet MS"/>
                <a:cs typeface="Trebuchet MS"/>
              </a:rPr>
              <a:t>BY</a:t>
            </a:r>
            <a:r>
              <a:rPr sz="1400" b="1" spc="-1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45" dirty="0">
                <a:solidFill>
                  <a:srgbClr val="002060"/>
                </a:solidFill>
                <a:latin typeface="Trebuchet MS"/>
                <a:cs typeface="Trebuchet MS"/>
              </a:rPr>
              <a:t>REMOVING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002060"/>
                </a:solidFill>
                <a:latin typeface="Trebuchet MS"/>
                <a:cs typeface="Trebuchet MS"/>
              </a:rPr>
              <a:t>THE</a:t>
            </a:r>
            <a:r>
              <a:rPr sz="1400" b="1" spc="-1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VARIABLES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70" dirty="0">
                <a:solidFill>
                  <a:srgbClr val="002060"/>
                </a:solidFill>
                <a:latin typeface="Trebuchet MS"/>
                <a:cs typeface="Trebuchet MS"/>
              </a:rPr>
              <a:t>WHOSE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14" dirty="0">
                <a:solidFill>
                  <a:srgbClr val="002060"/>
                </a:solidFill>
                <a:latin typeface="Trebuchet MS"/>
                <a:cs typeface="Trebuchet MS"/>
              </a:rPr>
              <a:t>p-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VALUE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400" b="1" spc="-125" dirty="0">
                <a:solidFill>
                  <a:srgbClr val="002060"/>
                </a:solidFill>
                <a:latin typeface="Trebuchet MS"/>
                <a:cs typeface="Trebuchet MS"/>
              </a:rPr>
              <a:t>&gt;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35" dirty="0">
                <a:solidFill>
                  <a:srgbClr val="002060"/>
                </a:solidFill>
                <a:latin typeface="Trebuchet MS"/>
                <a:cs typeface="Trebuchet MS"/>
              </a:rPr>
              <a:t>0.05</a:t>
            </a:r>
            <a:r>
              <a:rPr sz="1400" b="1" spc="-19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5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1400" b="1" spc="-1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70" dirty="0">
                <a:solidFill>
                  <a:srgbClr val="002060"/>
                </a:solidFill>
                <a:latin typeface="Trebuchet MS"/>
                <a:cs typeface="Trebuchet MS"/>
              </a:rPr>
              <a:t>VIF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25" dirty="0">
                <a:solidFill>
                  <a:srgbClr val="002060"/>
                </a:solidFill>
                <a:latin typeface="Trebuchet MS"/>
                <a:cs typeface="Trebuchet MS"/>
              </a:rPr>
              <a:t>&gt;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002060"/>
                </a:solidFill>
                <a:latin typeface="Trebuchet MS"/>
                <a:cs typeface="Trebuchet MS"/>
              </a:rPr>
              <a:t>5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6304" y="4178300"/>
            <a:ext cx="2393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b="1" spc="-140" dirty="0">
                <a:solidFill>
                  <a:srgbClr val="002060"/>
                </a:solidFill>
                <a:latin typeface="Trebuchet MS"/>
                <a:cs typeface="Trebuchet MS"/>
              </a:rPr>
              <a:t>PREDICTIONS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0" dirty="0">
                <a:solidFill>
                  <a:srgbClr val="002060"/>
                </a:solidFill>
                <a:latin typeface="Trebuchet MS"/>
                <a:cs typeface="Trebuchet MS"/>
              </a:rPr>
              <a:t>ON</a:t>
            </a:r>
            <a:r>
              <a:rPr sz="1400" b="1" spc="-1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204" dirty="0">
                <a:solidFill>
                  <a:srgbClr val="002060"/>
                </a:solidFill>
                <a:latin typeface="Trebuchet MS"/>
                <a:cs typeface="Trebuchet MS"/>
              </a:rPr>
              <a:t>TEST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90" dirty="0">
                <a:solidFill>
                  <a:srgbClr val="002060"/>
                </a:solidFill>
                <a:latin typeface="Trebuchet MS"/>
                <a:cs typeface="Trebuchet MS"/>
              </a:rPr>
              <a:t>DATASET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304" y="4605020"/>
            <a:ext cx="2318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b="1" spc="-195" dirty="0">
                <a:solidFill>
                  <a:srgbClr val="002060"/>
                </a:solidFill>
                <a:latin typeface="Trebuchet MS"/>
                <a:cs typeface="Trebuchet MS"/>
              </a:rPr>
              <a:t>OVERALL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85" dirty="0">
                <a:solidFill>
                  <a:srgbClr val="002060"/>
                </a:solidFill>
                <a:latin typeface="Trebuchet MS"/>
                <a:cs typeface="Trebuchet MS"/>
              </a:rPr>
              <a:t>ACCURACY</a:t>
            </a:r>
            <a:r>
              <a:rPr sz="1400" b="1" spc="-1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002060"/>
                </a:solidFill>
                <a:latin typeface="Trebuchet MS"/>
                <a:cs typeface="Trebuchet MS"/>
              </a:rPr>
              <a:t>IS</a:t>
            </a:r>
            <a:r>
              <a:rPr sz="1400" b="1" spc="-1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135" dirty="0">
                <a:solidFill>
                  <a:srgbClr val="002060"/>
                </a:solidFill>
                <a:latin typeface="Trebuchet MS"/>
                <a:cs typeface="Trebuchet MS"/>
              </a:rPr>
              <a:t>92.0</a:t>
            </a:r>
            <a:r>
              <a:rPr sz="1400" b="1" spc="-1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002060"/>
                </a:solidFill>
                <a:latin typeface="Trebuchet MS"/>
                <a:cs typeface="Trebuchet MS"/>
              </a:rPr>
              <a:t>%</a:t>
            </a:r>
            <a:endParaRPr sz="14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40779" y="3156204"/>
            <a:ext cx="759460" cy="622300"/>
            <a:chOff x="6240779" y="3156204"/>
            <a:chExt cx="759460" cy="62230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0779" y="3156204"/>
              <a:ext cx="758951" cy="6217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09359" y="3177540"/>
              <a:ext cx="628015" cy="502920"/>
            </a:xfrm>
            <a:custGeom>
              <a:avLst/>
              <a:gdLst/>
              <a:ahLst/>
              <a:cxnLst/>
              <a:rect l="l" t="t" r="r" b="b"/>
              <a:pathLst>
                <a:path w="628015" h="502920">
                  <a:moveTo>
                    <a:pt x="376428" y="0"/>
                  </a:moveTo>
                  <a:lnTo>
                    <a:pt x="0" y="0"/>
                  </a:lnTo>
                  <a:lnTo>
                    <a:pt x="251460" y="251460"/>
                  </a:lnTo>
                  <a:lnTo>
                    <a:pt x="0" y="502920"/>
                  </a:lnTo>
                  <a:lnTo>
                    <a:pt x="376428" y="502920"/>
                  </a:lnTo>
                  <a:lnTo>
                    <a:pt x="627888" y="251460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00999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09359" y="3177540"/>
              <a:ext cx="628015" cy="502920"/>
            </a:xfrm>
            <a:custGeom>
              <a:avLst/>
              <a:gdLst/>
              <a:ahLst/>
              <a:cxnLst/>
              <a:rect l="l" t="t" r="r" b="b"/>
              <a:pathLst>
                <a:path w="628015" h="502920">
                  <a:moveTo>
                    <a:pt x="0" y="0"/>
                  </a:moveTo>
                  <a:lnTo>
                    <a:pt x="376428" y="0"/>
                  </a:lnTo>
                  <a:lnTo>
                    <a:pt x="627888" y="251460"/>
                  </a:lnTo>
                  <a:lnTo>
                    <a:pt x="376428" y="502920"/>
                  </a:lnTo>
                  <a:lnTo>
                    <a:pt x="0" y="502920"/>
                  </a:lnTo>
                  <a:lnTo>
                    <a:pt x="251460" y="25146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571738" y="1186941"/>
            <a:ext cx="7975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55" dirty="0">
                <a:solidFill>
                  <a:srgbClr val="333333"/>
                </a:solidFill>
                <a:latin typeface="Trebuchet MS"/>
                <a:cs typeface="Trebuchet MS"/>
              </a:rPr>
              <a:t>ROC</a:t>
            </a:r>
            <a:r>
              <a:rPr sz="1400" b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145" dirty="0">
                <a:solidFill>
                  <a:srgbClr val="333333"/>
                </a:solidFill>
                <a:latin typeface="Trebuchet MS"/>
                <a:cs typeface="Trebuchet MS"/>
              </a:rPr>
              <a:t>CURVE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08164" y="4110228"/>
            <a:ext cx="3142615" cy="502920"/>
            <a:chOff x="7408164" y="4110228"/>
            <a:chExt cx="3142615" cy="50292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8164" y="4110228"/>
              <a:ext cx="3142487" cy="47244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31124" y="4133088"/>
              <a:ext cx="1498092" cy="48006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467600" y="4131564"/>
              <a:ext cx="3023870" cy="353695"/>
            </a:xfrm>
            <a:custGeom>
              <a:avLst/>
              <a:gdLst/>
              <a:ahLst/>
              <a:cxnLst/>
              <a:rect l="l" t="t" r="r" b="b"/>
              <a:pathLst>
                <a:path w="3023870" h="353695">
                  <a:moveTo>
                    <a:pt x="2964688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294640"/>
                  </a:lnTo>
                  <a:lnTo>
                    <a:pt x="4635" y="317563"/>
                  </a:lnTo>
                  <a:lnTo>
                    <a:pt x="17272" y="336295"/>
                  </a:lnTo>
                  <a:lnTo>
                    <a:pt x="36004" y="348932"/>
                  </a:lnTo>
                  <a:lnTo>
                    <a:pt x="58927" y="353568"/>
                  </a:lnTo>
                  <a:lnTo>
                    <a:pt x="2964688" y="353568"/>
                  </a:lnTo>
                  <a:lnTo>
                    <a:pt x="2987611" y="348932"/>
                  </a:lnTo>
                  <a:lnTo>
                    <a:pt x="3006344" y="336296"/>
                  </a:lnTo>
                  <a:lnTo>
                    <a:pt x="3018980" y="317563"/>
                  </a:lnTo>
                  <a:lnTo>
                    <a:pt x="3023616" y="294640"/>
                  </a:lnTo>
                  <a:lnTo>
                    <a:pt x="3023616" y="58928"/>
                  </a:lnTo>
                  <a:lnTo>
                    <a:pt x="3018980" y="36004"/>
                  </a:lnTo>
                  <a:lnTo>
                    <a:pt x="3006344" y="17272"/>
                  </a:lnTo>
                  <a:lnTo>
                    <a:pt x="2987611" y="4635"/>
                  </a:lnTo>
                  <a:lnTo>
                    <a:pt x="2964688" y="0"/>
                  </a:lnTo>
                  <a:close/>
                </a:path>
              </a:pathLst>
            </a:custGeom>
            <a:solidFill>
              <a:srgbClr val="C9DFE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7600" y="4131564"/>
              <a:ext cx="3023870" cy="353695"/>
            </a:xfrm>
            <a:custGeom>
              <a:avLst/>
              <a:gdLst/>
              <a:ahLst/>
              <a:cxnLst/>
              <a:rect l="l" t="t" r="r" b="b"/>
              <a:pathLst>
                <a:path w="3023870" h="353695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2964688" y="0"/>
                  </a:lnTo>
                  <a:lnTo>
                    <a:pt x="2987611" y="4635"/>
                  </a:lnTo>
                  <a:lnTo>
                    <a:pt x="3006344" y="17272"/>
                  </a:lnTo>
                  <a:lnTo>
                    <a:pt x="3018980" y="36004"/>
                  </a:lnTo>
                  <a:lnTo>
                    <a:pt x="3023616" y="58928"/>
                  </a:lnTo>
                  <a:lnTo>
                    <a:pt x="3023616" y="294640"/>
                  </a:lnTo>
                  <a:lnTo>
                    <a:pt x="3018980" y="317563"/>
                  </a:lnTo>
                  <a:lnTo>
                    <a:pt x="3006344" y="336296"/>
                  </a:lnTo>
                  <a:lnTo>
                    <a:pt x="2987611" y="348932"/>
                  </a:lnTo>
                  <a:lnTo>
                    <a:pt x="2964688" y="353568"/>
                  </a:lnTo>
                  <a:lnTo>
                    <a:pt x="58927" y="353568"/>
                  </a:lnTo>
                  <a:lnTo>
                    <a:pt x="36004" y="348932"/>
                  </a:lnTo>
                  <a:lnTo>
                    <a:pt x="17272" y="336295"/>
                  </a:lnTo>
                  <a:lnTo>
                    <a:pt x="4635" y="317563"/>
                  </a:lnTo>
                  <a:lnTo>
                    <a:pt x="0" y="294640"/>
                  </a:lnTo>
                  <a:lnTo>
                    <a:pt x="0" y="58928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76013" y="4183760"/>
            <a:ext cx="3007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5669">
              <a:lnSpc>
                <a:spcPct val="100000"/>
              </a:lnSpc>
              <a:spcBef>
                <a:spcPts val="100"/>
              </a:spcBef>
            </a:pPr>
            <a:r>
              <a:rPr sz="1400" b="1" spc="-175" dirty="0">
                <a:solidFill>
                  <a:srgbClr val="333333"/>
                </a:solidFill>
                <a:latin typeface="Trebuchet MS"/>
                <a:cs typeface="Trebuchet MS"/>
              </a:rPr>
              <a:t>OPTIMAL</a:t>
            </a:r>
            <a:r>
              <a:rPr sz="1400" b="1" spc="-1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400" b="1" spc="-200" dirty="0">
                <a:solidFill>
                  <a:srgbClr val="333333"/>
                </a:solidFill>
                <a:latin typeface="Trebuchet MS"/>
                <a:cs typeface="Trebuchet MS"/>
              </a:rPr>
              <a:t>CUT-</a:t>
            </a:r>
            <a:r>
              <a:rPr sz="1400" b="1" spc="-25" dirty="0">
                <a:solidFill>
                  <a:srgbClr val="333333"/>
                </a:solidFill>
                <a:latin typeface="Trebuchet MS"/>
                <a:cs typeface="Trebuchet MS"/>
              </a:rPr>
              <a:t>OFF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1453</TotalTime>
  <Words>742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Medium</vt:lpstr>
      <vt:lpstr>Trebuchet MS</vt:lpstr>
      <vt:lpstr>Tw Cen MT</vt:lpstr>
      <vt:lpstr>Wingdings</vt:lpstr>
      <vt:lpstr>Circuit</vt:lpstr>
      <vt:lpstr>Lead Score Case Study </vt:lpstr>
      <vt:lpstr>PROBLEM STATEMENT</vt:lpstr>
      <vt:lpstr>OVERALL APPROACH</vt:lpstr>
      <vt:lpstr>PROBLEM SOLVING METHODOLOGY</vt:lpstr>
      <vt:lpstr>DATA CONVERSION</vt:lpstr>
      <vt:lpstr>EXPLORATORY DATA ANALYSIS</vt:lpstr>
      <vt:lpstr>EXPLORATORY DATA ANALYSIS</vt:lpstr>
      <vt:lpstr>EXPLORATORY DATA ANALYSIS</vt:lpstr>
      <vt:lpstr>MODEL BUILDING</vt:lpstr>
      <vt:lpstr>MODEL EVALUATION</vt:lpstr>
      <vt:lpstr>MODEL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vsharma@people-positive.com</dc:creator>
  <cp:lastModifiedBy>Vishal Sharma</cp:lastModifiedBy>
  <cp:revision>4</cp:revision>
  <dcterms:created xsi:type="dcterms:W3CDTF">2024-01-30T15:53:13Z</dcterms:created>
  <dcterms:modified xsi:type="dcterms:W3CDTF">2024-01-31T16:21:15Z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2024-01-30T00:00:00Z</vt:filetime>
  </property>
  <property fmtid="{D5CDD505-2E9C-101B-9397-08002B2CF9AE}" pid="5" name="Producer">
    <vt:lpwstr>Microsoft® PowerPoint® 2013</vt:lpwstr>
  </property>
</Properties>
</file>