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regular.fntdata"/><Relationship Id="rId21" Type="http://schemas.openxmlformats.org/officeDocument/2006/relationships/slide" Target="slides/slide16.xml"/><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763677bc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763677bc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763677bc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763677bc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763677b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763677b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763677b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763677b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763677bc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763677bc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763677bc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763677bc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763677bc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763677bc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763677ba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763677ba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763677bab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763677bab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763677bab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763677bab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763677bab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763677bab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763677bab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763677bab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763677bab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763677bab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763677bab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763677bab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763677bc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763677bc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Adversarial Neural Cryptography</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77500" lnSpcReduction="20000"/>
          </a:bodyPr>
          <a:lstStyle/>
          <a:p>
            <a:pPr indent="0" lvl="0" marL="457200" rtl="0" algn="ctr">
              <a:spcBef>
                <a:spcPts val="0"/>
              </a:spcBef>
              <a:spcAft>
                <a:spcPts val="0"/>
              </a:spcAft>
              <a:buNone/>
            </a:pPr>
            <a:r>
              <a:rPr lang="en"/>
              <a:t>Group : Infinity</a:t>
            </a:r>
            <a:endParaRPr/>
          </a:p>
          <a:p>
            <a:pPr indent="0" lvl="0" marL="457200" rtl="0" algn="ctr">
              <a:lnSpc>
                <a:spcPct val="115000"/>
              </a:lnSpc>
              <a:spcBef>
                <a:spcPts val="0"/>
              </a:spcBef>
              <a:spcAft>
                <a:spcPts val="0"/>
              </a:spcAft>
              <a:buNone/>
            </a:pPr>
            <a:r>
              <a:rPr lang="en" sz="1050">
                <a:solidFill>
                  <a:srgbClr val="695D46"/>
                </a:solidFill>
              </a:rPr>
              <a:t>Subhra Chakravorty (2021201078)</a:t>
            </a:r>
            <a:endParaRPr sz="1050">
              <a:solidFill>
                <a:srgbClr val="695D46"/>
              </a:solidFill>
            </a:endParaRPr>
          </a:p>
          <a:p>
            <a:pPr indent="0" lvl="0" marL="457200" rtl="0" algn="ctr">
              <a:lnSpc>
                <a:spcPct val="115000"/>
              </a:lnSpc>
              <a:spcBef>
                <a:spcPts val="0"/>
              </a:spcBef>
              <a:spcAft>
                <a:spcPts val="0"/>
              </a:spcAft>
              <a:buNone/>
            </a:pPr>
            <a:r>
              <a:rPr lang="en" sz="1050">
                <a:solidFill>
                  <a:srgbClr val="695D46"/>
                </a:solidFill>
              </a:rPr>
              <a:t>Mahesh Balaji Dudhanale  (2021201010)</a:t>
            </a:r>
            <a:endParaRPr sz="1050">
              <a:solidFill>
                <a:srgbClr val="695D46"/>
              </a:solidFill>
            </a:endParaRPr>
          </a:p>
          <a:p>
            <a:pPr indent="0" lvl="0" marL="457200" rtl="0" algn="ctr">
              <a:lnSpc>
                <a:spcPct val="115000"/>
              </a:lnSpc>
              <a:spcBef>
                <a:spcPts val="0"/>
              </a:spcBef>
              <a:spcAft>
                <a:spcPts val="0"/>
              </a:spcAft>
              <a:buNone/>
            </a:pPr>
            <a:r>
              <a:rPr lang="en" sz="1050">
                <a:solidFill>
                  <a:srgbClr val="695D46"/>
                </a:solidFill>
              </a:rPr>
              <a:t>Vishal Pawar (2021201025)</a:t>
            </a:r>
            <a:endParaRPr sz="105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Loss (Cont.)</a:t>
            </a:r>
            <a:endParaRPr/>
          </a:p>
          <a:p>
            <a:pPr indent="0" lvl="0" marL="0" rtl="0" algn="l">
              <a:spcBef>
                <a:spcPts val="0"/>
              </a:spcBef>
              <a:spcAft>
                <a:spcPts val="0"/>
              </a:spcAft>
              <a:buNone/>
            </a:pPr>
            <a:r>
              <a:t/>
            </a:r>
            <a:endParaRPr/>
          </a:p>
        </p:txBody>
      </p:sp>
      <p:sp>
        <p:nvSpPr>
          <p:cNvPr id="120" name="Google Shape;120;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en">
                <a:solidFill>
                  <a:srgbClr val="000000"/>
                </a:solidFill>
                <a:highlight>
                  <a:schemeClr val="lt1"/>
                </a:highlight>
                <a:latin typeface="Arial"/>
                <a:ea typeface="Arial"/>
                <a:cs typeface="Arial"/>
                <a:sym typeface="Arial"/>
              </a:rPr>
              <a:t>For Alice-Bob :-</a:t>
            </a:r>
            <a:endParaRPr>
              <a:solidFill>
                <a:srgbClr val="000000"/>
              </a:solidFill>
              <a:highlight>
                <a:schemeClr val="lt1"/>
              </a:highlight>
              <a:latin typeface="Arial"/>
              <a:ea typeface="Arial"/>
              <a:cs typeface="Arial"/>
              <a:sym typeface="Arial"/>
            </a:endParaRPr>
          </a:p>
          <a:p>
            <a:pPr indent="0" lvl="0" marL="0" rtl="0" algn="l">
              <a:spcBef>
                <a:spcPts val="1400"/>
              </a:spcBef>
              <a:spcAft>
                <a:spcPts val="0"/>
              </a:spcAft>
              <a:buNone/>
            </a:pPr>
            <a:r>
              <a:rPr lang="en" sz="1350">
                <a:solidFill>
                  <a:srgbClr val="000000"/>
                </a:solidFill>
                <a:highlight>
                  <a:schemeClr val="lt1"/>
                </a:highlight>
                <a:latin typeface="Arial"/>
                <a:ea typeface="Arial"/>
                <a:cs typeface="Arial"/>
                <a:sym typeface="Arial"/>
              </a:rPr>
              <a:t>The loss for Alice-Bob is slightly more complicated. First, we want Bob to successfully decrypt the ciphertext:</a:t>
            </a:r>
            <a:endParaRPr sz="1350">
              <a:solidFill>
                <a:srgbClr val="000000"/>
              </a:solidFill>
              <a:highlight>
                <a:schemeClr val="lt1"/>
              </a:highlight>
              <a:latin typeface="Arial"/>
              <a:ea typeface="Arial"/>
              <a:cs typeface="Arial"/>
              <a:sym typeface="Arial"/>
            </a:endParaRPr>
          </a:p>
          <a:p>
            <a:pPr indent="0" lvl="0" marL="0" rtl="0" algn="l">
              <a:spcBef>
                <a:spcPts val="1400"/>
              </a:spcBef>
              <a:spcAft>
                <a:spcPts val="0"/>
              </a:spcAft>
              <a:buNone/>
            </a:pPr>
            <a:r>
              <a:rPr lang="en" sz="1100">
                <a:solidFill>
                  <a:srgbClr val="000000"/>
                </a:solidFill>
                <a:highlight>
                  <a:schemeClr val="lt1"/>
                </a:highlight>
                <a:latin typeface="Arial"/>
                <a:ea typeface="Arial"/>
                <a:cs typeface="Arial"/>
                <a:sym typeface="Arial"/>
              </a:rPr>
              <a:t>bobloss = K.mean(  K.sum(K.abs(ainput0 - bobout), axis=-1)  )</a:t>
            </a:r>
            <a:endParaRPr>
              <a:solidFill>
                <a:srgbClr val="000000"/>
              </a:solidFill>
              <a:highlight>
                <a:schemeClr val="lt1"/>
              </a:highlight>
              <a:latin typeface="Arial"/>
              <a:ea typeface="Arial"/>
              <a:cs typeface="Arial"/>
              <a:sym typeface="Arial"/>
            </a:endParaRPr>
          </a:p>
          <a:p>
            <a:pPr indent="0" lvl="0" marL="0" rtl="0" algn="l">
              <a:spcBef>
                <a:spcPts val="1400"/>
              </a:spcBef>
              <a:spcAft>
                <a:spcPts val="0"/>
              </a:spcAft>
              <a:buNone/>
            </a:pPr>
            <a:r>
              <a:rPr lang="en" sz="1350">
                <a:solidFill>
                  <a:srgbClr val="000000"/>
                </a:solidFill>
                <a:highlight>
                  <a:schemeClr val="lt1"/>
                </a:highlight>
                <a:latin typeface="Arial"/>
                <a:ea typeface="Arial"/>
                <a:cs typeface="Arial"/>
                <a:sym typeface="Arial"/>
              </a:rPr>
              <a:t>Would also like Alice to learn an encryption scheme which Eve can’t break. In an ideal situation, Eve should do no better than random guessing, in which case she would correctly guess half the bits, or m_bits/2 correctly (corresponding to a loss value of 8).</a:t>
            </a:r>
            <a:endParaRPr sz="1350">
              <a:solidFill>
                <a:srgbClr val="000000"/>
              </a:solidFill>
              <a:highlight>
                <a:schemeClr val="lt1"/>
              </a:highlight>
              <a:latin typeface="Arial"/>
              <a:ea typeface="Arial"/>
              <a:cs typeface="Arial"/>
              <a:sym typeface="Arial"/>
            </a:endParaRPr>
          </a:p>
          <a:p>
            <a:pPr indent="0" lvl="0" marL="0" rtl="0" algn="l">
              <a:spcBef>
                <a:spcPts val="1400"/>
              </a:spcBef>
              <a:spcAft>
                <a:spcPts val="0"/>
              </a:spcAft>
              <a:buNone/>
            </a:pPr>
            <a:r>
              <a:rPr lang="en" sz="1100">
                <a:solidFill>
                  <a:srgbClr val="000000"/>
                </a:solidFill>
                <a:highlight>
                  <a:schemeClr val="lt1"/>
                </a:highlight>
                <a:latin typeface="Arial"/>
                <a:ea typeface="Arial"/>
                <a:cs typeface="Arial"/>
                <a:sym typeface="Arial"/>
              </a:rPr>
              <a:t>K.square(m_bits/2 - eveloss)/( (m_bits//2)**2 )</a:t>
            </a:r>
            <a:endParaRPr sz="1100">
              <a:solidFill>
                <a:srgbClr val="000000"/>
              </a:solidFill>
              <a:highlight>
                <a:schemeClr val="lt1"/>
              </a:highlight>
              <a:latin typeface="Arial"/>
              <a:ea typeface="Arial"/>
              <a:cs typeface="Arial"/>
              <a:sym typeface="Arial"/>
            </a:endParaRPr>
          </a:p>
          <a:p>
            <a:pPr indent="0" lvl="0" marL="0" rtl="0" algn="l">
              <a:spcBef>
                <a:spcPts val="1400"/>
              </a:spcBef>
              <a:spcAft>
                <a:spcPts val="0"/>
              </a:spcAft>
              <a:buNone/>
            </a:pPr>
            <a:r>
              <a:rPr lang="en" sz="1350">
                <a:solidFill>
                  <a:srgbClr val="000000"/>
                </a:solidFill>
                <a:highlight>
                  <a:schemeClr val="lt1"/>
                </a:highlight>
                <a:latin typeface="Arial"/>
                <a:ea typeface="Arial"/>
                <a:cs typeface="Arial"/>
                <a:sym typeface="Arial"/>
              </a:rPr>
              <a:t>The square term ensures the error grows large when Eve starts to guess a few of the bits correctly. This forces Alice to adapt more rapidly to attackers, and change its encryption scheme. Overall the Alice-Bob loss will be:</a:t>
            </a:r>
            <a:endParaRPr sz="1350">
              <a:solidFill>
                <a:srgbClr val="000000"/>
              </a:solidFill>
              <a:highlight>
                <a:schemeClr val="lt1"/>
              </a:highlight>
              <a:latin typeface="Arial"/>
              <a:ea typeface="Arial"/>
              <a:cs typeface="Arial"/>
              <a:sym typeface="Arial"/>
            </a:endParaRPr>
          </a:p>
          <a:p>
            <a:pPr indent="0" lvl="0" marL="0" rtl="0" algn="l">
              <a:spcBef>
                <a:spcPts val="1400"/>
              </a:spcBef>
              <a:spcAft>
                <a:spcPts val="0"/>
              </a:spcAft>
              <a:buNone/>
            </a:pPr>
            <a:r>
              <a:rPr lang="en" sz="1100">
                <a:solidFill>
                  <a:srgbClr val="000000"/>
                </a:solidFill>
                <a:highlight>
                  <a:schemeClr val="lt1"/>
                </a:highlight>
                <a:latin typeface="Arial"/>
                <a:ea typeface="Arial"/>
                <a:cs typeface="Arial"/>
                <a:sym typeface="Arial"/>
              </a:rPr>
              <a:t>abeloss = bobloss + K.square(m_bits/2 - eveloss)/( (m_bits//2)**2 )</a:t>
            </a:r>
            <a:endParaRPr sz="110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t/>
            </a:r>
            <a:endParaRPr>
              <a:solidFill>
                <a:srgbClr val="000000"/>
              </a:solidFill>
              <a:highlight>
                <a:schemeClr val="lt1"/>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a:t>
            </a:r>
            <a:endParaRPr/>
          </a:p>
        </p:txBody>
      </p:sp>
      <p:sp>
        <p:nvSpPr>
          <p:cNvPr id="126" name="Google Shape;126;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000000"/>
                </a:solidFill>
                <a:latin typeface="Arial"/>
                <a:ea typeface="Arial"/>
                <a:cs typeface="Arial"/>
                <a:sym typeface="Arial"/>
              </a:rPr>
              <a:t>Training alternates between Alice/Bob and Eve, with Alice/Bob training for one minibatch, and then Eve training for two minibatches. </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We chose this ratio in order to give a slight computational edge to the adversary Eve without training it so much that it becomes excessively specific to the exact current parameters of Alice and Bob.</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Additionally,</a:t>
            </a:r>
            <a:endParaRPr>
              <a:solidFill>
                <a:srgbClr val="000000"/>
              </a:solidFill>
              <a:latin typeface="Arial"/>
              <a:ea typeface="Arial"/>
              <a:cs typeface="Arial"/>
              <a:sym typeface="Arial"/>
            </a:endParaRPr>
          </a:p>
          <a:p>
            <a:pPr indent="0" lvl="0" marL="0" rtl="0" algn="l">
              <a:lnSpc>
                <a:spcPct val="135714"/>
              </a:lnSpc>
              <a:spcBef>
                <a:spcPts val="1200"/>
              </a:spcBef>
              <a:spcAft>
                <a:spcPts val="0"/>
              </a:spcAft>
              <a:buNone/>
            </a:pPr>
            <a:r>
              <a:rPr lang="en">
                <a:solidFill>
                  <a:srgbClr val="000000"/>
                </a:solidFill>
                <a:latin typeface="Arial"/>
                <a:ea typeface="Arial"/>
                <a:cs typeface="Arial"/>
                <a:sym typeface="Arial"/>
              </a:rPr>
              <a:t>epoch_count = 20</a:t>
            </a:r>
            <a:endParaRPr>
              <a:solidFill>
                <a:srgbClr val="000000"/>
              </a:solidFill>
              <a:latin typeface="Arial"/>
              <a:ea typeface="Arial"/>
              <a:cs typeface="Arial"/>
              <a:sym typeface="Arial"/>
            </a:endParaRPr>
          </a:p>
          <a:p>
            <a:pPr indent="0" lvl="0" marL="0" rtl="0" algn="l">
              <a:lnSpc>
                <a:spcPct val="135714"/>
              </a:lnSpc>
              <a:spcBef>
                <a:spcPts val="0"/>
              </a:spcBef>
              <a:spcAft>
                <a:spcPts val="0"/>
              </a:spcAft>
              <a:buNone/>
            </a:pPr>
            <a:r>
              <a:rPr lang="en">
                <a:solidFill>
                  <a:srgbClr val="000000"/>
                </a:solidFill>
                <a:latin typeface="Arial"/>
                <a:ea typeface="Arial"/>
                <a:cs typeface="Arial"/>
                <a:sym typeface="Arial"/>
              </a:rPr>
              <a:t>batch_size = 512</a:t>
            </a:r>
            <a:endParaRPr>
              <a:solidFill>
                <a:srgbClr val="000000"/>
              </a:solidFill>
              <a:latin typeface="Arial"/>
              <a:ea typeface="Arial"/>
              <a:cs typeface="Arial"/>
              <a:sym typeface="Arial"/>
            </a:endParaRPr>
          </a:p>
          <a:p>
            <a:pPr indent="0" lvl="0" marL="0" rtl="0" algn="l">
              <a:lnSpc>
                <a:spcPct val="135714"/>
              </a:lnSpc>
              <a:spcBef>
                <a:spcPts val="0"/>
              </a:spcBef>
              <a:spcAft>
                <a:spcPts val="0"/>
              </a:spcAft>
              <a:buNone/>
            </a:pPr>
            <a:r>
              <a:rPr lang="en">
                <a:solidFill>
                  <a:srgbClr val="000000"/>
                </a:solidFill>
                <a:latin typeface="Arial"/>
                <a:ea typeface="Arial"/>
                <a:cs typeface="Arial"/>
                <a:sym typeface="Arial"/>
              </a:rPr>
              <a:t>n_batches = 128</a:t>
            </a:r>
            <a:endParaRPr>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Cryptography Implemented</a:t>
            </a:r>
            <a:endParaRPr/>
          </a:p>
        </p:txBody>
      </p:sp>
      <p:sp>
        <p:nvSpPr>
          <p:cNvPr id="132" name="Google Shape;132;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Single Eve (CNN)</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Multi Eve (CNN)</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LSTM</a:t>
            </a:r>
            <a:endParaRPr>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Eve in Cryptography</a:t>
            </a:r>
            <a:endParaRPr/>
          </a:p>
        </p:txBody>
      </p:sp>
      <p:sp>
        <p:nvSpPr>
          <p:cNvPr id="138" name="Google Shape;138;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highlight>
                  <a:srgbClr val="FFFFFF"/>
                </a:highlight>
                <a:latin typeface="Georgia"/>
                <a:ea typeface="Georgia"/>
                <a:cs typeface="Georgia"/>
                <a:sym typeface="Georgia"/>
              </a:rPr>
              <a:t>Without Eve , Alice and Bob would quickly learn to ignore the key inputs and just pass the original message through. </a:t>
            </a:r>
            <a:endParaRPr>
              <a:solidFill>
                <a:srgbClr val="000000"/>
              </a:solidFill>
              <a:highlight>
                <a:srgbClr val="FFFFFF"/>
              </a:highlight>
              <a:latin typeface="Georgia"/>
              <a:ea typeface="Georgia"/>
              <a:cs typeface="Georgia"/>
              <a:sym typeface="Georgia"/>
            </a:endParaRPr>
          </a:p>
          <a:p>
            <a:pPr indent="0" lvl="0" marL="0" rtl="0" algn="l">
              <a:spcBef>
                <a:spcPts val="1200"/>
              </a:spcBef>
              <a:spcAft>
                <a:spcPts val="0"/>
              </a:spcAft>
              <a:buNone/>
            </a:pPr>
            <a:r>
              <a:rPr lang="en">
                <a:solidFill>
                  <a:srgbClr val="000000"/>
                </a:solidFill>
                <a:highlight>
                  <a:srgbClr val="FFFFFF"/>
                </a:highlight>
                <a:latin typeface="Georgia"/>
                <a:ea typeface="Georgia"/>
                <a:cs typeface="Georgia"/>
                <a:sym typeface="Georgia"/>
              </a:rPr>
              <a:t>But adversarial member of the cast is introduced : Eve. </a:t>
            </a:r>
            <a:endParaRPr>
              <a:solidFill>
                <a:srgbClr val="000000"/>
              </a:solidFill>
              <a:highlight>
                <a:srgbClr val="FFFFFF"/>
              </a:highlight>
              <a:latin typeface="Georgia"/>
              <a:ea typeface="Georgia"/>
              <a:cs typeface="Georgia"/>
              <a:sym typeface="Georgia"/>
            </a:endParaRPr>
          </a:p>
          <a:p>
            <a:pPr indent="0" lvl="0" marL="0" rtl="0" algn="l">
              <a:spcBef>
                <a:spcPts val="1200"/>
              </a:spcBef>
              <a:spcAft>
                <a:spcPts val="0"/>
              </a:spcAft>
              <a:buNone/>
            </a:pPr>
            <a:r>
              <a:rPr lang="en">
                <a:solidFill>
                  <a:srgbClr val="000000"/>
                </a:solidFill>
                <a:highlight>
                  <a:srgbClr val="FFFFFF"/>
                </a:highlight>
                <a:latin typeface="Georgia"/>
                <a:ea typeface="Georgia"/>
                <a:cs typeface="Georgia"/>
                <a:sym typeface="Georgia"/>
              </a:rPr>
              <a:t>Eve the eavesdropper is also a neural network, but Eve only gets the ciphertext as input, and not the key.</a:t>
            </a:r>
            <a:endParaRPr>
              <a:solidFill>
                <a:srgbClr val="000000"/>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Eve Model</a:t>
            </a:r>
            <a:endParaRPr/>
          </a:p>
        </p:txBody>
      </p:sp>
      <p:sp>
        <p:nvSpPr>
          <p:cNvPr id="144" name="Google Shape;144;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rgbClr val="000000"/>
                </a:solidFill>
                <a:latin typeface="Arial"/>
                <a:ea typeface="Arial"/>
                <a:cs typeface="Arial"/>
                <a:sym typeface="Arial"/>
              </a:rPr>
              <a:t>Need for </a:t>
            </a:r>
            <a:r>
              <a:rPr lang="en">
                <a:solidFill>
                  <a:srgbClr val="000000"/>
                </a:solidFill>
                <a:latin typeface="Arial"/>
                <a:ea typeface="Arial"/>
                <a:cs typeface="Arial"/>
                <a:sym typeface="Arial"/>
              </a:rPr>
              <a:t>Two Eve Model :-</a:t>
            </a:r>
            <a:endParaRPr>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a:solidFill>
                  <a:srgbClr val="000000"/>
                </a:solidFill>
                <a:highlight>
                  <a:schemeClr val="lt1"/>
                </a:highlight>
                <a:latin typeface="Arial"/>
                <a:ea typeface="Arial"/>
                <a:cs typeface="Arial"/>
                <a:sym typeface="Arial"/>
              </a:rPr>
              <a:t>In the CNN model built using 1 eve(adversary) the accuracy or strength of encryption depended mainly on eve's capability to reconstruct the original plaintext. </a:t>
            </a:r>
            <a:endParaRPr>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a:solidFill>
                  <a:srgbClr val="000000"/>
                </a:solidFill>
                <a:highlight>
                  <a:schemeClr val="lt1"/>
                </a:highlight>
                <a:latin typeface="Arial"/>
                <a:ea typeface="Arial"/>
                <a:cs typeface="Arial"/>
                <a:sym typeface="Arial"/>
              </a:rPr>
              <a:t>But since we were using only 1 eve, the efficiency of the model was only dependent on eve loss. </a:t>
            </a:r>
            <a:endParaRPr>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a:solidFill>
                  <a:srgbClr val="000000"/>
                </a:solidFill>
                <a:highlight>
                  <a:schemeClr val="lt1"/>
                </a:highlight>
                <a:latin typeface="Arial"/>
                <a:ea typeface="Arial"/>
                <a:cs typeface="Arial"/>
                <a:sym typeface="Arial"/>
              </a:rPr>
              <a:t>Hence alice could forget the involvement of the secret key entirely since the loss function did not take the key into account.</a:t>
            </a:r>
            <a:endParaRPr>
              <a:solidFill>
                <a:srgbClr val="000000"/>
              </a:solidFill>
              <a:highlight>
                <a:schemeClr val="lt1"/>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 of two Eve</a:t>
            </a:r>
            <a:endParaRPr/>
          </a:p>
        </p:txBody>
      </p:sp>
      <p:sp>
        <p:nvSpPr>
          <p:cNvPr id="150" name="Google Shape;150;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000000"/>
                </a:solidFill>
                <a:highlight>
                  <a:schemeClr val="lt1"/>
                </a:highlight>
                <a:latin typeface="Arial"/>
                <a:ea typeface="Arial"/>
                <a:cs typeface="Arial"/>
                <a:sym typeface="Arial"/>
              </a:rPr>
              <a:t>Hence we are introducing here another adversary:- </a:t>
            </a:r>
            <a:endParaRPr>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a:solidFill>
                  <a:srgbClr val="000000"/>
                </a:solidFill>
                <a:highlight>
                  <a:schemeClr val="lt1"/>
                </a:highlight>
                <a:latin typeface="Arial"/>
                <a:ea typeface="Arial"/>
                <a:cs typeface="Arial"/>
                <a:sym typeface="Arial"/>
              </a:rPr>
              <a:t>eve2 whose sole purpose is to recover the secret key.</a:t>
            </a:r>
            <a:endParaRPr>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a:solidFill>
                  <a:srgbClr val="000000"/>
                </a:solidFill>
                <a:highlight>
                  <a:schemeClr val="lt1"/>
                </a:highlight>
                <a:latin typeface="Arial"/>
                <a:ea typeface="Arial"/>
                <a:cs typeface="Arial"/>
                <a:sym typeface="Arial"/>
              </a:rPr>
              <a:t>In this new model, we have two attackers Eve1 and Eve2 with different attacking goals. </a:t>
            </a:r>
            <a:endParaRPr>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a:solidFill>
                  <a:srgbClr val="000000"/>
                </a:solidFill>
                <a:highlight>
                  <a:schemeClr val="lt1"/>
                </a:highlight>
                <a:latin typeface="Arial"/>
                <a:ea typeface="Arial"/>
                <a:cs typeface="Arial"/>
                <a:sym typeface="Arial"/>
              </a:rPr>
              <a:t>Eve1 focuses on recovering the plaintext and Eve2’s goal is to recover the secret key. </a:t>
            </a:r>
            <a:endParaRPr>
              <a:solidFill>
                <a:srgbClr val="000000"/>
              </a:solidFill>
              <a:highlight>
                <a:schemeClr val="lt1"/>
              </a:highlight>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a:solidFill>
                  <a:srgbClr val="000000"/>
                </a:solidFill>
                <a:highlight>
                  <a:schemeClr val="lt1"/>
                </a:highlight>
                <a:latin typeface="Arial"/>
                <a:ea typeface="Arial"/>
                <a:cs typeface="Arial"/>
                <a:sym typeface="Arial"/>
              </a:rPr>
              <a:t>In this model, Alice cannot simply ignore the involvement of the secret key due to the existence of Eve.</a:t>
            </a:r>
            <a:endParaRPr>
              <a:solidFill>
                <a:srgbClr val="000000"/>
              </a:solidFill>
              <a:highlight>
                <a:schemeClr val="lt1"/>
              </a:highlight>
              <a:latin typeface="Arial"/>
              <a:ea typeface="Arial"/>
              <a:cs typeface="Arial"/>
              <a:sym typeface="Arial"/>
            </a:endParaRPr>
          </a:p>
          <a:p>
            <a:pPr indent="0" lvl="0" marL="0" rtl="0" algn="l">
              <a:spcBef>
                <a:spcPts val="0"/>
              </a:spcBef>
              <a:spcAft>
                <a:spcPts val="1200"/>
              </a:spcAft>
              <a:buNone/>
            </a:pPr>
            <a:r>
              <a:t/>
            </a:r>
            <a:endParaRPr>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9600"/>
              <a:t>Thank You</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A system may consist of neural networks named Alice and Bob.</a:t>
            </a:r>
            <a:endParaRPr>
              <a:solidFill>
                <a:srgbClr val="000000"/>
              </a:solidFill>
              <a:latin typeface="Arial"/>
              <a:ea typeface="Arial"/>
              <a:cs typeface="Arial"/>
              <a:sym typeface="Arial"/>
            </a:endParaRPr>
          </a:p>
          <a:p>
            <a:pPr indent="0" lvl="0" marL="457200" rtl="0" algn="l">
              <a:spcBef>
                <a:spcPts val="1200"/>
              </a:spcBef>
              <a:spcAft>
                <a:spcPts val="0"/>
              </a:spcAft>
              <a:buNone/>
            </a:pPr>
            <a:r>
              <a:t/>
            </a:r>
            <a:endParaRPr>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Font typeface="Arial"/>
              <a:buChar char="●"/>
            </a:pPr>
            <a:r>
              <a:rPr lang="en">
                <a:solidFill>
                  <a:srgbClr val="000000"/>
                </a:solidFill>
                <a:latin typeface="Arial"/>
                <a:ea typeface="Arial"/>
                <a:cs typeface="Arial"/>
                <a:sym typeface="Arial"/>
              </a:rPr>
              <a:t>We aim to limit what a third neural network named Eve learns from eavesdroping on the communication between Alice and Bob</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Symmetric Encryption Setup</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Alice and Bob want to communicate securely over a public channel, and Eve is an attacker eavesdropping on the communication. </a:t>
            </a:r>
            <a:endParaRPr>
              <a:solidFill>
                <a:srgbClr val="000000"/>
              </a:solidFill>
              <a:latin typeface="Arial"/>
              <a:ea typeface="Arial"/>
              <a:cs typeface="Arial"/>
              <a:sym typeface="Arial"/>
            </a:endParaRPr>
          </a:p>
          <a:p>
            <a:pPr indent="0" lvl="0" marL="457200" rtl="0" algn="l">
              <a:spcBef>
                <a:spcPts val="1200"/>
              </a:spcBef>
              <a:spcAft>
                <a:spcPts val="0"/>
              </a:spcAft>
              <a:buNone/>
            </a:pPr>
            <a:r>
              <a:t/>
            </a:r>
            <a:endParaRPr>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Font typeface="Arial"/>
              <a:buChar char="●"/>
            </a:pPr>
            <a:r>
              <a:rPr lang="en">
                <a:solidFill>
                  <a:srgbClr val="000000"/>
                </a:solidFill>
                <a:latin typeface="Arial"/>
                <a:ea typeface="Arial"/>
                <a:cs typeface="Arial"/>
                <a:sym typeface="Arial"/>
              </a:rPr>
              <a:t>For symmetric encryption, we may assume Alice and Bob both have a common secret key. </a:t>
            </a:r>
            <a:endParaRPr>
              <a:solidFill>
                <a:srgbClr val="000000"/>
              </a:solidFill>
              <a:latin typeface="Arial"/>
              <a:ea typeface="Arial"/>
              <a:cs typeface="Arial"/>
              <a:sym typeface="Arial"/>
            </a:endParaRPr>
          </a:p>
          <a:p>
            <a:pPr indent="0" lvl="0" marL="457200" rtl="0" algn="l">
              <a:spcBef>
                <a:spcPts val="1200"/>
              </a:spcBef>
              <a:spcAft>
                <a:spcPts val="0"/>
              </a:spcAft>
              <a:buNone/>
            </a:pPr>
            <a:r>
              <a:t/>
            </a:r>
            <a:endParaRPr>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Font typeface="Arial"/>
              <a:buChar char="●"/>
            </a:pPr>
            <a:r>
              <a:rPr lang="en">
                <a:solidFill>
                  <a:srgbClr val="000000"/>
                </a:solidFill>
                <a:latin typeface="Arial"/>
                <a:ea typeface="Arial"/>
                <a:cs typeface="Arial"/>
                <a:sym typeface="Arial"/>
              </a:rPr>
              <a:t>Eve is able to capture all the encrypted messages Alice sends to Bob, but does not have access to the secret key. </a:t>
            </a:r>
            <a:endParaRPr>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1" type="body"/>
          </p:nvPr>
        </p:nvSpPr>
        <p:spPr>
          <a:xfrm>
            <a:off x="311700" y="336600"/>
            <a:ext cx="8520600" cy="42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2743200" rtl="0" algn="l">
              <a:spcBef>
                <a:spcPts val="1200"/>
              </a:spcBef>
              <a:spcAft>
                <a:spcPts val="1200"/>
              </a:spcAft>
              <a:buNone/>
            </a:pPr>
            <a:r>
              <a:rPr lang="en">
                <a:solidFill>
                  <a:srgbClr val="000000"/>
                </a:solidFill>
              </a:rPr>
              <a:t>Symmetric Encryption Setup</a:t>
            </a:r>
            <a:endParaRPr>
              <a:solidFill>
                <a:srgbClr val="000000"/>
              </a:solidFill>
            </a:endParaRPr>
          </a:p>
        </p:txBody>
      </p:sp>
      <p:pic>
        <p:nvPicPr>
          <p:cNvPr id="85" name="Google Shape;85;p16"/>
          <p:cNvPicPr preferRelativeResize="0"/>
          <p:nvPr/>
        </p:nvPicPr>
        <p:blipFill>
          <a:blip r:embed="rId3">
            <a:alphaModFix/>
          </a:blip>
          <a:stretch>
            <a:fillRect/>
          </a:stretch>
        </p:blipFill>
        <p:spPr>
          <a:xfrm>
            <a:off x="1844788" y="858088"/>
            <a:ext cx="5019675" cy="2066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Eve’s goal is simple: to reconstruct Original Message (P) accurately (in other words, to minimize the error between P and PEve). </a:t>
            </a:r>
            <a:endParaRPr>
              <a:solidFill>
                <a:srgbClr val="000000"/>
              </a:solidFill>
              <a:latin typeface="Arial"/>
              <a:ea typeface="Arial"/>
              <a:cs typeface="Arial"/>
              <a:sym typeface="Arial"/>
            </a:endParaRPr>
          </a:p>
          <a:p>
            <a:pPr indent="0" lvl="0" marL="457200" rtl="0" algn="l">
              <a:spcBef>
                <a:spcPts val="1200"/>
              </a:spcBef>
              <a:spcAft>
                <a:spcPts val="0"/>
              </a:spcAft>
              <a:buNone/>
            </a:pPr>
            <a:r>
              <a:t/>
            </a:r>
            <a:endParaRPr>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Font typeface="Arial"/>
              <a:buChar char="●"/>
            </a:pPr>
            <a:r>
              <a:rPr lang="en">
                <a:solidFill>
                  <a:srgbClr val="000000"/>
                </a:solidFill>
                <a:latin typeface="Arial"/>
                <a:ea typeface="Arial"/>
                <a:cs typeface="Arial"/>
                <a:sym typeface="Arial"/>
              </a:rPr>
              <a:t>Alice and Bob want to communicate clearly (to minimize the error between P and PBob), but also to hide their communication from Eve. </a:t>
            </a:r>
            <a:endParaRPr>
              <a:solidFill>
                <a:srgbClr val="000000"/>
              </a:solidFill>
              <a:latin typeface="Arial"/>
              <a:ea typeface="Arial"/>
              <a:cs typeface="Arial"/>
              <a:sym typeface="Arial"/>
            </a:endParaRPr>
          </a:p>
          <a:p>
            <a:pPr indent="0" lvl="0" marL="457200" rtl="0" algn="l">
              <a:spcBef>
                <a:spcPts val="1200"/>
              </a:spcBef>
              <a:spcAft>
                <a:spcPts val="0"/>
              </a:spcAft>
              <a:buNone/>
            </a:pPr>
            <a:r>
              <a:t/>
            </a:r>
            <a:endParaRPr>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Font typeface="Arial"/>
              <a:buChar char="●"/>
            </a:pPr>
            <a:r>
              <a:rPr lang="en">
                <a:solidFill>
                  <a:srgbClr val="000000"/>
                </a:solidFill>
                <a:latin typeface="Arial"/>
                <a:ea typeface="Arial"/>
                <a:cs typeface="Arial"/>
                <a:sym typeface="Arial"/>
              </a:rPr>
              <a:t>This is achieved by reducing error between Alice and Bob and simultaneously increasing loss of Eve’s Decryption.</a:t>
            </a:r>
            <a:endParaRPr>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Architecture</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Mix and Transform Architecture is used.</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It has a first fully-connected (FC) layer, where the number of outputs is equal to the number of inputs. The plaintext and key bits are fed into this FC layer. </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Because each output bit can be a linear combination of all of the input bits, this layer enables but does not mandate mixing between the key and the plaintext bits.</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In particular, this layer can permute the bits. The FC layer is followed by a sequence of convolutional layers, the last of which produces an output of a size suitable for a plaintext or ciphertext.</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These convolutional layers learn to apply some function to groups of the bits mixed by the previous layer, without an a prior specification of what that function should be.</a:t>
            </a:r>
            <a:endParaRPr sz="17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1331275" y="126225"/>
            <a:ext cx="6481451" cy="4768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Loss Function</a:t>
            </a:r>
            <a:endParaRPr/>
          </a:p>
        </p:txBody>
      </p:sp>
      <p:sp>
        <p:nvSpPr>
          <p:cNvPr id="108" name="Google Shape;108;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Eve’s loss function : the L1 distance between Eve’s guess and the input plaintext.</a:t>
            </a:r>
            <a:endParaRPr sz="1400">
              <a:solidFill>
                <a:srgbClr val="000000"/>
              </a:solidFill>
              <a:latin typeface="Arial"/>
              <a:ea typeface="Arial"/>
              <a:cs typeface="Arial"/>
              <a:sym typeface="Arial"/>
            </a:endParaRPr>
          </a:p>
          <a:p>
            <a:pPr indent="0" lvl="0" marL="457200" rtl="0" algn="l">
              <a:spcBef>
                <a:spcPts val="1200"/>
              </a:spcBef>
              <a:spcAft>
                <a:spcPts val="0"/>
              </a:spcAft>
              <a:buNone/>
            </a:pPr>
            <a:r>
              <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The loss function for Alice and Bob has two components, related to Bob’s reconstruction error and to the eavsdropper’s success. </a:t>
            </a:r>
            <a:endParaRPr sz="1400">
              <a:solidFill>
                <a:srgbClr val="000000"/>
              </a:solidFill>
              <a:latin typeface="Arial"/>
              <a:ea typeface="Arial"/>
              <a:cs typeface="Arial"/>
              <a:sym typeface="Arial"/>
            </a:endParaRPr>
          </a:p>
          <a:p>
            <a:pPr indent="0" lvl="0" marL="457200" rtl="0" algn="l">
              <a:spcBef>
                <a:spcPts val="1200"/>
              </a:spcBef>
              <a:spcAft>
                <a:spcPts val="0"/>
              </a:spcAft>
              <a:buNone/>
            </a:pPr>
            <a:r>
              <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The first component is simply the L1 distance between Bob’s output and the input plaintext. </a:t>
            </a:r>
            <a:endParaRPr sz="1400">
              <a:solidFill>
                <a:srgbClr val="000000"/>
              </a:solidFill>
              <a:latin typeface="Arial"/>
              <a:ea typeface="Arial"/>
              <a:cs typeface="Arial"/>
              <a:sym typeface="Arial"/>
            </a:endParaRPr>
          </a:p>
          <a:p>
            <a:pPr indent="0" lvl="0" marL="457200" rtl="0" algn="l">
              <a:spcBef>
                <a:spcPts val="1200"/>
              </a:spcBef>
              <a:spcAft>
                <a:spcPts val="0"/>
              </a:spcAft>
              <a:buNone/>
            </a:pPr>
            <a:r>
              <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The latter component, on the other hand, is (N/2 − Eve L1 error)2/(N/2)2.</a:t>
            </a:r>
            <a:endParaRPr sz="1400">
              <a:solidFill>
                <a:srgbClr val="000000"/>
              </a:solidFill>
              <a:latin typeface="Arial"/>
              <a:ea typeface="Arial"/>
              <a:cs typeface="Arial"/>
              <a:sym typeface="Arial"/>
            </a:endParaRPr>
          </a:p>
          <a:p>
            <a:pPr indent="0" lvl="0" marL="457200" rtl="0" algn="l">
              <a:spcBef>
                <a:spcPts val="1200"/>
              </a:spcBef>
              <a:spcAft>
                <a:spcPts val="120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Loss (Cont.)</a:t>
            </a:r>
            <a:endParaRPr/>
          </a:p>
          <a:p>
            <a:pPr indent="0" lvl="0" marL="0" rtl="0" algn="l">
              <a:spcBef>
                <a:spcPts val="0"/>
              </a:spcBef>
              <a:spcAft>
                <a:spcPts val="0"/>
              </a:spcAft>
              <a:buNone/>
            </a:pPr>
            <a:r>
              <a:t/>
            </a:r>
            <a:endParaRPr/>
          </a:p>
        </p:txBody>
      </p:sp>
      <p:sp>
        <p:nvSpPr>
          <p:cNvPr id="114" name="Google Shape;114;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a:solidFill>
                  <a:srgbClr val="000000"/>
                </a:solidFill>
                <a:highlight>
                  <a:schemeClr val="lt1"/>
                </a:highlight>
                <a:latin typeface="Arial"/>
                <a:ea typeface="Arial"/>
                <a:cs typeface="Arial"/>
                <a:sym typeface="Arial"/>
              </a:rPr>
              <a:t>For Eve :-</a:t>
            </a:r>
            <a:endParaRPr>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t/>
            </a:r>
            <a:endParaRPr sz="2100">
              <a:solidFill>
                <a:srgbClr val="000000"/>
              </a:solidFill>
              <a:highlight>
                <a:schemeClr val="lt1"/>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350">
                <a:solidFill>
                  <a:srgbClr val="000000"/>
                </a:solidFill>
                <a:highlight>
                  <a:schemeClr val="lt1"/>
                </a:highlight>
                <a:latin typeface="Arial"/>
                <a:ea typeface="Arial"/>
                <a:cs typeface="Arial"/>
                <a:sym typeface="Arial"/>
              </a:rPr>
              <a:t>The loss for Eve is just the L1 distance between ainput0 and eoutput:</a:t>
            </a:r>
            <a:endParaRPr sz="1350">
              <a:solidFill>
                <a:srgbClr val="000000"/>
              </a:solidFill>
              <a:highlight>
                <a:schemeClr val="lt1"/>
              </a:highlight>
              <a:latin typeface="Arial"/>
              <a:ea typeface="Arial"/>
              <a:cs typeface="Arial"/>
              <a:sym typeface="Arial"/>
            </a:endParaRPr>
          </a:p>
          <a:p>
            <a:pPr indent="457200" lvl="0" marL="0" rtl="0" algn="l">
              <a:spcBef>
                <a:spcPts val="1200"/>
              </a:spcBef>
              <a:spcAft>
                <a:spcPts val="0"/>
              </a:spcAft>
              <a:buClr>
                <a:schemeClr val="dk1"/>
              </a:buClr>
              <a:buSzPts val="1100"/>
              <a:buFont typeface="Arial"/>
              <a:buNone/>
            </a:pPr>
            <a:r>
              <a:rPr lang="en" sz="1350">
                <a:solidFill>
                  <a:srgbClr val="000000"/>
                </a:solidFill>
                <a:highlight>
                  <a:schemeClr val="lt1"/>
                </a:highlight>
                <a:latin typeface="Arial"/>
                <a:ea typeface="Arial"/>
                <a:cs typeface="Arial"/>
                <a:sym typeface="Arial"/>
              </a:rPr>
              <a:t>eveloss = K.mean(  K.sum(K.abs(ainput0 - eveout), axis=-1)  )</a:t>
            </a:r>
            <a:endParaRPr sz="135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350">
                <a:solidFill>
                  <a:srgbClr val="000000"/>
                </a:solidFill>
                <a:highlight>
                  <a:schemeClr val="lt1"/>
                </a:highlight>
                <a:latin typeface="Arial"/>
                <a:ea typeface="Arial"/>
                <a:cs typeface="Arial"/>
                <a:sym typeface="Arial"/>
              </a:rPr>
              <a:t>Instead of doing an average, sum is taken over all the bits in the message and its value represents the avg number of bits Eve guesses incorrectly.</a:t>
            </a:r>
            <a:endParaRPr sz="135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350">
                <a:solidFill>
                  <a:srgbClr val="000000"/>
                </a:solidFill>
                <a:highlight>
                  <a:schemeClr val="lt1"/>
                </a:highlight>
                <a:latin typeface="Arial"/>
                <a:ea typeface="Arial"/>
                <a:cs typeface="Arial"/>
                <a:sym typeface="Arial"/>
              </a:rPr>
              <a:t> We then take the average across the entire mini-batch with K.mean(). </a:t>
            </a:r>
            <a:endParaRPr sz="1350">
              <a:solidFill>
                <a:srgbClr val="000000"/>
              </a:solidFill>
              <a:highlight>
                <a:schemeClr val="lt1"/>
              </a:highlight>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350">
                <a:solidFill>
                  <a:srgbClr val="000000"/>
                </a:solidFill>
                <a:highlight>
                  <a:schemeClr val="lt1"/>
                </a:highlight>
                <a:latin typeface="Arial"/>
                <a:ea typeface="Arial"/>
                <a:cs typeface="Arial"/>
                <a:sym typeface="Arial"/>
              </a:rPr>
              <a:t>The minimum value of the loss is 0 (Eve guesses all the bits correctly), while the maximum is 16 (Eve is wrong about all the bits, in which case we flip the prediction and recover the message).</a:t>
            </a:r>
            <a:endParaRPr sz="1350">
              <a:solidFill>
                <a:srgbClr val="000000"/>
              </a:solidFill>
              <a:highlight>
                <a:schemeClr val="lt1"/>
              </a:highlight>
              <a:latin typeface="Arial"/>
              <a:ea typeface="Arial"/>
              <a:cs typeface="Arial"/>
              <a:sym typeface="Arial"/>
            </a:endParaRPr>
          </a:p>
          <a:p>
            <a:pPr indent="0" lvl="0" marL="0" rtl="0" algn="l">
              <a:spcBef>
                <a:spcPts val="1200"/>
              </a:spcBef>
              <a:spcAft>
                <a:spcPts val="1200"/>
              </a:spcAft>
              <a:buNone/>
            </a:pPr>
            <a:r>
              <a:t/>
            </a:r>
            <a:endParaRPr sz="1350">
              <a:solidFill>
                <a:srgbClr val="000000"/>
              </a:solidFill>
              <a:highlight>
                <a:schemeClr val="lt1"/>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