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1aff5dd9_2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1aff5dd9_2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41aff5dd9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1aff5dd9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1aff5dd9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1aff5dd9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1aff5dd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1aff5dd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1aff5dd9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1aff5dd9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41aff5dd9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41aff5dd9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1aff5dd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1aff5dd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1aff5dd9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1aff5dd9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41aff5dd9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41aff5dd9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1aff5dd9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1aff5dd9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41aff5dd9_2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1aff5dd9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41aff5dd9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1aff5dd9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1aff5dd9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1aff5dd9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41aff5dd9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41aff5dd9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1aff5dd9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1aff5dd9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41aff5dd9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41aff5dd9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1aff5dd9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1aff5dd9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41aff5dd9_3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41aff5dd9_3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41aff5dd9_3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1aff5dd9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1aff5dd9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1aff5dd9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41aff5dd9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41aff5dd9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1aff5dd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1aff5dd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41aff5dd9_2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1aff5dd9_2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1aff5dd9_2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1aff5dd9_2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1aff5dd9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1aff5dd9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tech.fb.com/imagining-a-new-interface-hands-free-communication-without-saying-a-wor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Emotion and Lie Recognition from EEG signals using Deep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23" name="Shape 123"/>
        <p:cNvGrpSpPr/>
        <p:nvPr/>
      </p:nvGrpSpPr>
      <p:grpSpPr>
        <a:xfrm>
          <a:off x="0" y="0"/>
          <a:ext cx="0" cy="0"/>
          <a:chOff x="0" y="0"/>
          <a:chExt cx="0" cy="0"/>
        </a:xfrm>
      </p:grpSpPr>
      <p:sp>
        <p:nvSpPr>
          <p:cNvPr id="124" name="Google Shape;124;p22"/>
          <p:cNvSpPr txBox="1"/>
          <p:nvPr>
            <p:ph idx="1" type="body"/>
          </p:nvPr>
        </p:nvSpPr>
        <p:spPr>
          <a:xfrm>
            <a:off x="245975" y="598825"/>
            <a:ext cx="8475000" cy="44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t>Groundbreaking innovation in the field of healthcare!</a:t>
            </a:r>
            <a:endParaRPr b="1"/>
          </a:p>
          <a:p>
            <a:pPr indent="-342900" lvl="0" marL="457200" rtl="0" algn="l">
              <a:spcBef>
                <a:spcPts val="1600"/>
              </a:spcBef>
              <a:spcAft>
                <a:spcPts val="0"/>
              </a:spcAft>
              <a:buSzPts val="1800"/>
              <a:buChar char="-"/>
            </a:pPr>
            <a:r>
              <a:rPr lang="en"/>
              <a:t>Detecting mental state of babies, autistic / mentally paralysed patients / specially abled people / patients in coma / trauma patients / feedback for how someone is being treated.</a:t>
            </a:r>
            <a:endParaRPr/>
          </a:p>
          <a:p>
            <a:pPr indent="-342900" lvl="0" marL="457200" rtl="0" algn="l">
              <a:spcBef>
                <a:spcPts val="0"/>
              </a:spcBef>
              <a:spcAft>
                <a:spcPts val="0"/>
              </a:spcAft>
              <a:buSzPts val="1800"/>
              <a:buChar char="-"/>
            </a:pPr>
            <a:r>
              <a:rPr lang="en"/>
              <a:t>Psychology and Neurology in  diagnosis of patients.</a:t>
            </a:r>
            <a:endParaRPr/>
          </a:p>
          <a:p>
            <a:pPr indent="-342900" lvl="0" marL="457200" rtl="0" algn="l">
              <a:spcBef>
                <a:spcPts val="0"/>
              </a:spcBef>
              <a:spcAft>
                <a:spcPts val="0"/>
              </a:spcAft>
              <a:buSzPts val="1800"/>
              <a:buChar char="-"/>
            </a:pPr>
            <a:r>
              <a:rPr lang="en"/>
              <a:t>Helping psychiatrists to deal with patients better as they’ll have a better understanding of their emotion.</a:t>
            </a:r>
            <a:endParaRPr/>
          </a:p>
          <a:p>
            <a:pPr indent="-342900" lvl="0" marL="457200" rtl="0" algn="l">
              <a:spcBef>
                <a:spcPts val="0"/>
              </a:spcBef>
              <a:spcAft>
                <a:spcPts val="0"/>
              </a:spcAft>
              <a:buSzPts val="1800"/>
              <a:buChar char="-"/>
            </a:pPr>
            <a:r>
              <a:rPr lang="en"/>
              <a:t>Indicating post traumatic stress disorders, major depression and anxiety.</a:t>
            </a:r>
            <a:endParaRPr/>
          </a:p>
          <a:p>
            <a:pPr indent="-342900" lvl="0" marL="457200" rtl="0" algn="l">
              <a:spcBef>
                <a:spcPts val="0"/>
              </a:spcBef>
              <a:spcAft>
                <a:spcPts val="0"/>
              </a:spcAft>
              <a:buSzPts val="1800"/>
              <a:buChar char="-"/>
            </a:pPr>
            <a:r>
              <a:rPr lang="en"/>
              <a:t>Researches show with the help of valence, arousal and dominance, we can measure levels of burnout and productivity.</a:t>
            </a:r>
            <a:endParaRPr/>
          </a:p>
          <a:p>
            <a:pPr indent="-342900" lvl="0" marL="457200" rtl="0" algn="l">
              <a:lnSpc>
                <a:spcPct val="100000"/>
              </a:lnSpc>
              <a:spcBef>
                <a:spcPts val="0"/>
              </a:spcBef>
              <a:spcAft>
                <a:spcPts val="0"/>
              </a:spcAft>
              <a:buSzPts val="1800"/>
              <a:buChar char="-"/>
            </a:pPr>
            <a:r>
              <a:rPr lang="en">
                <a:latin typeface="Arial"/>
                <a:ea typeface="Arial"/>
                <a:cs typeface="Arial"/>
                <a:sym typeface="Arial"/>
              </a:rPr>
              <a:t>Fits / Seizure diagnosis.</a:t>
            </a:r>
            <a:endParaRPr/>
          </a:p>
          <a:p>
            <a:pPr indent="0" lvl="0" marL="0" rtl="0" algn="l">
              <a:spcBef>
                <a:spcPts val="0"/>
              </a:spcBef>
              <a:spcAft>
                <a:spcPts val="1600"/>
              </a:spcAft>
              <a:buClr>
                <a:schemeClr val="dk2"/>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28" name="Shape 128"/>
        <p:cNvGrpSpPr/>
        <p:nvPr/>
      </p:nvGrpSpPr>
      <p:grpSpPr>
        <a:xfrm>
          <a:off x="0" y="0"/>
          <a:ext cx="0" cy="0"/>
          <a:chOff x="0" y="0"/>
          <a:chExt cx="0" cy="0"/>
        </a:xfrm>
      </p:grpSpPr>
      <p:sp>
        <p:nvSpPr>
          <p:cNvPr id="129" name="Google Shape;129;p23"/>
          <p:cNvSpPr txBox="1"/>
          <p:nvPr>
            <p:ph idx="1" type="body"/>
          </p:nvPr>
        </p:nvSpPr>
        <p:spPr>
          <a:xfrm>
            <a:off x="192475" y="807750"/>
            <a:ext cx="8507100" cy="418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Calibri"/>
                <a:ea typeface="Calibri"/>
                <a:cs typeface="Calibri"/>
                <a:sym typeface="Calibri"/>
              </a:rPr>
              <a:t>Education</a:t>
            </a:r>
            <a:endParaRPr b="1">
              <a:latin typeface="Calibri"/>
              <a:ea typeface="Calibri"/>
              <a:cs typeface="Calibri"/>
              <a:sym typeface="Calibri"/>
            </a:endParaRPr>
          </a:p>
          <a:p>
            <a:pPr indent="-342900" lvl="0" marL="457200" rtl="0" algn="l">
              <a:lnSpc>
                <a:spcPct val="100000"/>
              </a:lnSpc>
              <a:spcBef>
                <a:spcPts val="400"/>
              </a:spcBef>
              <a:spcAft>
                <a:spcPts val="0"/>
              </a:spcAft>
              <a:buSzPts val="1800"/>
              <a:buFont typeface="Calibri"/>
              <a:buChar char="-"/>
            </a:pPr>
            <a:r>
              <a:rPr lang="en">
                <a:latin typeface="Calibri"/>
                <a:ea typeface="Calibri"/>
                <a:cs typeface="Calibri"/>
                <a:sym typeface="Calibri"/>
              </a:rPr>
              <a:t>Detecting c</a:t>
            </a:r>
            <a:r>
              <a:rPr lang="en">
                <a:latin typeface="Calibri"/>
                <a:ea typeface="Calibri"/>
                <a:cs typeface="Calibri"/>
                <a:sym typeface="Calibri"/>
              </a:rPr>
              <a:t>onfusion in students (would enhance e-learning).</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Webinar feedbacks.</a:t>
            </a:r>
            <a:endParaRPr>
              <a:latin typeface="Calibri"/>
              <a:ea typeface="Calibri"/>
              <a:cs typeface="Calibri"/>
              <a:sym typeface="Calibri"/>
            </a:endParaRPr>
          </a:p>
          <a:p>
            <a:pPr indent="0" lvl="0" marL="0" rtl="0" algn="l">
              <a:lnSpc>
                <a:spcPct val="100000"/>
              </a:lnSpc>
              <a:spcBef>
                <a:spcPts val="480"/>
              </a:spcBef>
              <a:spcAft>
                <a:spcPts val="0"/>
              </a:spcAft>
              <a:buNone/>
            </a:pPr>
            <a:r>
              <a:t/>
            </a:r>
            <a:endParaRPr>
              <a:latin typeface="Calibri"/>
              <a:ea typeface="Calibri"/>
              <a:cs typeface="Calibri"/>
              <a:sym typeface="Calibri"/>
            </a:endParaRPr>
          </a:p>
          <a:p>
            <a:pPr indent="0" lvl="0" marL="0" rtl="0" algn="l">
              <a:lnSpc>
                <a:spcPct val="100000"/>
              </a:lnSpc>
              <a:spcBef>
                <a:spcPts val="400"/>
              </a:spcBef>
              <a:spcAft>
                <a:spcPts val="0"/>
              </a:spcAft>
              <a:buNone/>
            </a:pPr>
            <a:r>
              <a:rPr b="1" lang="en">
                <a:latin typeface="Calibri"/>
                <a:ea typeface="Calibri"/>
                <a:cs typeface="Calibri"/>
                <a:sym typeface="Calibri"/>
              </a:rPr>
              <a:t>Honest Feedbacks</a:t>
            </a:r>
            <a:endParaRPr b="1">
              <a:latin typeface="Calibri"/>
              <a:ea typeface="Calibri"/>
              <a:cs typeface="Calibri"/>
              <a:sym typeface="Calibri"/>
            </a:endParaRPr>
          </a:p>
          <a:p>
            <a:pPr indent="-342900" lvl="0" marL="457200" rtl="0" algn="l">
              <a:lnSpc>
                <a:spcPct val="100000"/>
              </a:lnSpc>
              <a:spcBef>
                <a:spcPts val="400"/>
              </a:spcBef>
              <a:spcAft>
                <a:spcPts val="0"/>
              </a:spcAft>
              <a:buSzPts val="1800"/>
              <a:buFont typeface="Calibri"/>
              <a:buChar char="-"/>
            </a:pPr>
            <a:r>
              <a:rPr lang="en">
                <a:latin typeface="Calibri"/>
                <a:ea typeface="Calibri"/>
                <a:cs typeface="Calibri"/>
                <a:sym typeface="Calibri"/>
              </a:rPr>
              <a:t>Sentiments towards politicians, products, countries, ideas, personalities, ideologies,movies, music, games, etc.</a:t>
            </a:r>
            <a:endParaRPr>
              <a:latin typeface="Calibri"/>
              <a:ea typeface="Calibri"/>
              <a:cs typeface="Calibri"/>
              <a:sym typeface="Calibri"/>
            </a:endParaRPr>
          </a:p>
          <a:p>
            <a:pPr indent="0" lvl="0" marL="457200" rtl="0" algn="l">
              <a:lnSpc>
                <a:spcPct val="100000"/>
              </a:lnSpc>
              <a:spcBef>
                <a:spcPts val="400"/>
              </a:spcBef>
              <a:spcAft>
                <a:spcPts val="0"/>
              </a:spcAft>
              <a:buNone/>
            </a:pPr>
            <a:r>
              <a:t/>
            </a:r>
            <a:endParaRPr>
              <a:latin typeface="Calibri"/>
              <a:ea typeface="Calibri"/>
              <a:cs typeface="Calibri"/>
              <a:sym typeface="Calibri"/>
            </a:endParaRPr>
          </a:p>
          <a:p>
            <a:pPr indent="0" lvl="0" marL="0" rtl="0" algn="l">
              <a:lnSpc>
                <a:spcPct val="100000"/>
              </a:lnSpc>
              <a:spcBef>
                <a:spcPts val="400"/>
              </a:spcBef>
              <a:spcAft>
                <a:spcPts val="0"/>
              </a:spcAft>
              <a:buNone/>
            </a:pPr>
            <a:r>
              <a:rPr b="1" lang="en">
                <a:latin typeface="Calibri"/>
                <a:ea typeface="Calibri"/>
                <a:cs typeface="Calibri"/>
                <a:sym typeface="Calibri"/>
              </a:rPr>
              <a:t>Luxury Uses</a:t>
            </a:r>
            <a:endParaRPr b="1">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Automating lighting conditions and room environment (fragrance, temperature etc.) according to the emotions user is experiencing. </a:t>
            </a:r>
            <a:endParaRPr/>
          </a:p>
        </p:txBody>
      </p:sp>
      <p:sp>
        <p:nvSpPr>
          <p:cNvPr id="130" name="Google Shape;130;p23"/>
          <p:cNvSpPr txBox="1"/>
          <p:nvPr/>
        </p:nvSpPr>
        <p:spPr>
          <a:xfrm>
            <a:off x="308850" y="403900"/>
            <a:ext cx="46089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Future Enhancements</a:t>
            </a:r>
            <a:endParaRPr b="1"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299425" y="577450"/>
            <a:ext cx="8432400" cy="40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t>Evolutionary in Entertainment &amp; Gaming Industry :-</a:t>
            </a:r>
            <a:endParaRPr b="1"/>
          </a:p>
          <a:p>
            <a:pPr indent="0" lvl="0" marL="457200" rtl="0" algn="l">
              <a:spcBef>
                <a:spcPts val="1600"/>
              </a:spcBef>
              <a:spcAft>
                <a:spcPts val="0"/>
              </a:spcAft>
              <a:buNone/>
            </a:pPr>
            <a:r>
              <a:rPr lang="en"/>
              <a:t>Could generate great revenues by having a gripping effect on the players / viewers:</a:t>
            </a:r>
            <a:endParaRPr/>
          </a:p>
          <a:p>
            <a:pPr indent="-342900" lvl="0" marL="457200" rtl="0" algn="l">
              <a:spcBef>
                <a:spcPts val="1600"/>
              </a:spcBef>
              <a:spcAft>
                <a:spcPts val="0"/>
              </a:spcAft>
              <a:buSzPts val="1800"/>
              <a:buChar char="-"/>
            </a:pPr>
            <a:r>
              <a:rPr lang="en"/>
              <a:t> Making games more interactive based on user’s emotional state and indulgence. Example: first person shooters, strategy games, racing, arcade, fighting, RPG, open-world games, virtual reality, altering the storyline to player’s interests.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Better than MRI’s and invasive BCI’s</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44" name="Shape 144"/>
        <p:cNvGrpSpPr/>
        <p:nvPr/>
      </p:nvGrpSpPr>
      <p:grpSpPr>
        <a:xfrm>
          <a:off x="0" y="0"/>
          <a:ext cx="0" cy="0"/>
          <a:chOff x="0" y="0"/>
          <a:chExt cx="0" cy="0"/>
        </a:xfrm>
      </p:grpSpPr>
      <p:sp>
        <p:nvSpPr>
          <p:cNvPr id="145" name="Google Shape;145;p26"/>
          <p:cNvSpPr txBox="1"/>
          <p:nvPr>
            <p:ph idx="1" type="body"/>
          </p:nvPr>
        </p:nvSpPr>
        <p:spPr>
          <a:xfrm>
            <a:off x="577446" y="1595775"/>
            <a:ext cx="81543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Facebook is currently investing a lot in BCI program outlining their goal to build a non invasive, wearable device that lets people type by simply imagining themselves talking.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49" name="Shape 149"/>
        <p:cNvGrpSpPr/>
        <p:nvPr/>
      </p:nvGrpSpPr>
      <p:grpSpPr>
        <a:xfrm>
          <a:off x="0" y="0"/>
          <a:ext cx="0" cy="0"/>
          <a:chOff x="0" y="0"/>
          <a:chExt cx="0" cy="0"/>
        </a:xfrm>
      </p:grpSpPr>
      <p:sp>
        <p:nvSpPr>
          <p:cNvPr id="150" name="Google Shape;150;p27"/>
          <p:cNvSpPr txBox="1"/>
          <p:nvPr>
            <p:ph idx="1" type="body"/>
          </p:nvPr>
        </p:nvSpPr>
        <p:spPr>
          <a:xfrm>
            <a:off x="192471" y="449125"/>
            <a:ext cx="8539200" cy="4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SOLUTION</a:t>
            </a:r>
            <a:endParaRPr b="1" sz="1400"/>
          </a:p>
          <a:p>
            <a:pPr indent="-317500" lvl="0" marL="457200" rtl="0" algn="l">
              <a:spcBef>
                <a:spcPts val="1600"/>
              </a:spcBef>
              <a:spcAft>
                <a:spcPts val="0"/>
              </a:spcAft>
              <a:buSzPts val="1400"/>
              <a:buChar char="-"/>
            </a:pPr>
            <a:r>
              <a:rPr lang="en" sz="1400"/>
              <a:t>As a challenging pattern recognition task, automatic real time emotion recognition based on multichannel EEG signals is becoming an important computer aided method for emotion disorder diagnose in neurology and psychiatry. Traditional machine learning approaches require to design and extract various features from single or multiple channels based on comprehensive domain knowledge</a:t>
            </a:r>
            <a:endParaRPr sz="1400"/>
          </a:p>
          <a:p>
            <a:pPr indent="-317500" lvl="0" marL="457200" rtl="0" algn="l">
              <a:spcBef>
                <a:spcPts val="0"/>
              </a:spcBef>
              <a:spcAft>
                <a:spcPts val="0"/>
              </a:spcAft>
              <a:buSzPts val="1400"/>
              <a:buChar char="-"/>
            </a:pPr>
            <a:r>
              <a:rPr lang="en" sz="1400"/>
              <a:t>Consequently , these approaches may be an obstacle for non domain experts. On the contrast , deep learning approaches have been used successfully in many recent literatures to learn features and classify different types of data.</a:t>
            </a:r>
            <a:endParaRPr sz="1400"/>
          </a:p>
          <a:p>
            <a:pPr indent="-317500" lvl="0" marL="457200" rtl="0" algn="l">
              <a:spcBef>
                <a:spcPts val="0"/>
              </a:spcBef>
              <a:spcAft>
                <a:spcPts val="0"/>
              </a:spcAft>
              <a:buSzPts val="1400"/>
              <a:buChar char="-"/>
            </a:pPr>
            <a:r>
              <a:rPr lang="en" sz="1400"/>
              <a:t>A hybrid neural network which combines ‘Convolutional Neural Network (CNN )’ and ‘Recurrent Neural Network (RNN)’ has been applied to classify human emotion states by effectively learning compositional spatial temporal representation of raw EEG streams . The CNN module is used to mine the inter channel correlation among physically adjacent EEG signals by converting the chain like EEG sequence into 2D frame sequence. The LSTM module is adopted to mine contextual information.</a:t>
            </a:r>
            <a:endParaRPr sz="1400"/>
          </a:p>
          <a:p>
            <a:pPr indent="-317500" lvl="0" marL="457200" rtl="0" algn="l">
              <a:spcBef>
                <a:spcPts val="0"/>
              </a:spcBef>
              <a:spcAft>
                <a:spcPts val="0"/>
              </a:spcAft>
              <a:buSzPts val="1400"/>
              <a:buChar char="-"/>
            </a:pPr>
            <a:r>
              <a:rPr lang="en" sz="1400"/>
              <a:t>Experiments are carried out in a segment level emotion identification task, on the DEAP benchmarking dataset</a:t>
            </a:r>
            <a:endParaRPr sz="1400"/>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56" name="Google Shape;156;p2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0" y="1217083"/>
            <a:ext cx="9144001" cy="2709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61" name="Shape 161"/>
        <p:cNvGrpSpPr/>
        <p:nvPr/>
      </p:nvGrpSpPr>
      <p:grpSpPr>
        <a:xfrm>
          <a:off x="0" y="0"/>
          <a:ext cx="0" cy="0"/>
          <a:chOff x="0" y="0"/>
          <a:chExt cx="0" cy="0"/>
        </a:xfrm>
      </p:grpSpPr>
      <p:sp>
        <p:nvSpPr>
          <p:cNvPr id="162" name="Google Shape;162;p29"/>
          <p:cNvSpPr txBox="1"/>
          <p:nvPr>
            <p:ph idx="1" type="body"/>
          </p:nvPr>
        </p:nvSpPr>
        <p:spPr>
          <a:xfrm>
            <a:off x="341987" y="53492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Converting 1-D EEG signals to 2-D frames</a:t>
            </a:r>
            <a:endParaRPr/>
          </a:p>
        </p:txBody>
      </p:sp>
      <p:pic>
        <p:nvPicPr>
          <p:cNvPr id="163" name="Google Shape;163;p29"/>
          <p:cNvPicPr preferRelativeResize="0"/>
          <p:nvPr/>
        </p:nvPicPr>
        <p:blipFill>
          <a:blip r:embed="rId3">
            <a:alphaModFix/>
          </a:blip>
          <a:stretch>
            <a:fillRect/>
          </a:stretch>
        </p:blipFill>
        <p:spPr>
          <a:xfrm>
            <a:off x="152400" y="963550"/>
            <a:ext cx="8227226" cy="402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67" name="Shape 167"/>
        <p:cNvGrpSpPr/>
        <p:nvPr/>
      </p:nvGrpSpPr>
      <p:grpSpPr>
        <a:xfrm>
          <a:off x="0" y="0"/>
          <a:ext cx="0" cy="0"/>
          <a:chOff x="0" y="0"/>
          <a:chExt cx="0" cy="0"/>
        </a:xfrm>
      </p:grpSpPr>
      <p:sp>
        <p:nvSpPr>
          <p:cNvPr id="168" name="Google Shape;168;p30"/>
          <p:cNvSpPr txBox="1"/>
          <p:nvPr>
            <p:ph idx="1" type="body"/>
          </p:nvPr>
        </p:nvSpPr>
        <p:spPr>
          <a:xfrm>
            <a:off x="324887" y="7732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Parallel Convolutional-Recurrent Neural Network</a:t>
            </a:r>
            <a:endParaRPr/>
          </a:p>
        </p:txBody>
      </p:sp>
      <p:pic>
        <p:nvPicPr>
          <p:cNvPr id="169" name="Google Shape;169;p30"/>
          <p:cNvPicPr preferRelativeResize="0"/>
          <p:nvPr/>
        </p:nvPicPr>
        <p:blipFill>
          <a:blip r:embed="rId3">
            <a:alphaModFix/>
          </a:blip>
          <a:stretch>
            <a:fillRect/>
          </a:stretch>
        </p:blipFill>
        <p:spPr>
          <a:xfrm>
            <a:off x="152400" y="438425"/>
            <a:ext cx="8851399" cy="466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73" name="Shape 173"/>
        <p:cNvGrpSpPr/>
        <p:nvPr/>
      </p:nvGrpSpPr>
      <p:grpSpPr>
        <a:xfrm>
          <a:off x="0" y="0"/>
          <a:ext cx="0" cy="0"/>
          <a:chOff x="0" y="0"/>
          <a:chExt cx="0" cy="0"/>
        </a:xfrm>
      </p:grpSpPr>
      <p:sp>
        <p:nvSpPr>
          <p:cNvPr id="174" name="Google Shape;174;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ONE LINE PITCH OF THE IDEA</a:t>
            </a:r>
            <a:endParaRPr sz="1800"/>
          </a:p>
        </p:txBody>
      </p:sp>
      <p:sp>
        <p:nvSpPr>
          <p:cNvPr id="78" name="Google Shape;78;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Font typeface="Arial"/>
              <a:buNone/>
            </a:pPr>
            <a:r>
              <a:rPr lang="en">
                <a:latin typeface="Arial"/>
                <a:ea typeface="Arial"/>
                <a:cs typeface="Arial"/>
                <a:sym typeface="Arial"/>
              </a:rPr>
              <a:t>Implementing State of the Art algorithms for Emotion Recognition from Multi-Channel EEG brain signals which can help in determining the thoughts and emotions of an individual.</a:t>
            </a:r>
            <a:endParaRPr sz="14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80" name="Shape 180"/>
        <p:cNvGrpSpPr/>
        <p:nvPr/>
      </p:nvGrpSpPr>
      <p:grpSpPr>
        <a:xfrm>
          <a:off x="0" y="0"/>
          <a:ext cx="0" cy="0"/>
          <a:chOff x="0" y="0"/>
          <a:chExt cx="0" cy="0"/>
        </a:xfrm>
      </p:grpSpPr>
      <p:sp>
        <p:nvSpPr>
          <p:cNvPr id="181" name="Google Shape;181;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Emotion graph</a:t>
            </a:r>
            <a:endParaRPr/>
          </a:p>
        </p:txBody>
      </p:sp>
      <p:pic>
        <p:nvPicPr>
          <p:cNvPr id="182" name="Google Shape;182;p32"/>
          <p:cNvPicPr preferRelativeResize="0"/>
          <p:nvPr/>
        </p:nvPicPr>
        <p:blipFill>
          <a:blip r:embed="rId3">
            <a:alphaModFix/>
          </a:blip>
          <a:stretch>
            <a:fillRect/>
          </a:stretch>
        </p:blipFill>
        <p:spPr>
          <a:xfrm>
            <a:off x="1366825" y="516050"/>
            <a:ext cx="6022274" cy="4516725"/>
          </a:xfrm>
          <a:prstGeom prst="rect">
            <a:avLst/>
          </a:prstGeom>
          <a:noFill/>
          <a:ln>
            <a:noFill/>
          </a:ln>
        </p:spPr>
      </p:pic>
      <p:sp>
        <p:nvSpPr>
          <p:cNvPr id="183" name="Google Shape;183;p32"/>
          <p:cNvSpPr txBox="1"/>
          <p:nvPr/>
        </p:nvSpPr>
        <p:spPr>
          <a:xfrm>
            <a:off x="363675" y="53450"/>
            <a:ext cx="69078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Innovations over other relevant approaches </a:t>
            </a:r>
            <a:endParaRPr b="1" sz="18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87" name="Shape 187"/>
        <p:cNvGrpSpPr/>
        <p:nvPr/>
      </p:nvGrpSpPr>
      <p:grpSpPr>
        <a:xfrm>
          <a:off x="0" y="0"/>
          <a:ext cx="0" cy="0"/>
          <a:chOff x="0" y="0"/>
          <a:chExt cx="0" cy="0"/>
        </a:xfrm>
      </p:grpSpPr>
      <p:sp>
        <p:nvSpPr>
          <p:cNvPr id="188" name="Google Shape;188;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33"/>
          <p:cNvPicPr preferRelativeResize="0"/>
          <p:nvPr/>
        </p:nvPicPr>
        <p:blipFill>
          <a:blip r:embed="rId3">
            <a:alphaModFix/>
          </a:blip>
          <a:stretch>
            <a:fillRect/>
          </a:stretch>
        </p:blipFill>
        <p:spPr>
          <a:xfrm>
            <a:off x="1730325" y="176750"/>
            <a:ext cx="7226250" cy="4645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94" name="Shape 194"/>
        <p:cNvGrpSpPr/>
        <p:nvPr/>
      </p:nvGrpSpPr>
      <p:grpSpPr>
        <a:xfrm>
          <a:off x="0" y="0"/>
          <a:ext cx="0" cy="0"/>
          <a:chOff x="0" y="0"/>
          <a:chExt cx="0" cy="0"/>
        </a:xfrm>
      </p:grpSpPr>
      <p:sp>
        <p:nvSpPr>
          <p:cNvPr id="195" name="Google Shape;195;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4"/>
          <p:cNvPicPr preferRelativeResize="0"/>
          <p:nvPr/>
        </p:nvPicPr>
        <p:blipFill>
          <a:blip r:embed="rId3">
            <a:alphaModFix/>
          </a:blip>
          <a:stretch>
            <a:fillRect/>
          </a:stretch>
        </p:blipFill>
        <p:spPr>
          <a:xfrm>
            <a:off x="1279099" y="97600"/>
            <a:ext cx="7570575" cy="482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201" name="Shape 201"/>
        <p:cNvGrpSpPr/>
        <p:nvPr/>
      </p:nvGrpSpPr>
      <p:grpSpPr>
        <a:xfrm>
          <a:off x="0" y="0"/>
          <a:ext cx="0" cy="0"/>
          <a:chOff x="0" y="0"/>
          <a:chExt cx="0" cy="0"/>
        </a:xfrm>
      </p:grpSpPr>
      <p:sp>
        <p:nvSpPr>
          <p:cNvPr id="202" name="Google Shape;202;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5"/>
          <p:cNvPicPr preferRelativeResize="0"/>
          <p:nvPr/>
        </p:nvPicPr>
        <p:blipFill>
          <a:blip r:embed="rId3">
            <a:alphaModFix/>
          </a:blip>
          <a:stretch>
            <a:fillRect/>
          </a:stretch>
        </p:blipFill>
        <p:spPr>
          <a:xfrm>
            <a:off x="1625575" y="166300"/>
            <a:ext cx="7275550" cy="472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6"/>
          <p:cNvPicPr preferRelativeResize="0"/>
          <p:nvPr/>
        </p:nvPicPr>
        <p:blipFill>
          <a:blip r:embed="rId3">
            <a:alphaModFix/>
          </a:blip>
          <a:stretch>
            <a:fillRect/>
          </a:stretch>
        </p:blipFill>
        <p:spPr>
          <a:xfrm>
            <a:off x="1393850" y="236148"/>
            <a:ext cx="7393575" cy="471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215" name="Shape 215"/>
        <p:cNvGrpSpPr/>
        <p:nvPr/>
      </p:nvGrpSpPr>
      <p:grpSpPr>
        <a:xfrm>
          <a:off x="0" y="0"/>
          <a:ext cx="0" cy="0"/>
          <a:chOff x="0" y="0"/>
          <a:chExt cx="0" cy="0"/>
        </a:xfrm>
      </p:grpSpPr>
      <p:sp>
        <p:nvSpPr>
          <p:cNvPr id="216" name="Google Shape;216;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37"/>
          <p:cNvPicPr preferRelativeResize="0"/>
          <p:nvPr/>
        </p:nvPicPr>
        <p:blipFill>
          <a:blip r:embed="rId3">
            <a:alphaModFix/>
          </a:blip>
          <a:stretch>
            <a:fillRect/>
          </a:stretch>
        </p:blipFill>
        <p:spPr>
          <a:xfrm>
            <a:off x="1354175" y="174299"/>
            <a:ext cx="7461025" cy="4792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222" name="Shape 222"/>
        <p:cNvGrpSpPr/>
        <p:nvPr/>
      </p:nvGrpSpPr>
      <p:grpSpPr>
        <a:xfrm>
          <a:off x="0" y="0"/>
          <a:ext cx="0" cy="0"/>
          <a:chOff x="0" y="0"/>
          <a:chExt cx="0" cy="0"/>
        </a:xfrm>
      </p:grpSpPr>
      <p:sp>
        <p:nvSpPr>
          <p:cNvPr id="223" name="Google Shape;223;p38"/>
          <p:cNvSpPr txBox="1"/>
          <p:nvPr>
            <p:ph type="title"/>
          </p:nvPr>
        </p:nvSpPr>
        <p:spPr>
          <a:xfrm>
            <a:off x="2210200" y="21083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5"/>
          <p:cNvPicPr preferRelativeResize="0"/>
          <p:nvPr/>
        </p:nvPicPr>
        <p:blipFill>
          <a:blip r:embed="rId3">
            <a:alphaModFix/>
          </a:blip>
          <a:stretch>
            <a:fillRect/>
          </a:stretch>
        </p:blipFill>
        <p:spPr>
          <a:xfrm>
            <a:off x="0" y="47525"/>
            <a:ext cx="9144000" cy="50484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89" name="Shape 89"/>
        <p:cNvGrpSpPr/>
        <p:nvPr/>
      </p:nvGrpSpPr>
      <p:grpSpPr>
        <a:xfrm>
          <a:off x="0" y="0"/>
          <a:ext cx="0" cy="0"/>
          <a:chOff x="0" y="0"/>
          <a:chExt cx="0" cy="0"/>
        </a:xfrm>
      </p:grpSpPr>
      <p:sp>
        <p:nvSpPr>
          <p:cNvPr id="90" name="Google Shape;90;p16"/>
          <p:cNvSpPr txBox="1"/>
          <p:nvPr>
            <p:ph idx="1" type="body"/>
          </p:nvPr>
        </p:nvSpPr>
        <p:spPr>
          <a:xfrm>
            <a:off x="192871" y="417900"/>
            <a:ext cx="8538900" cy="4180200"/>
          </a:xfrm>
          <a:prstGeom prst="rect">
            <a:avLst/>
          </a:prstGeom>
        </p:spPr>
        <p:txBody>
          <a:bodyPr anchorCtr="0" anchor="t" bIns="91425" lIns="91425" spcFirstLastPara="1" rIns="91425" wrap="square" tIns="91425">
            <a:noAutofit/>
          </a:bodyPr>
          <a:lstStyle/>
          <a:p>
            <a:pPr indent="0" lvl="0" marL="0" rtl="0" algn="l">
              <a:lnSpc>
                <a:spcPct val="100000"/>
              </a:lnSpc>
              <a:spcBef>
                <a:spcPts val="480"/>
              </a:spcBef>
              <a:spcAft>
                <a:spcPts val="0"/>
              </a:spcAft>
              <a:buNone/>
            </a:pPr>
            <a:r>
              <a:rPr lang="en" sz="2400">
                <a:latin typeface="Calibri"/>
                <a:ea typeface="Calibri"/>
                <a:cs typeface="Calibri"/>
                <a:sym typeface="Calibri"/>
              </a:rPr>
              <a:t>Dimensions of emotion:</a:t>
            </a:r>
            <a:endParaRPr sz="2400">
              <a:latin typeface="Calibri"/>
              <a:ea typeface="Calibri"/>
              <a:cs typeface="Calibri"/>
              <a:sym typeface="Calibri"/>
            </a:endParaRPr>
          </a:p>
          <a:p>
            <a:pPr indent="-228600" lvl="1" marL="685800" rtl="0" algn="l">
              <a:lnSpc>
                <a:spcPct val="100000"/>
              </a:lnSpc>
              <a:spcBef>
                <a:spcPts val="400"/>
              </a:spcBef>
              <a:spcAft>
                <a:spcPts val="0"/>
              </a:spcAft>
              <a:buSzPts val="2000"/>
              <a:buFont typeface="Times"/>
              <a:buChar char="•"/>
            </a:pPr>
            <a:r>
              <a:rPr b="1" lang="en" sz="2000">
                <a:latin typeface="Calibri"/>
                <a:ea typeface="Calibri"/>
                <a:cs typeface="Calibri"/>
                <a:sym typeface="Calibri"/>
              </a:rPr>
              <a:t>Valence </a:t>
            </a:r>
            <a:r>
              <a:rPr lang="en" sz="2000">
                <a:latin typeface="Calibri"/>
                <a:ea typeface="Calibri"/>
                <a:cs typeface="Calibri"/>
                <a:sym typeface="Calibri"/>
              </a:rPr>
              <a:t>(positive, negative - </a:t>
            </a:r>
            <a:r>
              <a:rPr lang="en" sz="1800">
                <a:latin typeface="Calibri"/>
                <a:ea typeface="Calibri"/>
                <a:cs typeface="Calibri"/>
                <a:sym typeface="Calibri"/>
              </a:rPr>
              <a:t>the pleasantness of the stimulus</a:t>
            </a:r>
            <a:r>
              <a:rPr lang="en" sz="2000">
                <a:latin typeface="Calibri"/>
                <a:ea typeface="Calibri"/>
                <a:cs typeface="Calibri"/>
                <a:sym typeface="Calibri"/>
              </a:rPr>
              <a:t>)</a:t>
            </a:r>
            <a:endParaRPr sz="2000">
              <a:latin typeface="Calibri"/>
              <a:ea typeface="Calibri"/>
              <a:cs typeface="Calibri"/>
              <a:sym typeface="Calibri"/>
            </a:endParaRPr>
          </a:p>
          <a:p>
            <a:pPr indent="457200" lvl="0" marL="457200" rtl="0" algn="l">
              <a:lnSpc>
                <a:spcPct val="100000"/>
              </a:lnSpc>
              <a:spcBef>
                <a:spcPts val="360"/>
              </a:spcBef>
              <a:spcAft>
                <a:spcPts val="0"/>
              </a:spcAft>
              <a:buNone/>
            </a:pPr>
            <a:r>
              <a:rPr lang="en">
                <a:latin typeface="Calibri"/>
                <a:ea typeface="Calibri"/>
                <a:cs typeface="Calibri"/>
                <a:sym typeface="Calibri"/>
              </a:rPr>
              <a:t>9: happy, pleased, satisfied, contented, hopeful </a:t>
            </a:r>
            <a:endParaRPr>
              <a:latin typeface="Calibri"/>
              <a:ea typeface="Calibri"/>
              <a:cs typeface="Calibri"/>
              <a:sym typeface="Calibri"/>
            </a:endParaRPr>
          </a:p>
          <a:p>
            <a:pPr indent="457200" lvl="0" marL="457200" rtl="0" algn="l">
              <a:lnSpc>
                <a:spcPct val="100000"/>
              </a:lnSpc>
              <a:spcBef>
                <a:spcPts val="360"/>
              </a:spcBef>
              <a:spcAft>
                <a:spcPts val="0"/>
              </a:spcAft>
              <a:buNone/>
            </a:pPr>
            <a:r>
              <a:rPr lang="en">
                <a:latin typeface="Calibri"/>
                <a:ea typeface="Calibri"/>
                <a:cs typeface="Calibri"/>
                <a:sym typeface="Calibri"/>
              </a:rPr>
              <a:t>1: unhappy, annoyed, unsatisfied, melancholic, despaired, or bored </a:t>
            </a:r>
            <a:endParaRPr sz="2000">
              <a:latin typeface="Calibri"/>
              <a:ea typeface="Calibri"/>
              <a:cs typeface="Calibri"/>
              <a:sym typeface="Calibri"/>
            </a:endParaRPr>
          </a:p>
          <a:p>
            <a:pPr indent="-228600" lvl="1" marL="685800" rtl="0" algn="l">
              <a:lnSpc>
                <a:spcPct val="100000"/>
              </a:lnSpc>
              <a:spcBef>
                <a:spcPts val="400"/>
              </a:spcBef>
              <a:spcAft>
                <a:spcPts val="0"/>
              </a:spcAft>
              <a:buSzPts val="2000"/>
              <a:buFont typeface="Times"/>
              <a:buChar char="•"/>
            </a:pPr>
            <a:r>
              <a:rPr b="1" lang="en" sz="2000">
                <a:latin typeface="Calibri"/>
                <a:ea typeface="Calibri"/>
                <a:cs typeface="Calibri"/>
                <a:sym typeface="Calibri"/>
              </a:rPr>
              <a:t>Arousal </a:t>
            </a:r>
            <a:r>
              <a:rPr lang="en" sz="2000">
                <a:latin typeface="Calibri"/>
                <a:ea typeface="Calibri"/>
                <a:cs typeface="Calibri"/>
                <a:sym typeface="Calibri"/>
              </a:rPr>
              <a:t>(strong, weak - </a:t>
            </a:r>
            <a:r>
              <a:rPr lang="en" sz="1800">
                <a:latin typeface="Calibri"/>
                <a:ea typeface="Calibri"/>
                <a:cs typeface="Calibri"/>
                <a:sym typeface="Calibri"/>
              </a:rPr>
              <a:t>the intensity of emotion provoked by the stimulus</a:t>
            </a:r>
            <a:r>
              <a:rPr lang="en" sz="2000">
                <a:latin typeface="Calibri"/>
                <a:ea typeface="Calibri"/>
                <a:cs typeface="Calibri"/>
                <a:sym typeface="Calibri"/>
              </a:rPr>
              <a:t>)</a:t>
            </a:r>
            <a:endParaRPr sz="2000">
              <a:latin typeface="Calibri"/>
              <a:ea typeface="Calibri"/>
              <a:cs typeface="Calibri"/>
              <a:sym typeface="Calibri"/>
            </a:endParaRPr>
          </a:p>
          <a:p>
            <a:pPr indent="0" lvl="0" marL="685800" rtl="0" algn="l">
              <a:lnSpc>
                <a:spcPct val="100000"/>
              </a:lnSpc>
              <a:spcBef>
                <a:spcPts val="400"/>
              </a:spcBef>
              <a:spcAft>
                <a:spcPts val="0"/>
              </a:spcAft>
              <a:buNone/>
            </a:pPr>
            <a:r>
              <a:rPr lang="en" sz="2000">
                <a:latin typeface="Calibri"/>
                <a:ea typeface="Calibri"/>
                <a:cs typeface="Calibri"/>
                <a:sym typeface="Calibri"/>
              </a:rPr>
              <a:t>	</a:t>
            </a:r>
            <a:r>
              <a:rPr lang="en">
                <a:latin typeface="Calibri"/>
                <a:ea typeface="Calibri"/>
                <a:cs typeface="Calibri"/>
                <a:sym typeface="Calibri"/>
              </a:rPr>
              <a:t>9: stimulated, excited, frenzied, jittery, wide-awake, or aroused</a:t>
            </a:r>
            <a:endParaRPr sz="2000">
              <a:latin typeface="Calibri"/>
              <a:ea typeface="Calibri"/>
              <a:cs typeface="Calibri"/>
              <a:sym typeface="Calibri"/>
            </a:endParaRPr>
          </a:p>
          <a:p>
            <a:pPr indent="457200" lvl="0" marL="457200" rtl="0" algn="l">
              <a:lnSpc>
                <a:spcPct val="100000"/>
              </a:lnSpc>
              <a:spcBef>
                <a:spcPts val="360"/>
              </a:spcBef>
              <a:spcAft>
                <a:spcPts val="0"/>
              </a:spcAft>
              <a:buNone/>
            </a:pPr>
            <a:r>
              <a:rPr lang="en">
                <a:latin typeface="Calibri"/>
                <a:ea typeface="Calibri"/>
                <a:cs typeface="Calibri"/>
                <a:sym typeface="Calibri"/>
              </a:rPr>
              <a:t>1: relaxed, calm, sluggish, dull, sleepy, or unaroused;</a:t>
            </a:r>
            <a:endParaRPr sz="2000">
              <a:latin typeface="Calibri"/>
              <a:ea typeface="Calibri"/>
              <a:cs typeface="Calibri"/>
              <a:sym typeface="Calibri"/>
            </a:endParaRPr>
          </a:p>
          <a:p>
            <a:pPr indent="-228600" lvl="1" marL="685800" rtl="0" algn="l">
              <a:lnSpc>
                <a:spcPct val="100000"/>
              </a:lnSpc>
              <a:spcBef>
                <a:spcPts val="400"/>
              </a:spcBef>
              <a:spcAft>
                <a:spcPts val="0"/>
              </a:spcAft>
              <a:buSzPts val="2000"/>
              <a:buFont typeface="Times"/>
              <a:buChar char="•"/>
            </a:pPr>
            <a:r>
              <a:rPr b="1" lang="en" sz="2000">
                <a:latin typeface="Calibri"/>
                <a:ea typeface="Calibri"/>
                <a:cs typeface="Calibri"/>
                <a:sym typeface="Calibri"/>
              </a:rPr>
              <a:t>Control </a:t>
            </a:r>
            <a:r>
              <a:rPr lang="en" sz="2000">
                <a:latin typeface="Calibri"/>
                <a:ea typeface="Calibri"/>
                <a:cs typeface="Calibri"/>
                <a:sym typeface="Calibri"/>
              </a:rPr>
              <a:t>(dominance - </a:t>
            </a:r>
            <a:r>
              <a:rPr lang="en" sz="1800">
                <a:latin typeface="Calibri"/>
                <a:ea typeface="Calibri"/>
                <a:cs typeface="Calibri"/>
                <a:sym typeface="Calibri"/>
              </a:rPr>
              <a:t>the degree of control exerted by the stimulus</a:t>
            </a:r>
            <a:r>
              <a:rPr lang="en" sz="2000">
                <a:latin typeface="Calibri"/>
                <a:ea typeface="Calibri"/>
                <a:cs typeface="Calibri"/>
                <a:sym typeface="Calibri"/>
              </a:rPr>
              <a:t>)</a:t>
            </a:r>
            <a:endParaRPr sz="2000">
              <a:latin typeface="Calibri"/>
              <a:ea typeface="Calibri"/>
              <a:cs typeface="Calibri"/>
              <a:sym typeface="Calibri"/>
            </a:endParaRPr>
          </a:p>
          <a:p>
            <a:pPr indent="228600" lvl="0" marL="685800" rtl="0" algn="l">
              <a:lnSpc>
                <a:spcPct val="100000"/>
              </a:lnSpc>
              <a:spcBef>
                <a:spcPts val="400"/>
              </a:spcBef>
              <a:spcAft>
                <a:spcPts val="0"/>
              </a:spcAft>
              <a:buNone/>
            </a:pPr>
            <a:r>
              <a:rPr lang="en" sz="1800">
                <a:latin typeface="Calibri"/>
                <a:ea typeface="Calibri"/>
                <a:cs typeface="Calibri"/>
                <a:sym typeface="Calibri"/>
              </a:rPr>
              <a:t>9: in control, influential, important, dominant, autonomous, or controlling</a:t>
            </a:r>
            <a:endParaRPr sz="2000">
              <a:latin typeface="Calibri"/>
              <a:ea typeface="Calibri"/>
              <a:cs typeface="Calibri"/>
              <a:sym typeface="Calibri"/>
            </a:endParaRPr>
          </a:p>
          <a:p>
            <a:pPr indent="457200" lvl="1" marL="457200" rtl="0" algn="l">
              <a:lnSpc>
                <a:spcPct val="100000"/>
              </a:lnSpc>
              <a:spcBef>
                <a:spcPts val="360"/>
              </a:spcBef>
              <a:spcAft>
                <a:spcPts val="0"/>
              </a:spcAft>
              <a:buNone/>
            </a:pPr>
            <a:r>
              <a:rPr lang="en" sz="1800">
                <a:latin typeface="Calibri"/>
                <a:ea typeface="Calibri"/>
                <a:cs typeface="Calibri"/>
                <a:sym typeface="Calibri"/>
              </a:rPr>
              <a:t>1: controlled, influenced, cared-for, awed, submissive, or guided</a:t>
            </a:r>
            <a:endParaRPr>
              <a:latin typeface="Calibri"/>
              <a:ea typeface="Calibri"/>
              <a:cs typeface="Calibri"/>
              <a:sym typeface="Calibri"/>
            </a:endParaRPr>
          </a:p>
          <a:p>
            <a:pPr indent="0" lvl="0" marL="685800" rtl="0" algn="l">
              <a:lnSpc>
                <a:spcPct val="100000"/>
              </a:lnSpc>
              <a:spcBef>
                <a:spcPts val="40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94" name="Shape 94"/>
        <p:cNvGrpSpPr/>
        <p:nvPr/>
      </p:nvGrpSpPr>
      <p:grpSpPr>
        <a:xfrm>
          <a:off x="0" y="0"/>
          <a:ext cx="0" cy="0"/>
          <a:chOff x="0" y="0"/>
          <a:chExt cx="0" cy="0"/>
        </a:xfrm>
      </p:grpSpPr>
      <p:sp>
        <p:nvSpPr>
          <p:cNvPr id="95" name="Google Shape;95;p17"/>
          <p:cNvSpPr txBox="1"/>
          <p:nvPr>
            <p:ph idx="1" type="body"/>
          </p:nvPr>
        </p:nvSpPr>
        <p:spPr>
          <a:xfrm>
            <a:off x="289321" y="417900"/>
            <a:ext cx="8442300" cy="41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Arousal and Valence </a:t>
            </a:r>
            <a:r>
              <a:rPr lang="en" sz="2400"/>
              <a:t>from the basic axis for most of emotions.</a:t>
            </a:r>
            <a:endParaRPr sz="2400"/>
          </a:p>
          <a:p>
            <a:pPr indent="0" lvl="0" marL="0" rtl="0" algn="l">
              <a:spcBef>
                <a:spcPts val="1600"/>
              </a:spcBef>
              <a:spcAft>
                <a:spcPts val="0"/>
              </a:spcAft>
              <a:buNone/>
            </a:pPr>
            <a:r>
              <a:rPr b="1" lang="en" sz="2400"/>
              <a:t>Dominance </a:t>
            </a:r>
            <a:r>
              <a:rPr lang="en" sz="2400"/>
              <a:t>detects the control on the mind.</a:t>
            </a:r>
            <a:endParaRPr sz="2400"/>
          </a:p>
          <a:p>
            <a:pPr indent="0" lvl="0" marL="0" rtl="0" algn="l">
              <a:spcBef>
                <a:spcPts val="1600"/>
              </a:spcBef>
              <a:spcAft>
                <a:spcPts val="1600"/>
              </a:spcAft>
              <a:buNone/>
            </a:pPr>
            <a:r>
              <a:rPr b="1" lang="en" sz="2400"/>
              <a:t>Liking and Familiarity </a:t>
            </a:r>
            <a:r>
              <a:rPr lang="en" sz="2400"/>
              <a:t>detect how much a person likes or is familiar with something. This is used for lie detection.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8"/>
          <p:cNvPicPr preferRelativeResize="0"/>
          <p:nvPr/>
        </p:nvPicPr>
        <p:blipFill>
          <a:blip r:embed="rId3">
            <a:alphaModFix/>
          </a:blip>
          <a:stretch>
            <a:fillRect/>
          </a:stretch>
        </p:blipFill>
        <p:spPr>
          <a:xfrm>
            <a:off x="290513" y="252413"/>
            <a:ext cx="8562975" cy="463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81300" y="91525"/>
            <a:ext cx="8650398" cy="49992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794050" y="83800"/>
            <a:ext cx="7430800" cy="493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18" name="Shape 118"/>
        <p:cNvGrpSpPr/>
        <p:nvPr/>
      </p:nvGrpSpPr>
      <p:grpSpPr>
        <a:xfrm>
          <a:off x="0" y="0"/>
          <a:ext cx="0" cy="0"/>
          <a:chOff x="0" y="0"/>
          <a:chExt cx="0" cy="0"/>
        </a:xfrm>
      </p:grpSpPr>
      <p:sp>
        <p:nvSpPr>
          <p:cNvPr id="119" name="Google Shape;119;p21"/>
          <p:cNvSpPr txBox="1"/>
          <p:nvPr>
            <p:ph idx="1" type="body"/>
          </p:nvPr>
        </p:nvSpPr>
        <p:spPr>
          <a:xfrm>
            <a:off x="245946" y="406350"/>
            <a:ext cx="8485800" cy="41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t>Specialised application software!</a:t>
            </a:r>
            <a:endParaRPr b="1" sz="2400"/>
          </a:p>
          <a:p>
            <a:pPr indent="-381000" lvl="0" marL="457200" rtl="0" algn="l">
              <a:spcBef>
                <a:spcPts val="1600"/>
              </a:spcBef>
              <a:spcAft>
                <a:spcPts val="0"/>
              </a:spcAft>
              <a:buSzPts val="2400"/>
              <a:buChar char="-"/>
            </a:pPr>
            <a:r>
              <a:rPr lang="en" sz="2400"/>
              <a:t>Specialised military and police applications.</a:t>
            </a:r>
            <a:endParaRPr sz="2400"/>
          </a:p>
          <a:p>
            <a:pPr indent="-381000" lvl="0" marL="457200" rtl="0" algn="l">
              <a:spcBef>
                <a:spcPts val="0"/>
              </a:spcBef>
              <a:spcAft>
                <a:spcPts val="0"/>
              </a:spcAft>
              <a:buSzPts val="2400"/>
              <a:buChar char="-"/>
            </a:pPr>
            <a:r>
              <a:rPr lang="en" sz="2400"/>
              <a:t>For training (tracking cadet’s mental state).</a:t>
            </a:r>
            <a:endParaRPr sz="2400"/>
          </a:p>
          <a:p>
            <a:pPr indent="-381000" lvl="0" marL="457200" rtl="0" algn="l">
              <a:spcBef>
                <a:spcPts val="0"/>
              </a:spcBef>
              <a:spcAft>
                <a:spcPts val="0"/>
              </a:spcAft>
              <a:buSzPts val="2400"/>
              <a:buChar char="-"/>
            </a:pPr>
            <a:r>
              <a:rPr lang="en" sz="2400"/>
              <a:t>Detecting stress in drivers, pilots, cadets.</a:t>
            </a:r>
            <a:endParaRPr sz="2400"/>
          </a:p>
          <a:p>
            <a:pPr indent="-381000" lvl="0" marL="457200" rtl="0" algn="l">
              <a:spcBef>
                <a:spcPts val="0"/>
              </a:spcBef>
              <a:spcAft>
                <a:spcPts val="0"/>
              </a:spcAft>
              <a:buSzPts val="2400"/>
              <a:buChar char="-"/>
            </a:pPr>
            <a:r>
              <a:rPr lang="en" sz="2400"/>
              <a:t>For criminal interrogation (will keep a check on crime rate).</a:t>
            </a:r>
            <a:endParaRPr sz="2400"/>
          </a:p>
          <a:p>
            <a:pPr indent="-381000" lvl="0" marL="457200" rtl="0" algn="l">
              <a:spcBef>
                <a:spcPts val="0"/>
              </a:spcBef>
              <a:spcAft>
                <a:spcPts val="0"/>
              </a:spcAft>
              <a:buSzPts val="2400"/>
              <a:buChar char="-"/>
            </a:pPr>
            <a:r>
              <a:rPr lang="en" sz="2400"/>
              <a:t>Lie detection (polygraphs test can be faked but brain signals can’t be). </a:t>
            </a:r>
            <a:endParaRPr sz="2400"/>
          </a:p>
          <a:p>
            <a:pPr indent="-381000" lvl="0" marL="457200" rtl="0" algn="l">
              <a:spcBef>
                <a:spcPts val="0"/>
              </a:spcBef>
              <a:spcAft>
                <a:spcPts val="0"/>
              </a:spcAft>
              <a:buSzPts val="2400"/>
              <a:buChar char="-"/>
            </a:pPr>
            <a:r>
              <a:rPr lang="en" sz="2400"/>
              <a:t>Would prove to be a </a:t>
            </a:r>
            <a:r>
              <a:rPr b="1" lang="en" sz="2400"/>
              <a:t>MAJOR ADVANTAGE</a:t>
            </a:r>
            <a:r>
              <a:rPr lang="en" sz="2400"/>
              <a: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