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8" r:id="rId2"/>
    <p:sldId id="256" r:id="rId3"/>
    <p:sldId id="259" r:id="rId4"/>
    <p:sldId id="269" r:id="rId5"/>
    <p:sldId id="261" r:id="rId6"/>
    <p:sldId id="260" r:id="rId7"/>
    <p:sldId id="270" r:id="rId8"/>
    <p:sldId id="271" r:id="rId9"/>
    <p:sldId id="262" r:id="rId10"/>
    <p:sldId id="273" r:id="rId11"/>
    <p:sldId id="272" r:id="rId12"/>
    <p:sldId id="274" r:id="rId13"/>
    <p:sldId id="275" r:id="rId14"/>
    <p:sldId id="276" r:id="rId15"/>
    <p:sldId id="277" r:id="rId16"/>
    <p:sldId id="263" r:id="rId17"/>
    <p:sldId id="278" r:id="rId18"/>
    <p:sldId id="279" r:id="rId19"/>
    <p:sldId id="287" r:id="rId20"/>
    <p:sldId id="281" r:id="rId21"/>
    <p:sldId id="265" r:id="rId2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139" autoAdjust="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2019/6/16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1. Binary means it can have only 2 values 0 or 1. </a:t>
            </a:r>
          </a:p>
          <a:p>
            <a:r>
              <a:rPr lang="en-US"/>
              <a:t>2. Binary in defined domain. </a:t>
            </a:r>
          </a:p>
          <a:p>
            <a:r>
              <a:rPr lang="en-US"/>
              <a:t>3. Nominal variables are used to “name,” or label a series of values. </a:t>
            </a:r>
          </a:p>
          <a:p>
            <a:r>
              <a:rPr lang="en-US"/>
              <a:t>4. Ordinal scales provide good information about the order of choices, such as in a customer satisfaction survey.  </a:t>
            </a:r>
          </a:p>
          <a:p>
            <a:r>
              <a:rPr lang="en-US"/>
              <a:t>5. Interval scales give us the order of values + the ability to quantify the difference between each one.  </a:t>
            </a:r>
          </a:p>
          <a:p>
            <a:r>
              <a:rPr lang="en-US"/>
              <a:t>6. Ratio scales give us the ultimate–order, interval values, plus the ability to calculate ratios since a “true zero” can be defined.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Logit function is a link where we would try to relate our independent variable which can be of any nature (Categorical or Numerical) to our outcome variable which is probability based. </a:t>
            </a:r>
          </a:p>
          <a:p>
            <a:endParaRPr lang="en-US"/>
          </a:p>
          <a:p>
            <a:r>
              <a:rPr lang="en-US"/>
              <a:t>In a nutshell,  we do modelling, estimation, prediction and then finally the outcome is classification.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&gt;&gt; Odds are important as the derivation of logistic regression equation will depend on Odds. </a:t>
            </a:r>
            <a:br>
              <a:rPr lang="en-US"/>
            </a:br>
            <a:r>
              <a:rPr lang="en-US"/>
              <a:t>&gt;&gt; Bernoulli's distribution is a special case of bionomial theorem where the chances or outcome of the of event is 1 i.e. 0 or 1.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&gt;&gt; Linear regression is unbounded. </a:t>
            </a:r>
          </a:p>
          <a:p>
            <a:r>
              <a:rPr lang="en-US"/>
              <a:t>&gt;&gt; Data in the case of logistic regression is curvilinear. </a:t>
            </a:r>
          </a:p>
          <a:p>
            <a:r>
              <a:rPr lang="en-US"/>
              <a:t>&gt;&gt; In Linear regression, data should be normally distributed. </a:t>
            </a:r>
          </a:p>
          <a:p>
            <a:r>
              <a:rPr lang="en-US"/>
              <a:t>&gt;&gt; Linear regression violates the probability. Hence, it can not be used.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&gt;&gt; There should not be high collinearity among the predictor or independent variables. </a:t>
            </a:r>
          </a:p>
          <a:p>
            <a:r>
              <a:rPr lang="en-US"/>
              <a:t>&gt;&gt; As long correlation coefficients among independent variables are less than 0.90 the assumption is met.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2019/6/16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1651635" y="1572260"/>
            <a:ext cx="8889365" cy="1938020"/>
          </a:xfrm>
          <a:prstGeom prst="rect">
            <a:avLst/>
          </a:prstGeom>
          <a:noFill/>
        </p:spPr>
        <p:txBody>
          <a:bodyPr wrap="none" rtlCol="0">
            <a:spAutoFit/>
          </a:bodyPr>
          <a:lstStyle/>
          <a:p>
            <a:pPr algn="ctr"/>
            <a:r>
              <a:rPr lang="en-US" altLang="zh-CN" sz="6000">
                <a:solidFill>
                  <a:schemeClr val="bg1"/>
                </a:solidFill>
                <a:latin typeface="Arial Black" panose="020B0A04020102020204" charset="0"/>
              </a:rPr>
              <a:t>MACHINE LEARNING</a:t>
            </a:r>
          </a:p>
          <a:p>
            <a:pPr algn="ctr"/>
            <a:r>
              <a:rPr lang="en-US" altLang="zh-CN" sz="6000">
                <a:solidFill>
                  <a:schemeClr val="bg1"/>
                </a:solidFill>
                <a:latin typeface="Arial Black" panose="020B0A04020102020204" charset="0"/>
              </a:rPr>
              <a:t>Logistic Regression</a:t>
            </a:r>
          </a:p>
        </p:txBody>
      </p:sp>
      <p:sp>
        <p:nvSpPr>
          <p:cNvPr id="11" name="文本框 10"/>
          <p:cNvSpPr txBox="1"/>
          <p:nvPr/>
        </p:nvSpPr>
        <p:spPr>
          <a:xfrm>
            <a:off x="3498850" y="4358005"/>
            <a:ext cx="5195570" cy="368300"/>
          </a:xfrm>
          <a:prstGeom prst="rect">
            <a:avLst/>
          </a:prstGeom>
          <a:noFill/>
        </p:spPr>
        <p:txBody>
          <a:bodyPr wrap="none" rtlCol="0">
            <a:spAutoFit/>
          </a:bodyPr>
          <a:lstStyle/>
          <a:p>
            <a:pPr algn="l"/>
            <a:r>
              <a:rPr lang="en-US" altLang="zh-CN">
                <a:solidFill>
                  <a:schemeClr val="bg1"/>
                </a:solidFill>
              </a:rPr>
              <a:t>An Introduction to Supervised Classification Algorithm</a:t>
            </a:r>
          </a:p>
        </p:txBody>
      </p:sp>
      <p:sp>
        <p:nvSpPr>
          <p:cNvPr id="13" name="矩形 12"/>
          <p:cNvSpPr/>
          <p:nvPr/>
        </p:nvSpPr>
        <p:spPr>
          <a:xfrm>
            <a:off x="5492750" y="3741420"/>
            <a:ext cx="114173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22750" y="2115185"/>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19245" y="750570"/>
            <a:ext cx="7406005" cy="119888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rPr>
              <a:t>Derivation of Logistic </a:t>
            </a:r>
          </a:p>
          <a:p>
            <a:pPr algn="l"/>
            <a:r>
              <a:rPr lang="en-US" altLang="zh-CN" sz="3600" b="1">
                <a:solidFill>
                  <a:schemeClr val="tx1">
                    <a:lumMod val="85000"/>
                    <a:lumOff val="15000"/>
                  </a:schemeClr>
                </a:solidFill>
                <a:latin typeface="Arial" panose="020B0604020202020204" pitchFamily="34" charset="0"/>
              </a:rPr>
              <a:t>Regression Equation        </a:t>
            </a:r>
            <a:endParaRPr lang="en-US" altLang="zh-CN" sz="3600">
              <a:solidFill>
                <a:schemeClr val="tx1">
                  <a:lumMod val="85000"/>
                  <a:lumOff val="15000"/>
                </a:schemeClr>
              </a:solidFill>
              <a:latin typeface="Arial" panose="020B0604020202020204" pitchFamily="34" charset="0"/>
            </a:endParaRPr>
          </a:p>
        </p:txBody>
      </p:sp>
      <p:sp>
        <p:nvSpPr>
          <p:cNvPr id="4" name="文本框 6"/>
          <p:cNvSpPr txBox="1"/>
          <p:nvPr/>
        </p:nvSpPr>
        <p:spPr>
          <a:xfrm>
            <a:off x="4222750" y="2279015"/>
            <a:ext cx="7562215" cy="4048125"/>
          </a:xfrm>
          <a:prstGeom prst="rect">
            <a:avLst/>
          </a:prstGeom>
          <a:noFill/>
        </p:spPr>
        <p:txBody>
          <a:bodyPr wrap="square" rtlCol="0">
            <a:spAutoFit/>
          </a:bodyPr>
          <a:lstStyle/>
          <a:p>
            <a:pPr marL="285750" indent="-285750" algn="l">
              <a:lnSpc>
                <a:spcPct val="130000"/>
              </a:lnSpc>
              <a:buFont typeface="Arial" panose="020B0604020202020204" pitchFamily="34" charset="0"/>
              <a:buChar char="•"/>
            </a:pPr>
            <a:r>
              <a:rPr lang="en-US" altLang="zh-CN" dirty="0">
                <a:solidFill>
                  <a:srgbClr val="59656F"/>
                </a:solidFill>
                <a:latin typeface="Arial" panose="020B0604020202020204" pitchFamily="34" charset="0"/>
              </a:rPr>
              <a:t>The outcome in binomial logistic regression can be a 0 or 1.The idea is then to estimate the probability of an outcome being a </a:t>
            </a:r>
            <a:r>
              <a:rPr lang="en-US" altLang="zh-CN" b="1" dirty="0">
                <a:solidFill>
                  <a:srgbClr val="59656F"/>
                </a:solidFill>
                <a:latin typeface="Arial" panose="020B0604020202020204" pitchFamily="34" charset="0"/>
              </a:rPr>
              <a:t>1</a:t>
            </a:r>
            <a:r>
              <a:rPr lang="en-US" altLang="zh-CN" dirty="0">
                <a:solidFill>
                  <a:srgbClr val="59656F"/>
                </a:solidFill>
                <a:latin typeface="Arial" panose="020B0604020202020204" pitchFamily="34" charset="0"/>
              </a:rPr>
              <a:t> or a </a:t>
            </a:r>
            <a:r>
              <a:rPr lang="en-US" altLang="zh-CN" b="1" dirty="0">
                <a:solidFill>
                  <a:srgbClr val="59656F"/>
                </a:solidFill>
                <a:latin typeface="Arial" panose="020B0604020202020204" pitchFamily="34" charset="0"/>
              </a:rPr>
              <a:t>0</a:t>
            </a:r>
            <a:r>
              <a:rPr lang="en-US" altLang="zh-CN" dirty="0">
                <a:solidFill>
                  <a:srgbClr val="59656F"/>
                </a:solidFill>
                <a:latin typeface="Arial" panose="020B0604020202020204" pitchFamily="34" charset="0"/>
              </a:rPr>
              <a:t>.</a:t>
            </a:r>
          </a:p>
          <a:p>
            <a:pPr indent="0" algn="l">
              <a:lnSpc>
                <a:spcPct val="130000"/>
              </a:lnSpc>
              <a:buFont typeface="Arial" panose="020B0604020202020204" pitchFamily="34" charset="0"/>
              <a:buNone/>
            </a:pPr>
            <a:endParaRPr lang="en-US" altLang="zh-CN" dirty="0">
              <a:solidFill>
                <a:srgbClr val="59656F"/>
              </a:solidFill>
              <a:latin typeface="Arial" panose="020B0604020202020204" pitchFamily="34" charset="0"/>
            </a:endParaRPr>
          </a:p>
          <a:p>
            <a:pPr marL="285750" indent="-285750" algn="l">
              <a:lnSpc>
                <a:spcPct val="130000"/>
              </a:lnSpc>
              <a:buFont typeface="Arial" panose="020B0604020202020204" pitchFamily="34" charset="0"/>
              <a:buChar char="•"/>
            </a:pPr>
            <a:r>
              <a:rPr lang="en-US" altLang="zh-CN" dirty="0">
                <a:solidFill>
                  <a:srgbClr val="59656F"/>
                </a:solidFill>
                <a:latin typeface="Arial" panose="020B0604020202020204" pitchFamily="34" charset="0"/>
              </a:rPr>
              <a:t>Given that the probability of the outcome is given by p then the probability of it not occurring is given by 1-p. This can be seen as a special case of Binomial distribution called the </a:t>
            </a:r>
            <a:r>
              <a:rPr lang="en-US" altLang="zh-CN" b="1" dirty="0">
                <a:solidFill>
                  <a:srgbClr val="59656F"/>
                </a:solidFill>
                <a:latin typeface="Arial" panose="020B0604020202020204" pitchFamily="34" charset="0"/>
              </a:rPr>
              <a:t>Bernoulli distribution.</a:t>
            </a:r>
          </a:p>
          <a:p>
            <a:pPr indent="0" algn="l">
              <a:lnSpc>
                <a:spcPct val="130000"/>
              </a:lnSpc>
              <a:buFont typeface="Arial" panose="020B0604020202020204" pitchFamily="34" charset="0"/>
              <a:buNone/>
            </a:pPr>
            <a:endParaRPr lang="en-US" altLang="zh-CN" dirty="0">
              <a:solidFill>
                <a:srgbClr val="59656F"/>
              </a:solidFill>
              <a:latin typeface="Arial" panose="020B0604020202020204" pitchFamily="34" charset="0"/>
            </a:endParaRPr>
          </a:p>
          <a:p>
            <a:pPr marL="285750" indent="-285750" algn="l">
              <a:lnSpc>
                <a:spcPct val="130000"/>
              </a:lnSpc>
              <a:buFont typeface="Arial" panose="020B0604020202020204" pitchFamily="34" charset="0"/>
              <a:buChar char="•"/>
            </a:pPr>
            <a:r>
              <a:rPr lang="en-US" altLang="zh-CN" dirty="0">
                <a:solidFill>
                  <a:srgbClr val="59656F"/>
                </a:solidFill>
                <a:latin typeface="Arial" panose="020B0604020202020204" pitchFamily="34" charset="0"/>
              </a:rPr>
              <a:t>The idea in logistic regression is to cast the problem in form of generalized linear regression model -</a:t>
            </a:r>
          </a:p>
          <a:p>
            <a:pPr indent="0" algn="l">
              <a:lnSpc>
                <a:spcPct val="130000"/>
              </a:lnSpc>
              <a:buFont typeface="Arial" panose="020B0604020202020204" pitchFamily="34" charset="0"/>
              <a:buNone/>
            </a:pPr>
            <a:endParaRPr lang="en-US" altLang="zh-CN" dirty="0">
              <a:solidFill>
                <a:srgbClr val="59656F"/>
              </a:solidFill>
              <a:latin typeface="Arial" panose="020B0604020202020204" pitchFamily="34" charset="0"/>
            </a:endParaRPr>
          </a:p>
          <a:p>
            <a:pPr indent="0" algn="ctr">
              <a:lnSpc>
                <a:spcPct val="130000"/>
              </a:lnSpc>
              <a:buNone/>
            </a:pPr>
            <a:r>
              <a:rPr lang="en-US" altLang="zh-CN" b="1" dirty="0">
                <a:solidFill>
                  <a:srgbClr val="59656F"/>
                </a:solidFill>
                <a:latin typeface="Arial" panose="020B0604020202020204" pitchFamily="34" charset="0"/>
              </a:rPr>
              <a:t>y^ = β0 + β1X1 + … + β</a:t>
            </a:r>
            <a:r>
              <a:rPr lang="en-US" altLang="zh-CN" b="1" dirty="0" err="1">
                <a:solidFill>
                  <a:srgbClr val="59656F"/>
                </a:solidFill>
                <a:latin typeface="Arial" panose="020B0604020202020204" pitchFamily="34" charset="0"/>
              </a:rPr>
              <a:t>nXn</a:t>
            </a:r>
            <a:r>
              <a:rPr lang="en-US" altLang="zh-CN" b="1" dirty="0">
                <a:solidFill>
                  <a:srgbClr val="59656F"/>
                </a:solidFill>
                <a:latin typeface="Arial" panose="020B0604020202020204" pitchFamily="34" charset="0"/>
              </a:rPr>
              <a:t>  </a:t>
            </a:r>
          </a:p>
        </p:txBody>
      </p:sp>
      <p:pic>
        <p:nvPicPr>
          <p:cNvPr id="5" name="Content Placeholder 4"/>
          <p:cNvPicPr>
            <a:picLocks noGrp="1" noChangeAspect="1"/>
          </p:cNvPicPr>
          <p:nvPr>
            <p:ph/>
          </p:nvPr>
        </p:nvPicPr>
        <p:blipFill>
          <a:blip r:embed="rId3"/>
          <a:stretch>
            <a:fillRect/>
          </a:stretch>
        </p:blipFill>
        <p:spPr>
          <a:xfrm>
            <a:off x="29845" y="2151380"/>
            <a:ext cx="4192270" cy="2555240"/>
          </a:xfrm>
          <a:prstGeom prst="rect">
            <a:avLst/>
          </a:prstGeom>
        </p:spPr>
      </p:pic>
      <p:pic>
        <p:nvPicPr>
          <p:cNvPr id="7" name="Picture 6"/>
          <p:cNvPicPr>
            <a:picLocks noChangeAspect="1"/>
          </p:cNvPicPr>
          <p:nvPr/>
        </p:nvPicPr>
        <p:blipFill>
          <a:blip r:embed="rId4"/>
          <a:stretch>
            <a:fillRect/>
          </a:stretch>
        </p:blipFill>
        <p:spPr>
          <a:xfrm>
            <a:off x="29845" y="4420870"/>
            <a:ext cx="3512185" cy="2396490"/>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22750" y="2115185"/>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19245" y="750570"/>
            <a:ext cx="7665720" cy="119888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rPr>
              <a:t>Derivation of Logistic </a:t>
            </a:r>
          </a:p>
          <a:p>
            <a:pPr algn="l"/>
            <a:r>
              <a:rPr lang="en-US" altLang="zh-CN" sz="3600" b="1">
                <a:solidFill>
                  <a:schemeClr val="tx1">
                    <a:lumMod val="85000"/>
                    <a:lumOff val="15000"/>
                  </a:schemeClr>
                </a:solidFill>
                <a:latin typeface="Arial" panose="020B0604020202020204" pitchFamily="34" charset="0"/>
              </a:rPr>
              <a:t>Regression Equation           </a:t>
            </a:r>
            <a:r>
              <a:rPr lang="en-US" altLang="zh-CN" sz="3600">
                <a:solidFill>
                  <a:schemeClr val="tx1">
                    <a:lumMod val="85000"/>
                    <a:lumOff val="15000"/>
                  </a:schemeClr>
                </a:solidFill>
                <a:latin typeface="Arial" panose="020B0604020202020204" pitchFamily="34" charset="0"/>
                <a:sym typeface="+mn-ea"/>
              </a:rPr>
              <a:t>...contd</a:t>
            </a:r>
            <a:endParaRPr lang="en-US" altLang="zh-CN" sz="3600" b="1">
              <a:solidFill>
                <a:schemeClr val="tx1">
                  <a:lumMod val="85000"/>
                  <a:lumOff val="15000"/>
                </a:schemeClr>
              </a:solidFill>
              <a:latin typeface="Arial" panose="020B0604020202020204" pitchFamily="34" charset="0"/>
            </a:endParaRPr>
          </a:p>
        </p:txBody>
      </p:sp>
      <p:sp>
        <p:nvSpPr>
          <p:cNvPr id="4" name="文本框 6"/>
          <p:cNvSpPr txBox="1"/>
          <p:nvPr/>
        </p:nvSpPr>
        <p:spPr>
          <a:xfrm>
            <a:off x="4222750" y="2279015"/>
            <a:ext cx="7562215" cy="4048125"/>
          </a:xfrm>
          <a:prstGeom prst="rect">
            <a:avLst/>
          </a:prstGeom>
          <a:noFill/>
        </p:spPr>
        <p:txBody>
          <a:bodyPr wrap="square" rtlCol="0">
            <a:spAutoFit/>
          </a:bodyPr>
          <a:lstStyle/>
          <a:p>
            <a:pPr indent="0" algn="ctr">
              <a:lnSpc>
                <a:spcPct val="130000"/>
              </a:lnSpc>
              <a:buFont typeface="Arial" panose="020B0604020202020204" pitchFamily="34" charset="0"/>
              <a:buNone/>
            </a:pPr>
            <a:r>
              <a:rPr lang="en-US" altLang="zh-CN" b="1" dirty="0">
                <a:solidFill>
                  <a:srgbClr val="59656F"/>
                </a:solidFill>
                <a:latin typeface="Arial" panose="020B0604020202020204" pitchFamily="34" charset="0"/>
              </a:rPr>
              <a:t>                                     y^=β0+β1X1+…+β</a:t>
            </a:r>
            <a:r>
              <a:rPr lang="en-US" altLang="zh-CN" b="1" dirty="0" err="1">
                <a:solidFill>
                  <a:srgbClr val="59656F"/>
                </a:solidFill>
                <a:latin typeface="Arial" panose="020B0604020202020204" pitchFamily="34" charset="0"/>
              </a:rPr>
              <a:t>nXn</a:t>
            </a:r>
            <a:r>
              <a:rPr lang="en-US" altLang="zh-CN" b="1" dirty="0">
                <a:solidFill>
                  <a:srgbClr val="59656F"/>
                </a:solidFill>
                <a:latin typeface="Arial" panose="020B0604020202020204" pitchFamily="34" charset="0"/>
              </a:rPr>
              <a:t>                                </a:t>
            </a:r>
            <a:r>
              <a:rPr lang="en-US" altLang="zh-CN" dirty="0">
                <a:solidFill>
                  <a:srgbClr val="59656F"/>
                </a:solidFill>
                <a:latin typeface="Arial" panose="020B0604020202020204" pitchFamily="34" charset="0"/>
              </a:rPr>
              <a:t>eq(1)</a:t>
            </a:r>
          </a:p>
          <a:p>
            <a:pPr marL="285750" indent="-285750" algn="l">
              <a:lnSpc>
                <a:spcPct val="130000"/>
              </a:lnSpc>
              <a:buFont typeface="Arial" panose="020B0604020202020204" pitchFamily="34" charset="0"/>
              <a:buChar char="•"/>
            </a:pPr>
            <a:endParaRPr lang="en-US" altLang="zh-CN" dirty="0">
              <a:solidFill>
                <a:srgbClr val="59656F"/>
              </a:solidFill>
              <a:latin typeface="Arial" panose="020B0604020202020204" pitchFamily="34" charset="0"/>
            </a:endParaRPr>
          </a:p>
          <a:p>
            <a:pPr indent="0" algn="l">
              <a:lnSpc>
                <a:spcPct val="130000"/>
              </a:lnSpc>
              <a:buNone/>
            </a:pPr>
            <a:r>
              <a:rPr lang="en-US" altLang="zh-CN" dirty="0">
                <a:solidFill>
                  <a:srgbClr val="59656F"/>
                </a:solidFill>
                <a:latin typeface="Arial" panose="020B0604020202020204" pitchFamily="34" charset="0"/>
              </a:rPr>
              <a:t>		where     </a:t>
            </a:r>
            <a:r>
              <a:rPr lang="en-US" altLang="zh-CN" b="1" dirty="0">
                <a:solidFill>
                  <a:srgbClr val="59656F"/>
                </a:solidFill>
                <a:latin typeface="Arial" panose="020B0604020202020204" pitchFamily="34" charset="0"/>
              </a:rPr>
              <a:t>y^</a:t>
            </a:r>
            <a:r>
              <a:rPr lang="en-US" altLang="zh-CN" dirty="0">
                <a:solidFill>
                  <a:srgbClr val="59656F"/>
                </a:solidFill>
                <a:latin typeface="Arial" panose="020B0604020202020204" pitchFamily="34" charset="0"/>
              </a:rPr>
              <a:t> = predicted value.</a:t>
            </a:r>
          </a:p>
          <a:p>
            <a:pPr indent="0" algn="l">
              <a:lnSpc>
                <a:spcPct val="130000"/>
              </a:lnSpc>
              <a:buNone/>
            </a:pPr>
            <a:r>
              <a:rPr lang="en-US" altLang="zh-CN" dirty="0">
                <a:solidFill>
                  <a:srgbClr val="59656F"/>
                </a:solidFill>
                <a:latin typeface="Arial" panose="020B0604020202020204" pitchFamily="34" charset="0"/>
              </a:rPr>
              <a:t>	     		</a:t>
            </a:r>
            <a:r>
              <a:rPr lang="en-US" altLang="zh-CN" b="1" dirty="0" err="1">
                <a:solidFill>
                  <a:srgbClr val="59656F"/>
                </a:solidFill>
                <a:latin typeface="Arial" panose="020B0604020202020204" pitchFamily="34" charset="0"/>
              </a:rPr>
              <a:t>Xn</a:t>
            </a:r>
            <a:r>
              <a:rPr lang="en-US" altLang="zh-CN" b="1" dirty="0">
                <a:solidFill>
                  <a:srgbClr val="59656F"/>
                </a:solidFill>
                <a:latin typeface="Arial" panose="020B0604020202020204" pitchFamily="34" charset="0"/>
              </a:rPr>
              <a:t> </a:t>
            </a:r>
            <a:r>
              <a:rPr lang="en-US" altLang="zh-CN" dirty="0">
                <a:solidFill>
                  <a:srgbClr val="59656F"/>
                </a:solidFill>
                <a:latin typeface="Arial" panose="020B0604020202020204" pitchFamily="34" charset="0"/>
              </a:rPr>
              <a:t>= independent variables.</a:t>
            </a:r>
          </a:p>
          <a:p>
            <a:pPr indent="0" algn="l">
              <a:lnSpc>
                <a:spcPct val="130000"/>
              </a:lnSpc>
              <a:buNone/>
            </a:pPr>
            <a:r>
              <a:rPr lang="en-US" altLang="zh-CN" dirty="0">
                <a:solidFill>
                  <a:srgbClr val="59656F"/>
                </a:solidFill>
                <a:latin typeface="Arial" panose="020B0604020202020204" pitchFamily="34" charset="0"/>
              </a:rPr>
              <a:t>			</a:t>
            </a:r>
            <a:r>
              <a:rPr lang="en-US" altLang="zh-CN" b="1" dirty="0">
                <a:solidFill>
                  <a:srgbClr val="59656F"/>
                </a:solidFill>
                <a:latin typeface="Arial" panose="020B0604020202020204" pitchFamily="34" charset="0"/>
              </a:rPr>
              <a:t>βn </a:t>
            </a:r>
            <a:r>
              <a:rPr lang="en-US" altLang="zh-CN" dirty="0">
                <a:solidFill>
                  <a:srgbClr val="59656F"/>
                </a:solidFill>
                <a:latin typeface="Arial" panose="020B0604020202020204" pitchFamily="34" charset="0"/>
              </a:rPr>
              <a:t>= coefficients to be  learnt.</a:t>
            </a:r>
          </a:p>
          <a:p>
            <a:pPr indent="0" algn="l">
              <a:lnSpc>
                <a:spcPct val="130000"/>
              </a:lnSpc>
              <a:buNone/>
            </a:pPr>
            <a:endParaRPr lang="en-US" altLang="zh-CN" dirty="0">
              <a:solidFill>
                <a:srgbClr val="59656F"/>
              </a:solidFill>
              <a:latin typeface="Arial" panose="020B0604020202020204" pitchFamily="34" charset="0"/>
            </a:endParaRPr>
          </a:p>
          <a:p>
            <a:pPr marL="285750" indent="-285750" algn="l">
              <a:lnSpc>
                <a:spcPct val="130000"/>
              </a:lnSpc>
              <a:buFont typeface="Arial" panose="020B0604020202020204" pitchFamily="34" charset="0"/>
              <a:buChar char="•"/>
            </a:pPr>
            <a:r>
              <a:rPr lang="en-US" altLang="zh-CN" dirty="0">
                <a:solidFill>
                  <a:srgbClr val="59656F"/>
                </a:solidFill>
                <a:latin typeface="Arial" panose="020B0604020202020204" pitchFamily="34" charset="0"/>
              </a:rPr>
              <a:t>Eq 1 can be transformed into vector form as </a:t>
            </a:r>
          </a:p>
          <a:p>
            <a:pPr indent="0" algn="ctr">
              <a:lnSpc>
                <a:spcPct val="130000"/>
              </a:lnSpc>
              <a:buNone/>
            </a:pPr>
            <a:r>
              <a:rPr lang="en-US" altLang="zh-CN" b="1" dirty="0">
                <a:solidFill>
                  <a:srgbClr val="59656F"/>
                </a:solidFill>
                <a:latin typeface="Arial" panose="020B0604020202020204" pitchFamily="34" charset="0"/>
              </a:rPr>
              <a:t>WT=[β0, β1, …, βn] </a:t>
            </a:r>
          </a:p>
          <a:p>
            <a:pPr indent="0" algn="ctr">
              <a:lnSpc>
                <a:spcPct val="130000"/>
              </a:lnSpc>
              <a:buNone/>
            </a:pPr>
            <a:r>
              <a:rPr lang="en-US" altLang="zh-CN" b="1" dirty="0">
                <a:solidFill>
                  <a:srgbClr val="59656F"/>
                </a:solidFill>
                <a:latin typeface="Arial" panose="020B0604020202020204" pitchFamily="34" charset="0"/>
              </a:rPr>
              <a:t>XT= [1, X1, …, </a:t>
            </a:r>
            <a:r>
              <a:rPr lang="en-US" altLang="zh-CN" b="1" dirty="0" err="1">
                <a:solidFill>
                  <a:srgbClr val="59656F"/>
                </a:solidFill>
                <a:latin typeface="Arial" panose="020B0604020202020204" pitchFamily="34" charset="0"/>
              </a:rPr>
              <a:t>Xn</a:t>
            </a:r>
            <a:r>
              <a:rPr lang="en-US" altLang="zh-CN" b="1" dirty="0">
                <a:solidFill>
                  <a:srgbClr val="59656F"/>
                </a:solidFill>
                <a:latin typeface="Arial" panose="020B0604020202020204" pitchFamily="34" charset="0"/>
              </a:rPr>
              <a:t>]</a:t>
            </a:r>
            <a:endParaRPr lang="en-US" altLang="zh-CN" dirty="0">
              <a:solidFill>
                <a:srgbClr val="59656F"/>
              </a:solidFill>
              <a:latin typeface="Arial" panose="020B0604020202020204" pitchFamily="34" charset="0"/>
            </a:endParaRPr>
          </a:p>
          <a:p>
            <a:pPr indent="0" algn="l">
              <a:lnSpc>
                <a:spcPct val="130000"/>
              </a:lnSpc>
              <a:buNone/>
            </a:pPr>
            <a:r>
              <a:rPr lang="en-US" altLang="zh-CN" dirty="0">
                <a:solidFill>
                  <a:srgbClr val="59656F"/>
                </a:solidFill>
                <a:latin typeface="Arial" panose="020B0604020202020204" pitchFamily="34" charset="0"/>
              </a:rPr>
              <a:t>    Then </a:t>
            </a:r>
          </a:p>
          <a:p>
            <a:pPr indent="0" algn="l">
              <a:lnSpc>
                <a:spcPct val="130000"/>
              </a:lnSpc>
              <a:buNone/>
            </a:pPr>
            <a:r>
              <a:rPr lang="en-US" altLang="zh-CN" dirty="0">
                <a:solidFill>
                  <a:srgbClr val="59656F"/>
                </a:solidFill>
                <a:latin typeface="Arial" panose="020B0604020202020204" pitchFamily="34" charset="0"/>
              </a:rPr>
              <a:t>	</a:t>
            </a:r>
            <a:r>
              <a:rPr lang="en-US" altLang="zh-CN" b="1" dirty="0">
                <a:solidFill>
                  <a:srgbClr val="59656F"/>
                </a:solidFill>
                <a:latin typeface="Arial" panose="020B0604020202020204" pitchFamily="34" charset="0"/>
              </a:rPr>
              <a:t>y^= WT X</a:t>
            </a:r>
          </a:p>
        </p:txBody>
      </p:sp>
      <p:pic>
        <p:nvPicPr>
          <p:cNvPr id="8" name="Content Placeholder 7"/>
          <p:cNvPicPr>
            <a:picLocks noGrp="1" noChangeAspect="1"/>
          </p:cNvPicPr>
          <p:nvPr>
            <p:ph/>
          </p:nvPr>
        </p:nvPicPr>
        <p:blipFill>
          <a:blip r:embed="rId2"/>
          <a:stretch>
            <a:fillRect/>
          </a:stretch>
        </p:blipFill>
        <p:spPr>
          <a:xfrm>
            <a:off x="513715" y="2219960"/>
            <a:ext cx="3865880" cy="2418080"/>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40715" y="2071370"/>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7365" y="720725"/>
            <a:ext cx="11469370" cy="119888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rPr>
              <a:t>Derivation of Logistic </a:t>
            </a:r>
          </a:p>
          <a:p>
            <a:pPr algn="l"/>
            <a:r>
              <a:rPr lang="en-US" altLang="zh-CN" sz="3600" b="1">
                <a:solidFill>
                  <a:schemeClr val="tx1">
                    <a:lumMod val="85000"/>
                    <a:lumOff val="15000"/>
                  </a:schemeClr>
                </a:solidFill>
                <a:latin typeface="Arial" panose="020B0604020202020204" pitchFamily="34" charset="0"/>
              </a:rPr>
              <a:t>Regression Equation                                        </a:t>
            </a:r>
            <a:r>
              <a:rPr lang="en-US" altLang="zh-CN" sz="3600">
                <a:solidFill>
                  <a:schemeClr val="tx1">
                    <a:lumMod val="85000"/>
                    <a:lumOff val="15000"/>
                  </a:schemeClr>
                </a:solidFill>
                <a:latin typeface="Arial" panose="020B0604020202020204" pitchFamily="34" charset="0"/>
                <a:sym typeface="+mn-ea"/>
              </a:rPr>
              <a:t>...contd</a:t>
            </a:r>
            <a:endParaRPr lang="en-US" altLang="zh-CN" sz="3600" b="1">
              <a:solidFill>
                <a:schemeClr val="tx1">
                  <a:lumMod val="85000"/>
                  <a:lumOff val="15000"/>
                </a:schemeClr>
              </a:solidFill>
              <a:latin typeface="Arial" panose="020B0604020202020204" pitchFamily="34" charset="0"/>
            </a:endParaRPr>
          </a:p>
        </p:txBody>
      </p:sp>
      <p:sp>
        <p:nvSpPr>
          <p:cNvPr id="4" name="文本框 6"/>
          <p:cNvSpPr txBox="1"/>
          <p:nvPr/>
        </p:nvSpPr>
        <p:spPr>
          <a:xfrm>
            <a:off x="641350" y="2279015"/>
            <a:ext cx="11143615" cy="3688080"/>
          </a:xfrm>
          <a:prstGeom prst="rect">
            <a:avLst/>
          </a:prstGeom>
          <a:noFill/>
        </p:spPr>
        <p:txBody>
          <a:bodyPr wrap="square" rtlCol="0">
            <a:spAutoFit/>
          </a:bodyPr>
          <a:lstStyle/>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But this is linear regression stuff so we need to find a way to cast the logistic regression problem in a manner whereby at least the expression above can be used. Thus if we compute the odds of the outcome as:</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a:t>
            </a:r>
            <a:r>
              <a:rPr lang="en-US" altLang="zh-CN" b="1" dirty="0">
                <a:solidFill>
                  <a:srgbClr val="59656F"/>
                </a:solidFill>
                <a:latin typeface="Arial" panose="020B0604020202020204" pitchFamily="34" charset="0"/>
              </a:rPr>
              <a:t>odds(p) = (p) /  (1−p)</a:t>
            </a:r>
            <a:r>
              <a:rPr lang="en-US" altLang="zh-CN" dirty="0">
                <a:solidFill>
                  <a:srgbClr val="59656F"/>
                </a:solidFill>
                <a:latin typeface="Arial" panose="020B0604020202020204" pitchFamily="34" charset="0"/>
              </a:rPr>
              <a:t>					eq(2)</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We can move a step closer to casting the problem in a continuous linear manner but this is still just having positive values we need a range of (−∞,+∞)</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That can be done by getting the (natural) logarithm of the odds as:</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a:t>
            </a:r>
            <a:r>
              <a:rPr lang="en-US" altLang="zh-CN" b="1" dirty="0">
                <a:solidFill>
                  <a:srgbClr val="59656F"/>
                </a:solidFill>
                <a:latin typeface="Arial" panose="020B0604020202020204" pitchFamily="34" charset="0"/>
              </a:rPr>
              <a:t>logit(p)=log[(p) / (1−p)]</a:t>
            </a:r>
            <a:r>
              <a:rPr lang="en-US" altLang="zh-CN" dirty="0">
                <a:solidFill>
                  <a:srgbClr val="59656F"/>
                </a:solidFill>
                <a:latin typeface="Arial" panose="020B0604020202020204" pitchFamily="34" charset="0"/>
              </a:rPr>
              <a:t>				               eq(3)</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This now varies continuously linear and thus we can do the following:</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a:t>
            </a:r>
            <a:r>
              <a:rPr lang="en-US" altLang="zh-CN" b="1" dirty="0">
                <a:solidFill>
                  <a:srgbClr val="59656F"/>
                </a:solidFill>
                <a:latin typeface="Arial" panose="020B0604020202020204" pitchFamily="34" charset="0"/>
              </a:rPr>
              <a:t>logit(p)= y^=  WT X          </a:t>
            </a:r>
            <a:r>
              <a:rPr lang="en-US" altLang="zh-CN" dirty="0">
                <a:solidFill>
                  <a:srgbClr val="59656F"/>
                </a:solidFill>
                <a:latin typeface="Arial" panose="020B0604020202020204" pitchFamily="34" charset="0"/>
              </a:rPr>
              <a:t>                  			eq(4)</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40715" y="2071370"/>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7365" y="720725"/>
            <a:ext cx="11469370" cy="119888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rPr>
              <a:t>Derivation of Logistic </a:t>
            </a:r>
          </a:p>
          <a:p>
            <a:pPr algn="l"/>
            <a:r>
              <a:rPr lang="en-US" altLang="zh-CN" sz="3600" b="1">
                <a:solidFill>
                  <a:schemeClr val="tx1">
                    <a:lumMod val="85000"/>
                    <a:lumOff val="15000"/>
                  </a:schemeClr>
                </a:solidFill>
                <a:latin typeface="Arial" panose="020B0604020202020204" pitchFamily="34" charset="0"/>
              </a:rPr>
              <a:t>Regression Equation                                        </a:t>
            </a:r>
            <a:r>
              <a:rPr lang="en-US" altLang="zh-CN" sz="3600">
                <a:solidFill>
                  <a:schemeClr val="tx1">
                    <a:lumMod val="85000"/>
                    <a:lumOff val="15000"/>
                  </a:schemeClr>
                </a:solidFill>
                <a:latin typeface="Arial" panose="020B0604020202020204" pitchFamily="34" charset="0"/>
                <a:sym typeface="+mn-ea"/>
              </a:rPr>
              <a:t>...contd</a:t>
            </a:r>
            <a:endParaRPr lang="en-US" altLang="zh-CN" sz="3600" b="1">
              <a:solidFill>
                <a:schemeClr val="tx1">
                  <a:lumMod val="85000"/>
                  <a:lumOff val="15000"/>
                </a:schemeClr>
              </a:solidFill>
              <a:latin typeface="Arial" panose="020B0604020202020204" pitchFamily="34" charset="0"/>
            </a:endParaRPr>
          </a:p>
        </p:txBody>
      </p:sp>
      <p:sp>
        <p:nvSpPr>
          <p:cNvPr id="4" name="文本框 6"/>
          <p:cNvSpPr txBox="1"/>
          <p:nvPr/>
        </p:nvSpPr>
        <p:spPr>
          <a:xfrm>
            <a:off x="641350" y="2279015"/>
            <a:ext cx="11143615" cy="3688080"/>
          </a:xfrm>
          <a:prstGeom prst="rect">
            <a:avLst/>
          </a:prstGeom>
          <a:noFill/>
        </p:spPr>
        <p:txBody>
          <a:bodyPr wrap="square" rtlCol="0">
            <a:spAutoFit/>
          </a:bodyPr>
          <a:lstStyle/>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Thus the logit function acts like a link between logistic regression and linear regression and thus it is called a link function. </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After we estimate the weights </a:t>
            </a:r>
            <a:r>
              <a:rPr lang="en-US" altLang="zh-CN" b="1" dirty="0">
                <a:solidFill>
                  <a:srgbClr val="59656F"/>
                </a:solidFill>
                <a:latin typeface="Arial" panose="020B0604020202020204" pitchFamily="34" charset="0"/>
              </a:rPr>
              <a:t>w</a:t>
            </a:r>
            <a:r>
              <a:rPr lang="en-US" altLang="zh-CN" dirty="0">
                <a:solidFill>
                  <a:srgbClr val="59656F"/>
                </a:solidFill>
                <a:latin typeface="Arial" panose="020B0604020202020204" pitchFamily="34" charset="0"/>
              </a:rPr>
              <a:t> we can take the inverse of logit to get the probability p as given below:</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a:t>
            </a:r>
            <a:r>
              <a:rPr lang="en-US" altLang="zh-CN" b="1" dirty="0">
                <a:solidFill>
                  <a:srgbClr val="59656F"/>
                </a:solidFill>
                <a:latin typeface="Arial" panose="020B0604020202020204" pitchFamily="34" charset="0"/>
              </a:rPr>
              <a:t>logit(p)=log[(p) / (1−p)] </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Taking the natural exponential on both sides gives:</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a:t>
            </a:r>
            <a:r>
              <a:rPr lang="en-US" altLang="zh-CN" b="1" dirty="0" err="1">
                <a:solidFill>
                  <a:srgbClr val="59656F"/>
                </a:solidFill>
                <a:latin typeface="Arial" panose="020B0604020202020204" pitchFamily="34" charset="0"/>
              </a:rPr>
              <a:t>e^logit</a:t>
            </a:r>
            <a:r>
              <a:rPr lang="en-US" altLang="zh-CN" b="1" dirty="0">
                <a:solidFill>
                  <a:srgbClr val="59656F"/>
                </a:solidFill>
                <a:latin typeface="Arial" panose="020B0604020202020204" pitchFamily="34" charset="0"/>
              </a:rPr>
              <a:t>(p) = (p) / (1−p)</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=&gt;          </a:t>
            </a:r>
            <a:r>
              <a:rPr lang="en-US" altLang="zh-CN" b="1" dirty="0" err="1">
                <a:solidFill>
                  <a:srgbClr val="59656F"/>
                </a:solidFill>
                <a:latin typeface="Arial" panose="020B0604020202020204" pitchFamily="34" charset="0"/>
              </a:rPr>
              <a:t>e^y</a:t>
            </a:r>
            <a:r>
              <a:rPr lang="en-US" altLang="zh-CN" b="1" dirty="0">
                <a:solidFill>
                  <a:srgbClr val="59656F"/>
                </a:solidFill>
                <a:latin typeface="Arial" panose="020B0604020202020204" pitchFamily="34" charset="0"/>
              </a:rPr>
              <a:t> = (p) / (1−p)</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Adding 1 on both sides</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=&gt; 	</a:t>
            </a:r>
            <a:r>
              <a:rPr lang="en-US" altLang="zh-CN" b="1" dirty="0" err="1">
                <a:solidFill>
                  <a:srgbClr val="59656F"/>
                </a:solidFill>
                <a:latin typeface="Arial" panose="020B0604020202020204" pitchFamily="34" charset="0"/>
              </a:rPr>
              <a:t>e^y</a:t>
            </a:r>
            <a:r>
              <a:rPr lang="en-US" altLang="zh-CN" b="1" dirty="0">
                <a:solidFill>
                  <a:srgbClr val="59656F"/>
                </a:solidFill>
                <a:latin typeface="Arial" panose="020B0604020202020204" pitchFamily="34" charset="0"/>
              </a:rPr>
              <a:t>  + 1 = [(p) / (1−p) ] + 1 </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=&gt; 	</a:t>
            </a:r>
            <a:r>
              <a:rPr lang="en-US" altLang="zh-CN" b="1" dirty="0" err="1">
                <a:solidFill>
                  <a:srgbClr val="59656F"/>
                </a:solidFill>
                <a:latin typeface="Arial" panose="020B0604020202020204" pitchFamily="34" charset="0"/>
              </a:rPr>
              <a:t>e^y</a:t>
            </a:r>
            <a:r>
              <a:rPr lang="en-US" altLang="zh-CN" b="1" dirty="0">
                <a:solidFill>
                  <a:srgbClr val="59656F"/>
                </a:solidFill>
                <a:latin typeface="Arial" panose="020B0604020202020204" pitchFamily="34" charset="0"/>
              </a:rPr>
              <a:t>  + 1 = 1 / (1−p)  </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40715" y="2071370"/>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7365" y="720725"/>
            <a:ext cx="11469370" cy="119888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rPr>
              <a:t>Derivation of Logistic </a:t>
            </a:r>
          </a:p>
          <a:p>
            <a:pPr algn="l"/>
            <a:r>
              <a:rPr lang="en-US" altLang="zh-CN" sz="3600" b="1">
                <a:solidFill>
                  <a:schemeClr val="tx1">
                    <a:lumMod val="85000"/>
                    <a:lumOff val="15000"/>
                  </a:schemeClr>
                </a:solidFill>
                <a:latin typeface="Arial" panose="020B0604020202020204" pitchFamily="34" charset="0"/>
              </a:rPr>
              <a:t>Regression Equation                                        </a:t>
            </a:r>
            <a:r>
              <a:rPr lang="en-US" altLang="zh-CN" sz="3600">
                <a:solidFill>
                  <a:schemeClr val="tx1">
                    <a:lumMod val="85000"/>
                    <a:lumOff val="15000"/>
                  </a:schemeClr>
                </a:solidFill>
                <a:latin typeface="Arial" panose="020B0604020202020204" pitchFamily="34" charset="0"/>
                <a:sym typeface="+mn-ea"/>
              </a:rPr>
              <a:t>...contd</a:t>
            </a:r>
            <a:endParaRPr lang="en-US" altLang="zh-CN" sz="3600" b="1">
              <a:solidFill>
                <a:schemeClr val="tx1">
                  <a:lumMod val="85000"/>
                  <a:lumOff val="15000"/>
                </a:schemeClr>
              </a:solidFill>
              <a:latin typeface="Arial" panose="020B0604020202020204" pitchFamily="34" charset="0"/>
            </a:endParaRPr>
          </a:p>
        </p:txBody>
      </p:sp>
      <p:sp>
        <p:nvSpPr>
          <p:cNvPr id="4" name="文本框 6"/>
          <p:cNvSpPr txBox="1"/>
          <p:nvPr/>
        </p:nvSpPr>
        <p:spPr>
          <a:xfrm>
            <a:off x="641350" y="2279015"/>
            <a:ext cx="11143615" cy="4168140"/>
          </a:xfrm>
          <a:prstGeom prst="rect">
            <a:avLst/>
          </a:prstGeom>
          <a:noFill/>
        </p:spPr>
        <p:txBody>
          <a:bodyPr wrap="square" rtlCol="0">
            <a:spAutoFit/>
          </a:bodyPr>
          <a:lstStyle/>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=&gt; 	</a:t>
            </a:r>
            <a:r>
              <a:rPr lang="en-US" altLang="zh-CN" b="1" dirty="0" err="1">
                <a:solidFill>
                  <a:srgbClr val="59656F"/>
                </a:solidFill>
                <a:latin typeface="Arial" panose="020B0604020202020204" pitchFamily="34" charset="0"/>
              </a:rPr>
              <a:t>e^y</a:t>
            </a:r>
            <a:r>
              <a:rPr lang="en-US" altLang="zh-CN" b="1" dirty="0">
                <a:solidFill>
                  <a:srgbClr val="59656F"/>
                </a:solidFill>
                <a:latin typeface="Arial" panose="020B0604020202020204" pitchFamily="34" charset="0"/>
              </a:rPr>
              <a:t>  + 1 = 1 / (1−p)</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Changing subject of the formula to (1-p)</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=&gt; 	</a:t>
            </a:r>
            <a:r>
              <a:rPr lang="en-US" altLang="zh-CN" b="1" dirty="0">
                <a:solidFill>
                  <a:srgbClr val="59656F"/>
                </a:solidFill>
                <a:latin typeface="Arial" panose="020B0604020202020204" pitchFamily="34" charset="0"/>
              </a:rPr>
              <a:t>1- p = 1 / 1 + </a:t>
            </a:r>
            <a:r>
              <a:rPr lang="en-US" altLang="zh-CN" b="1" dirty="0" err="1">
                <a:solidFill>
                  <a:srgbClr val="59656F"/>
                </a:solidFill>
                <a:latin typeface="Arial" panose="020B0604020202020204" pitchFamily="34" charset="0"/>
              </a:rPr>
              <a:t>e^y</a:t>
            </a:r>
            <a:endParaRPr lang="en-US" altLang="zh-CN" b="1" dirty="0">
              <a:solidFill>
                <a:srgbClr val="59656F"/>
              </a:solidFill>
              <a:latin typeface="Arial" panose="020B0604020202020204" pitchFamily="34" charset="0"/>
            </a:endParaRP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Then subtracting 1 from both sides to give</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=&gt; 	</a:t>
            </a:r>
            <a:r>
              <a:rPr lang="en-US" altLang="zh-CN" b="1" dirty="0">
                <a:solidFill>
                  <a:srgbClr val="59656F"/>
                </a:solidFill>
                <a:latin typeface="Arial" panose="020B0604020202020204" pitchFamily="34" charset="0"/>
              </a:rPr>
              <a:t>- p =   1 / (1 + </a:t>
            </a:r>
            <a:r>
              <a:rPr lang="en-US" altLang="zh-CN" b="1" dirty="0" err="1">
                <a:solidFill>
                  <a:srgbClr val="59656F"/>
                </a:solidFill>
                <a:latin typeface="Arial" panose="020B0604020202020204" pitchFamily="34" charset="0"/>
              </a:rPr>
              <a:t>e^y</a:t>
            </a:r>
            <a:r>
              <a:rPr lang="en-US" altLang="zh-CN" b="1" dirty="0">
                <a:solidFill>
                  <a:srgbClr val="59656F"/>
                </a:solidFill>
                <a:latin typeface="Arial" panose="020B0604020202020204" pitchFamily="34" charset="0"/>
              </a:rPr>
              <a:t>)  - 1</a:t>
            </a:r>
            <a:endParaRPr lang="en-US" altLang="zh-CN" dirty="0">
              <a:solidFill>
                <a:srgbClr val="59656F"/>
              </a:solidFill>
              <a:latin typeface="Arial" panose="020B0604020202020204" pitchFamily="34" charset="0"/>
            </a:endParaRP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Multiplying by -1 from both sides to give</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=&gt; 	</a:t>
            </a:r>
            <a:r>
              <a:rPr lang="en-US" altLang="zh-CN" b="1" dirty="0">
                <a:solidFill>
                  <a:srgbClr val="59656F"/>
                </a:solidFill>
                <a:latin typeface="Arial" panose="020B0604020202020204" pitchFamily="34" charset="0"/>
              </a:rPr>
              <a:t>p =   1 - 1 / (1 + </a:t>
            </a:r>
            <a:r>
              <a:rPr lang="en-US" altLang="zh-CN" b="1" dirty="0" err="1">
                <a:solidFill>
                  <a:srgbClr val="59656F"/>
                </a:solidFill>
                <a:latin typeface="Arial" panose="020B0604020202020204" pitchFamily="34" charset="0"/>
              </a:rPr>
              <a:t>e^y</a:t>
            </a:r>
            <a:r>
              <a:rPr lang="en-US" altLang="zh-CN" b="1" dirty="0">
                <a:solidFill>
                  <a:srgbClr val="59656F"/>
                </a:solidFill>
                <a:latin typeface="Arial" panose="020B0604020202020204" pitchFamily="34" charset="0"/>
              </a:rPr>
              <a:t>)</a:t>
            </a:r>
            <a:r>
              <a:rPr lang="en-US" altLang="zh-CN" dirty="0">
                <a:solidFill>
                  <a:srgbClr val="59656F"/>
                </a:solidFill>
                <a:latin typeface="Arial" panose="020B0604020202020204" pitchFamily="34" charset="0"/>
              </a:rPr>
              <a:t>  </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=&gt; 	</a:t>
            </a:r>
            <a:r>
              <a:rPr lang="en-US" altLang="zh-CN" b="1" dirty="0">
                <a:solidFill>
                  <a:srgbClr val="59656F"/>
                </a:solidFill>
                <a:latin typeface="Arial" panose="020B0604020202020204" pitchFamily="34" charset="0"/>
              </a:rPr>
              <a:t>p = </a:t>
            </a:r>
            <a:r>
              <a:rPr lang="en-US" altLang="zh-CN" b="1" dirty="0" err="1">
                <a:solidFill>
                  <a:srgbClr val="59656F"/>
                </a:solidFill>
                <a:latin typeface="Arial" panose="020B0604020202020204" pitchFamily="34" charset="0"/>
              </a:rPr>
              <a:t>e^y</a:t>
            </a:r>
            <a:r>
              <a:rPr lang="en-US" altLang="zh-CN" b="1" dirty="0">
                <a:solidFill>
                  <a:srgbClr val="59656F"/>
                </a:solidFill>
                <a:latin typeface="Arial" panose="020B0604020202020204" pitchFamily="34" charset="0"/>
              </a:rPr>
              <a:t> / (1 + </a:t>
            </a:r>
            <a:r>
              <a:rPr lang="en-US" altLang="zh-CN" b="1" dirty="0" err="1">
                <a:solidFill>
                  <a:srgbClr val="59656F"/>
                </a:solidFill>
                <a:latin typeface="Arial" panose="020B0604020202020204" pitchFamily="34" charset="0"/>
              </a:rPr>
              <a:t>e^y</a:t>
            </a:r>
            <a:r>
              <a:rPr lang="en-US" altLang="zh-CN" b="1" dirty="0">
                <a:solidFill>
                  <a:srgbClr val="59656F"/>
                </a:solidFill>
                <a:latin typeface="Arial" panose="020B0604020202020204" pitchFamily="34" charset="0"/>
              </a:rPr>
              <a:t>)	</a:t>
            </a: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Dividing the numerator and denominator by </a:t>
            </a:r>
            <a:r>
              <a:rPr lang="en-US" altLang="zh-CN" dirty="0" err="1">
                <a:solidFill>
                  <a:srgbClr val="59656F"/>
                </a:solidFill>
                <a:latin typeface="Arial" panose="020B0604020202020204" pitchFamily="34" charset="0"/>
              </a:rPr>
              <a:t>e^y</a:t>
            </a:r>
            <a:endParaRPr lang="en-US" altLang="zh-CN" dirty="0">
              <a:solidFill>
                <a:srgbClr val="59656F"/>
              </a:solidFill>
              <a:latin typeface="Arial" panose="020B0604020202020204" pitchFamily="34" charset="0"/>
            </a:endParaRPr>
          </a:p>
          <a:p>
            <a:pPr indent="0" algn="l">
              <a:lnSpc>
                <a:spcPct val="130000"/>
              </a:lnSpc>
              <a:buFont typeface="Arial" panose="020B0604020202020204" pitchFamily="34" charset="0"/>
              <a:buNone/>
            </a:pPr>
            <a:r>
              <a:rPr lang="en-US" altLang="zh-CN" dirty="0">
                <a:solidFill>
                  <a:srgbClr val="59656F"/>
                </a:solidFill>
                <a:latin typeface="Arial" panose="020B0604020202020204" pitchFamily="34" charset="0"/>
              </a:rPr>
              <a:t>		</a:t>
            </a:r>
            <a:r>
              <a:rPr lang="en-US" altLang="zh-CN" sz="2400" b="1" dirty="0">
                <a:solidFill>
                  <a:srgbClr val="59656F"/>
                </a:solidFill>
                <a:latin typeface="Arial" panose="020B0604020202020204" pitchFamily="34" charset="0"/>
              </a:rPr>
              <a:t>p = 1 / 1+ e^-y</a:t>
            </a:r>
            <a:r>
              <a:rPr lang="en-US" altLang="zh-CN" b="1" dirty="0">
                <a:solidFill>
                  <a:srgbClr val="59656F"/>
                </a:solidFill>
                <a:latin typeface="Arial" panose="020B0604020202020204" pitchFamily="34" charset="0"/>
              </a:rPr>
              <a:t>			This is Logistic (sigmoid) function</a:t>
            </a:r>
            <a:endParaRPr lang="en-US" altLang="zh-CN" dirty="0">
              <a:solidFill>
                <a:srgbClr val="59656F"/>
              </a:solidFill>
              <a:latin typeface="Arial" panose="020B0604020202020204" pitchFamily="34" charset="0"/>
            </a:endParaRPr>
          </a:p>
          <a:p>
            <a:pPr indent="0" algn="l">
              <a:lnSpc>
                <a:spcPct val="130000"/>
              </a:lnSpc>
              <a:buFont typeface="Arial" panose="020B0604020202020204" pitchFamily="34" charset="0"/>
              <a:buNone/>
            </a:pPr>
            <a:endParaRPr lang="en-US" altLang="zh-CN" b="1" dirty="0">
              <a:solidFill>
                <a:srgbClr val="59656F"/>
              </a:solidFill>
              <a:latin typeface="Arial" panose="020B0604020202020204" pitchFamily="34" charset="0"/>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22750" y="2115185"/>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244715" y="2921635"/>
            <a:ext cx="2521585" cy="1014730"/>
          </a:xfrm>
          <a:prstGeom prst="rect">
            <a:avLst/>
          </a:prstGeom>
          <a:noFill/>
        </p:spPr>
        <p:txBody>
          <a:bodyPr wrap="square" rtlCol="0">
            <a:spAutoFit/>
          </a:bodyPr>
          <a:lstStyle/>
          <a:p>
            <a:pPr algn="l"/>
            <a:r>
              <a:rPr lang="en-US" altLang="zh-CN" sz="6000" b="1">
                <a:solidFill>
                  <a:schemeClr val="tx1">
                    <a:lumMod val="85000"/>
                    <a:lumOff val="15000"/>
                  </a:schemeClr>
                </a:solidFill>
                <a:latin typeface="Arial" panose="020B0604020202020204" pitchFamily="34" charset="0"/>
              </a:rPr>
              <a:t>DEMO</a:t>
            </a:r>
          </a:p>
        </p:txBody>
      </p:sp>
      <p:pic>
        <p:nvPicPr>
          <p:cNvPr id="5" name="Content Placeholder 4"/>
          <p:cNvPicPr>
            <a:picLocks noGrp="1" noChangeAspect="1"/>
          </p:cNvPicPr>
          <p:nvPr>
            <p:ph/>
          </p:nvPr>
        </p:nvPicPr>
        <p:blipFill>
          <a:blip r:embed="rId2"/>
          <a:stretch>
            <a:fillRect/>
          </a:stretch>
        </p:blipFill>
        <p:spPr>
          <a:xfrm>
            <a:off x="578485" y="1158240"/>
            <a:ext cx="5652770" cy="4239895"/>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464945" y="1842770"/>
            <a:ext cx="2660650" cy="4371340"/>
            <a:chOff x="2485" y="2312"/>
            <a:chExt cx="4190" cy="6884"/>
          </a:xfrm>
        </p:grpSpPr>
        <p:sp>
          <p:nvSpPr>
            <p:cNvPr id="7" name="矩形 6"/>
            <p:cNvSpPr/>
            <p:nvPr/>
          </p:nvSpPr>
          <p:spPr>
            <a:xfrm>
              <a:off x="2485" y="2312"/>
              <a:ext cx="4190" cy="6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562" y="5795"/>
              <a:ext cx="2048"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Medical</a:t>
              </a:r>
            </a:p>
          </p:txBody>
        </p:sp>
        <p:sp>
          <p:nvSpPr>
            <p:cNvPr id="12" name="文本框 11"/>
            <p:cNvSpPr txBox="1"/>
            <p:nvPr/>
          </p:nvSpPr>
          <p:spPr>
            <a:xfrm>
              <a:off x="2635" y="6520"/>
              <a:ext cx="3903" cy="1501"/>
            </a:xfrm>
            <a:prstGeom prst="rect">
              <a:avLst/>
            </a:prstGeom>
            <a:noFill/>
          </p:spPr>
          <p:txBody>
            <a:bodyPr wrap="square" rtlCol="0">
              <a:spAutoFit/>
            </a:bodyPr>
            <a:lstStyle/>
            <a:p>
              <a:pPr algn="just"/>
              <a:r>
                <a:rPr sz="1400" b="1">
                  <a:solidFill>
                    <a:srgbClr val="59656F"/>
                  </a:solidFill>
                  <a:latin typeface="Arial" panose="020B0604020202020204" pitchFamily="34" charset="0"/>
                </a:rPr>
                <a:t>Medicine, assessing the risk of cardio-vascular disease based on current health and habits</a:t>
              </a:r>
              <a:r>
                <a:rPr lang="en-US" sz="1400" b="1">
                  <a:solidFill>
                    <a:srgbClr val="59656F"/>
                  </a:solidFill>
                  <a:latin typeface="Arial" panose="020B0604020202020204" pitchFamily="34" charset="0"/>
                </a:rPr>
                <a:t>.</a:t>
              </a:r>
            </a:p>
          </p:txBody>
        </p:sp>
      </p:grpSp>
      <p:grpSp>
        <p:nvGrpSpPr>
          <p:cNvPr id="16" name="组合 15"/>
          <p:cNvGrpSpPr/>
          <p:nvPr/>
        </p:nvGrpSpPr>
        <p:grpSpPr>
          <a:xfrm>
            <a:off x="4765675" y="1842770"/>
            <a:ext cx="2660650" cy="4371340"/>
            <a:chOff x="2485" y="2312"/>
            <a:chExt cx="4190" cy="6884"/>
          </a:xfrm>
        </p:grpSpPr>
        <p:sp>
          <p:nvSpPr>
            <p:cNvPr id="17" name="矩形 16"/>
            <p:cNvSpPr/>
            <p:nvPr/>
          </p:nvSpPr>
          <p:spPr>
            <a:xfrm>
              <a:off x="2485" y="2312"/>
              <a:ext cx="4190" cy="6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309" y="5795"/>
              <a:ext cx="2555"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Marketing</a:t>
              </a:r>
            </a:p>
          </p:txBody>
        </p:sp>
        <p:sp>
          <p:nvSpPr>
            <p:cNvPr id="20" name="文本框 19"/>
            <p:cNvSpPr txBox="1"/>
            <p:nvPr/>
          </p:nvSpPr>
          <p:spPr>
            <a:xfrm>
              <a:off x="2635" y="6520"/>
              <a:ext cx="4040" cy="2519"/>
            </a:xfrm>
            <a:prstGeom prst="rect">
              <a:avLst/>
            </a:prstGeom>
            <a:noFill/>
          </p:spPr>
          <p:txBody>
            <a:bodyPr wrap="square" rtlCol="0">
              <a:spAutoFit/>
            </a:bodyPr>
            <a:lstStyle/>
            <a:p>
              <a:pPr algn="just"/>
              <a:r>
                <a:rPr sz="1400" b="1">
                  <a:solidFill>
                    <a:srgbClr val="59656F"/>
                  </a:solidFill>
                  <a:latin typeface="Arial" panose="020B0604020202020204" pitchFamily="34" charset="0"/>
                  <a:sym typeface="+mn-ea"/>
                </a:rPr>
                <a:t>Marketers use it in examining whether a customer will respond to a particular ad based on preference of customer and type of web portal customer is active.</a:t>
              </a:r>
            </a:p>
          </p:txBody>
        </p:sp>
      </p:grpSp>
      <p:grpSp>
        <p:nvGrpSpPr>
          <p:cNvPr id="21" name="组合 20"/>
          <p:cNvGrpSpPr/>
          <p:nvPr/>
        </p:nvGrpSpPr>
        <p:grpSpPr>
          <a:xfrm>
            <a:off x="8065770" y="1842770"/>
            <a:ext cx="2660650" cy="4486910"/>
            <a:chOff x="2485" y="2312"/>
            <a:chExt cx="4190" cy="7066"/>
          </a:xfrm>
        </p:grpSpPr>
        <p:sp>
          <p:nvSpPr>
            <p:cNvPr id="22" name="矩形 21"/>
            <p:cNvSpPr/>
            <p:nvPr/>
          </p:nvSpPr>
          <p:spPr>
            <a:xfrm>
              <a:off x="2485" y="2312"/>
              <a:ext cx="4190" cy="6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421" y="5795"/>
              <a:ext cx="2181" cy="725"/>
            </a:xfrm>
            <a:prstGeom prst="rect">
              <a:avLst/>
            </a:prstGeom>
            <a:noFill/>
          </p:spPr>
          <p:txBody>
            <a:bodyPr wrap="none" rtlCol="0">
              <a:spAutoFit/>
            </a:bodyPr>
            <a:lstStyle/>
            <a:p>
              <a:pPr algn="l"/>
              <a:r>
                <a:rPr lang="en-US" sz="2400" b="1">
                  <a:solidFill>
                    <a:srgbClr val="0070C0"/>
                  </a:solidFill>
                  <a:latin typeface="Arial" panose="020B0604020202020204" pitchFamily="34" charset="0"/>
                </a:rPr>
                <a:t>Banking</a:t>
              </a:r>
            </a:p>
          </p:txBody>
        </p:sp>
        <p:sp>
          <p:nvSpPr>
            <p:cNvPr id="25" name="文本框 24"/>
            <p:cNvSpPr txBox="1"/>
            <p:nvPr/>
          </p:nvSpPr>
          <p:spPr>
            <a:xfrm>
              <a:off x="2628" y="6520"/>
              <a:ext cx="3903" cy="2858"/>
            </a:xfrm>
            <a:prstGeom prst="rect">
              <a:avLst/>
            </a:prstGeom>
            <a:noFill/>
          </p:spPr>
          <p:txBody>
            <a:bodyPr wrap="square" rtlCol="0">
              <a:spAutoFit/>
            </a:bodyPr>
            <a:lstStyle/>
            <a:p>
              <a:pPr algn="just"/>
              <a:r>
                <a:rPr sz="1400" b="1">
                  <a:solidFill>
                    <a:srgbClr val="59656F"/>
                  </a:solidFill>
                  <a:latin typeface="Arial" panose="020B0604020202020204" pitchFamily="34" charset="0"/>
                  <a:sym typeface="+mn-ea"/>
                </a:rPr>
                <a:t>A credit card company can apply logistic regression to categorize the people in two types; good credit &amp; bad credit based on the characteristics : annual salary, monthly credit card payments &amp; no. of defaults.</a:t>
              </a:r>
            </a:p>
          </p:txBody>
        </p:sp>
      </p:grpSp>
      <p:sp>
        <p:nvSpPr>
          <p:cNvPr id="27" name="文本框 26"/>
          <p:cNvSpPr txBox="1"/>
          <p:nvPr/>
        </p:nvSpPr>
        <p:spPr>
          <a:xfrm>
            <a:off x="2105660" y="871855"/>
            <a:ext cx="7980680" cy="645160"/>
          </a:xfrm>
          <a:prstGeom prst="rect">
            <a:avLst/>
          </a:prstGeom>
          <a:noFill/>
        </p:spPr>
        <p:txBody>
          <a:bodyPr wrap="none" rtlCol="0">
            <a:spAutoFit/>
          </a:bodyPr>
          <a:lstStyle/>
          <a:p>
            <a:pPr algn="ctr"/>
            <a:r>
              <a:rPr lang="en-US" altLang="zh-CN" sz="3600" b="1">
                <a:solidFill>
                  <a:schemeClr val="tx1">
                    <a:lumMod val="85000"/>
                    <a:lumOff val="15000"/>
                  </a:schemeClr>
                </a:solidFill>
                <a:latin typeface="Arial" panose="020B0604020202020204" pitchFamily="34" charset="0"/>
              </a:rPr>
              <a:t>Applications of Logistic Regression</a:t>
            </a:r>
          </a:p>
        </p:txBody>
      </p:sp>
      <p:grpSp>
        <p:nvGrpSpPr>
          <p:cNvPr id="2" name="Group 1"/>
          <p:cNvGrpSpPr/>
          <p:nvPr/>
        </p:nvGrpSpPr>
        <p:grpSpPr>
          <a:xfrm>
            <a:off x="1854200" y="2097405"/>
            <a:ext cx="2047240" cy="1744345"/>
            <a:chOff x="83" y="1132"/>
            <a:chExt cx="2226" cy="2040"/>
          </a:xfrm>
        </p:grpSpPr>
        <p:sp>
          <p:nvSpPr>
            <p:cNvPr id="305" name="CustomShape 4"/>
            <p:cNvSpPr/>
            <p:nvPr/>
          </p:nvSpPr>
          <p:spPr>
            <a:xfrm>
              <a:off x="83" y="1132"/>
              <a:ext cx="2226" cy="2041"/>
            </a:xfrm>
            <a:prstGeom prst="roundRect">
              <a:avLst>
                <a:gd name="adj" fmla="val 16667"/>
              </a:avLst>
            </a:prstGeom>
            <a:noFill/>
            <a:ln w="9360">
              <a:solidFill>
                <a:schemeClr val="accent4">
                  <a:lumMod val="75000"/>
                </a:schemeClr>
              </a:solidFill>
              <a:round/>
            </a:ln>
          </p:spPr>
          <p:style>
            <a:lnRef idx="2">
              <a:schemeClr val="accent1">
                <a:shade val="50000"/>
              </a:schemeClr>
            </a:lnRef>
            <a:fillRef idx="1">
              <a:schemeClr val="accent1"/>
            </a:fillRef>
            <a:effectRef idx="0">
              <a:schemeClr val="accent1"/>
            </a:effectRef>
            <a:fontRef idx="minor"/>
          </p:style>
          <p:txBody>
            <a:bodyPr lIns="68760" tIns="34200" rIns="68760" bIns="34200" anchor="b"/>
            <a:lstStyle/>
            <a:p>
              <a:pPr algn="ctr">
                <a:lnSpc>
                  <a:spcPct val="100000"/>
                </a:lnSpc>
              </a:pPr>
              <a:endParaRPr lang="en-IN" sz="1200" b="0" strike="noStrike" spc="-1">
                <a:latin typeface="Arial" panose="020B0604020202020204"/>
              </a:endParaRPr>
            </a:p>
          </p:txBody>
        </p:sp>
        <p:grpSp>
          <p:nvGrpSpPr>
            <p:cNvPr id="317" name="Group 14"/>
            <p:cNvGrpSpPr/>
            <p:nvPr/>
          </p:nvGrpSpPr>
          <p:grpSpPr>
            <a:xfrm>
              <a:off x="436" y="1378"/>
              <a:ext cx="1403" cy="1301"/>
              <a:chOff x="276840" y="874800"/>
              <a:chExt cx="891000" cy="826200"/>
            </a:xfrm>
          </p:grpSpPr>
          <p:sp>
            <p:nvSpPr>
              <p:cNvPr id="318" name="CustomShape 15"/>
              <p:cNvSpPr/>
              <p:nvPr/>
            </p:nvSpPr>
            <p:spPr>
              <a:xfrm rot="19846800">
                <a:off x="335160" y="948600"/>
                <a:ext cx="393120" cy="342720"/>
              </a:xfrm>
              <a:prstGeom prst="hexagon">
                <a:avLst>
                  <a:gd name="adj" fmla="val 25000"/>
                  <a:gd name="vf" fmla="val 115470"/>
                </a:avLst>
              </a:prstGeom>
              <a:solidFill>
                <a:srgbClr val="F1C11E"/>
              </a:solidFill>
              <a:ln w="9360">
                <a:noFill/>
              </a:ln>
            </p:spPr>
            <p:style>
              <a:lnRef idx="2">
                <a:schemeClr val="accent1">
                  <a:shade val="50000"/>
                </a:schemeClr>
              </a:lnRef>
              <a:fillRef idx="1">
                <a:schemeClr val="accent1"/>
              </a:fillRef>
              <a:effectRef idx="0">
                <a:schemeClr val="accent1"/>
              </a:effectRef>
              <a:fontRef idx="minor"/>
            </p:style>
          </p:sp>
          <p:sp>
            <p:nvSpPr>
              <p:cNvPr id="319" name="CustomShape 16"/>
              <p:cNvSpPr/>
              <p:nvPr/>
            </p:nvSpPr>
            <p:spPr>
              <a:xfrm rot="19846800">
                <a:off x="715680" y="949680"/>
                <a:ext cx="393120" cy="342720"/>
              </a:xfrm>
              <a:prstGeom prst="hexagon">
                <a:avLst>
                  <a:gd name="adj" fmla="val 25000"/>
                  <a:gd name="vf" fmla="val 115470"/>
                </a:avLst>
              </a:prstGeom>
              <a:solidFill>
                <a:srgbClr val="F1C11E"/>
              </a:solidFill>
              <a:ln w="9360">
                <a:noFill/>
              </a:ln>
            </p:spPr>
            <p:style>
              <a:lnRef idx="2">
                <a:schemeClr val="accent1">
                  <a:shade val="50000"/>
                </a:schemeClr>
              </a:lnRef>
              <a:fillRef idx="1">
                <a:schemeClr val="accent1"/>
              </a:fillRef>
              <a:effectRef idx="0">
                <a:schemeClr val="accent1"/>
              </a:effectRef>
              <a:fontRef idx="minor"/>
            </p:style>
          </p:sp>
          <p:sp>
            <p:nvSpPr>
              <p:cNvPr id="320" name="CustomShape 17"/>
              <p:cNvSpPr/>
              <p:nvPr/>
            </p:nvSpPr>
            <p:spPr>
              <a:xfrm rot="19846800">
                <a:off x="509040" y="1283760"/>
                <a:ext cx="393120" cy="342720"/>
              </a:xfrm>
              <a:prstGeom prst="hexagon">
                <a:avLst>
                  <a:gd name="adj" fmla="val 25000"/>
                  <a:gd name="vf" fmla="val 115470"/>
                </a:avLst>
              </a:prstGeom>
              <a:solidFill>
                <a:srgbClr val="F1C11E"/>
              </a:solidFill>
              <a:ln w="9360">
                <a:noFill/>
              </a:ln>
            </p:spPr>
            <p:style>
              <a:lnRef idx="2">
                <a:schemeClr val="accent1">
                  <a:shade val="50000"/>
                </a:schemeClr>
              </a:lnRef>
              <a:fillRef idx="1">
                <a:schemeClr val="accent1"/>
              </a:fillRef>
              <a:effectRef idx="0">
                <a:schemeClr val="accent1"/>
              </a:effectRef>
              <a:fontRef idx="minor"/>
            </p:style>
          </p:sp>
        </p:grpSp>
      </p:grpSp>
      <p:grpSp>
        <p:nvGrpSpPr>
          <p:cNvPr id="3" name="Group 2"/>
          <p:cNvGrpSpPr/>
          <p:nvPr/>
        </p:nvGrpSpPr>
        <p:grpSpPr>
          <a:xfrm>
            <a:off x="5161915" y="2068195"/>
            <a:ext cx="1866900" cy="1630680"/>
            <a:chOff x="7272" y="1132"/>
            <a:chExt cx="2226" cy="2040"/>
          </a:xfrm>
        </p:grpSpPr>
        <p:sp>
          <p:nvSpPr>
            <p:cNvPr id="312" name="CustomShape 10"/>
            <p:cNvSpPr/>
            <p:nvPr/>
          </p:nvSpPr>
          <p:spPr>
            <a:xfrm>
              <a:off x="7272" y="1132"/>
              <a:ext cx="2226" cy="2041"/>
            </a:xfrm>
            <a:prstGeom prst="roundRect">
              <a:avLst>
                <a:gd name="adj" fmla="val 16667"/>
              </a:avLst>
            </a:prstGeom>
            <a:noFill/>
            <a:ln w="9360">
              <a:solidFill>
                <a:schemeClr val="accent4">
                  <a:lumMod val="75000"/>
                </a:schemeClr>
              </a:solidFill>
              <a:round/>
            </a:ln>
          </p:spPr>
          <p:style>
            <a:lnRef idx="2">
              <a:schemeClr val="accent1">
                <a:shade val="50000"/>
              </a:schemeClr>
            </a:lnRef>
            <a:fillRef idx="1">
              <a:schemeClr val="accent1"/>
            </a:fillRef>
            <a:effectRef idx="0">
              <a:schemeClr val="accent1"/>
            </a:effectRef>
            <a:fontRef idx="minor"/>
          </p:style>
          <p:txBody>
            <a:bodyPr lIns="68760" tIns="34200" rIns="68760" bIns="34200" anchor="b"/>
            <a:lstStyle/>
            <a:p>
              <a:pPr algn="ctr">
                <a:lnSpc>
                  <a:spcPct val="100000"/>
                </a:lnSpc>
              </a:pPr>
              <a:endParaRPr lang="en-IN" sz="1200" b="0" strike="noStrike" spc="-1">
                <a:latin typeface="Arial" panose="020B0604020202020204"/>
              </a:endParaRPr>
            </a:p>
          </p:txBody>
        </p:sp>
        <p:pic>
          <p:nvPicPr>
            <p:cNvPr id="316" name="Picture 70"/>
            <p:cNvPicPr/>
            <p:nvPr/>
          </p:nvPicPr>
          <p:blipFill>
            <a:blip r:embed="rId2"/>
            <a:stretch>
              <a:fillRect/>
            </a:stretch>
          </p:blipFill>
          <p:spPr>
            <a:xfrm>
              <a:off x="7735" y="1290"/>
              <a:ext cx="1301" cy="1301"/>
            </a:xfrm>
            <a:prstGeom prst="rect">
              <a:avLst/>
            </a:prstGeom>
            <a:ln>
              <a:noFill/>
            </a:ln>
          </p:spPr>
        </p:pic>
      </p:grpSp>
      <p:grpSp>
        <p:nvGrpSpPr>
          <p:cNvPr id="5" name="Group 4"/>
          <p:cNvGrpSpPr/>
          <p:nvPr/>
        </p:nvGrpSpPr>
        <p:grpSpPr>
          <a:xfrm>
            <a:off x="8454390" y="2068195"/>
            <a:ext cx="1795780" cy="1624965"/>
            <a:chOff x="100" y="3289"/>
            <a:chExt cx="2192" cy="2040"/>
          </a:xfrm>
        </p:grpSpPr>
        <p:sp>
          <p:nvSpPr>
            <p:cNvPr id="304" name="CustomShape 3"/>
            <p:cNvSpPr/>
            <p:nvPr/>
          </p:nvSpPr>
          <p:spPr>
            <a:xfrm>
              <a:off x="100" y="3289"/>
              <a:ext cx="2193" cy="2041"/>
            </a:xfrm>
            <a:prstGeom prst="roundRect">
              <a:avLst>
                <a:gd name="adj" fmla="val 16667"/>
              </a:avLst>
            </a:prstGeom>
            <a:noFill/>
            <a:ln w="9360">
              <a:solidFill>
                <a:srgbClr val="E04006"/>
              </a:solidFill>
              <a:round/>
            </a:ln>
          </p:spPr>
          <p:style>
            <a:lnRef idx="2">
              <a:schemeClr val="accent1">
                <a:shade val="50000"/>
              </a:schemeClr>
            </a:lnRef>
            <a:fillRef idx="1">
              <a:schemeClr val="accent1"/>
            </a:fillRef>
            <a:effectRef idx="0">
              <a:schemeClr val="accent1"/>
            </a:effectRef>
            <a:fontRef idx="minor"/>
          </p:style>
          <p:txBody>
            <a:bodyPr lIns="68760" tIns="34200" rIns="68760" bIns="34200" anchor="b"/>
            <a:lstStyle/>
            <a:p>
              <a:pPr algn="ctr">
                <a:lnSpc>
                  <a:spcPct val="100000"/>
                </a:lnSpc>
              </a:pPr>
              <a:r>
                <a:rPr lang="en-IN" sz="1200" b="0" strike="noStrike" spc="-1">
                  <a:solidFill>
                    <a:srgbClr val="E04006"/>
                  </a:solidFill>
                  <a:latin typeface="Calibri" panose="020F0502020204030204"/>
                </a:rPr>
                <a:t>Banking</a:t>
              </a:r>
              <a:endParaRPr lang="en-IN" sz="1200" b="0" strike="noStrike" spc="-1">
                <a:latin typeface="Arial" panose="020B0604020202020204"/>
              </a:endParaRPr>
            </a:p>
          </p:txBody>
        </p:sp>
        <p:pic>
          <p:nvPicPr>
            <p:cNvPr id="321" name="Picture 75"/>
            <p:cNvPicPr/>
            <p:nvPr/>
          </p:nvPicPr>
          <p:blipFill>
            <a:blip r:embed="rId3"/>
            <a:stretch>
              <a:fillRect/>
            </a:stretch>
          </p:blipFill>
          <p:spPr>
            <a:xfrm>
              <a:off x="470" y="3456"/>
              <a:ext cx="1276" cy="1276"/>
            </a:xfrm>
            <a:prstGeom prst="rect">
              <a:avLst/>
            </a:prstGeom>
            <a:ln>
              <a:noFill/>
            </a:ln>
          </p:spPr>
        </p:pic>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464945" y="1842770"/>
            <a:ext cx="2660650" cy="4371340"/>
            <a:chOff x="2485" y="2312"/>
            <a:chExt cx="4190" cy="6884"/>
          </a:xfrm>
        </p:grpSpPr>
        <p:sp>
          <p:nvSpPr>
            <p:cNvPr id="7" name="矩形 6"/>
            <p:cNvSpPr/>
            <p:nvPr/>
          </p:nvSpPr>
          <p:spPr>
            <a:xfrm>
              <a:off x="2485" y="2312"/>
              <a:ext cx="4190" cy="6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76" y="5795"/>
              <a:ext cx="982"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HR</a:t>
              </a:r>
            </a:p>
          </p:txBody>
        </p:sp>
        <p:sp>
          <p:nvSpPr>
            <p:cNvPr id="12" name="文本框 11"/>
            <p:cNvSpPr txBox="1"/>
            <p:nvPr/>
          </p:nvSpPr>
          <p:spPr>
            <a:xfrm>
              <a:off x="2635" y="6520"/>
              <a:ext cx="3903" cy="1840"/>
            </a:xfrm>
            <a:prstGeom prst="rect">
              <a:avLst/>
            </a:prstGeom>
            <a:noFill/>
          </p:spPr>
          <p:txBody>
            <a:bodyPr wrap="square" rtlCol="0">
              <a:spAutoFit/>
            </a:bodyPr>
            <a:lstStyle/>
            <a:p>
              <a:pPr algn="just"/>
              <a:r>
                <a:rPr sz="1400" b="1">
                  <a:solidFill>
                    <a:srgbClr val="59656F"/>
                  </a:solidFill>
                  <a:latin typeface="Arial" panose="020B0604020202020204" pitchFamily="34" charset="0"/>
                </a:rPr>
                <a:t>The HR manager of a company can predict the absenteeism pattern of his employees based on their individual characteristic</a:t>
              </a:r>
            </a:p>
          </p:txBody>
        </p:sp>
      </p:grpSp>
      <p:grpSp>
        <p:nvGrpSpPr>
          <p:cNvPr id="16" name="组合 15"/>
          <p:cNvGrpSpPr/>
          <p:nvPr/>
        </p:nvGrpSpPr>
        <p:grpSpPr>
          <a:xfrm>
            <a:off x="4765675" y="1842770"/>
            <a:ext cx="2660650" cy="4486910"/>
            <a:chOff x="2485" y="2312"/>
            <a:chExt cx="4190" cy="7066"/>
          </a:xfrm>
        </p:grpSpPr>
        <p:sp>
          <p:nvSpPr>
            <p:cNvPr id="17" name="矩形 16"/>
            <p:cNvSpPr/>
            <p:nvPr/>
          </p:nvSpPr>
          <p:spPr>
            <a:xfrm>
              <a:off x="2485" y="2312"/>
              <a:ext cx="4190" cy="6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309" y="5795"/>
              <a:ext cx="2555"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Insurance</a:t>
              </a:r>
            </a:p>
          </p:txBody>
        </p:sp>
        <p:sp>
          <p:nvSpPr>
            <p:cNvPr id="20" name="文本框 19"/>
            <p:cNvSpPr txBox="1"/>
            <p:nvPr/>
          </p:nvSpPr>
          <p:spPr>
            <a:xfrm>
              <a:off x="2635" y="6520"/>
              <a:ext cx="4040" cy="2858"/>
            </a:xfrm>
            <a:prstGeom prst="rect">
              <a:avLst/>
            </a:prstGeom>
            <a:noFill/>
          </p:spPr>
          <p:txBody>
            <a:bodyPr wrap="square" rtlCol="0">
              <a:spAutoFit/>
            </a:bodyPr>
            <a:lstStyle/>
            <a:p>
              <a:pPr algn="just"/>
              <a:r>
                <a:rPr sz="1400" b="1">
                  <a:solidFill>
                    <a:srgbClr val="59656F"/>
                  </a:solidFill>
                  <a:latin typeface="Arial" panose="020B0604020202020204" pitchFamily="34" charset="0"/>
                  <a:sym typeface="+mn-ea"/>
                </a:rPr>
                <a:t>Insurance companies use logistic regression to predict the chances that the policy holder will die before the term of policy expires based on characteristics like gender, age and physical examination</a:t>
              </a:r>
            </a:p>
          </p:txBody>
        </p:sp>
      </p:grpSp>
      <p:grpSp>
        <p:nvGrpSpPr>
          <p:cNvPr id="21" name="组合 20"/>
          <p:cNvGrpSpPr/>
          <p:nvPr/>
        </p:nvGrpSpPr>
        <p:grpSpPr>
          <a:xfrm>
            <a:off x="8065770" y="1842770"/>
            <a:ext cx="2660650" cy="4371340"/>
            <a:chOff x="2485" y="2312"/>
            <a:chExt cx="4190" cy="6884"/>
          </a:xfrm>
        </p:grpSpPr>
        <p:sp>
          <p:nvSpPr>
            <p:cNvPr id="22" name="矩形 21"/>
            <p:cNvSpPr/>
            <p:nvPr/>
          </p:nvSpPr>
          <p:spPr>
            <a:xfrm>
              <a:off x="2485" y="2312"/>
              <a:ext cx="4190" cy="6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143" y="5795"/>
              <a:ext cx="2875" cy="1307"/>
            </a:xfrm>
            <a:prstGeom prst="rect">
              <a:avLst/>
            </a:prstGeom>
            <a:noFill/>
          </p:spPr>
          <p:txBody>
            <a:bodyPr wrap="none" rtlCol="0">
              <a:spAutoFit/>
            </a:bodyPr>
            <a:lstStyle/>
            <a:p>
              <a:pPr algn="ctr"/>
              <a:r>
                <a:rPr lang="en-US" sz="2400" b="1">
                  <a:solidFill>
                    <a:srgbClr val="0070C0"/>
                  </a:solidFill>
                  <a:latin typeface="Arial" panose="020B0604020202020204" pitchFamily="34" charset="0"/>
                </a:rPr>
                <a:t>GIS Image</a:t>
              </a:r>
            </a:p>
            <a:p>
              <a:pPr algn="ctr"/>
              <a:r>
                <a:rPr lang="en-US" sz="2400" b="1">
                  <a:solidFill>
                    <a:srgbClr val="0070C0"/>
                  </a:solidFill>
                  <a:latin typeface="Arial" panose="020B0604020202020204" pitchFamily="34" charset="0"/>
                </a:rPr>
                <a:t>Processing</a:t>
              </a:r>
            </a:p>
          </p:txBody>
        </p:sp>
        <p:sp>
          <p:nvSpPr>
            <p:cNvPr id="25" name="文本框 24"/>
            <p:cNvSpPr txBox="1"/>
            <p:nvPr/>
          </p:nvSpPr>
          <p:spPr>
            <a:xfrm>
              <a:off x="2608" y="7102"/>
              <a:ext cx="3903" cy="822"/>
            </a:xfrm>
            <a:prstGeom prst="rect">
              <a:avLst/>
            </a:prstGeom>
            <a:noFill/>
          </p:spPr>
          <p:txBody>
            <a:bodyPr wrap="square" rtlCol="0">
              <a:spAutoFit/>
            </a:bodyPr>
            <a:lstStyle/>
            <a:p>
              <a:pPr algn="just"/>
              <a:r>
                <a:rPr lang="en-US" sz="1400" b="1">
                  <a:solidFill>
                    <a:srgbClr val="59656F"/>
                  </a:solidFill>
                  <a:latin typeface="Arial" panose="020B0604020202020204" pitchFamily="34" charset="0"/>
                  <a:sym typeface="+mn-ea"/>
                </a:rPr>
                <a:t>Image segmentation and categorization.</a:t>
              </a:r>
            </a:p>
          </p:txBody>
        </p:sp>
      </p:grpSp>
      <p:sp>
        <p:nvSpPr>
          <p:cNvPr id="27" name="文本框 26"/>
          <p:cNvSpPr txBox="1"/>
          <p:nvPr/>
        </p:nvSpPr>
        <p:spPr>
          <a:xfrm>
            <a:off x="2105660" y="871855"/>
            <a:ext cx="7980680" cy="645160"/>
          </a:xfrm>
          <a:prstGeom prst="rect">
            <a:avLst/>
          </a:prstGeom>
          <a:noFill/>
        </p:spPr>
        <p:txBody>
          <a:bodyPr wrap="none" rtlCol="0">
            <a:spAutoFit/>
          </a:bodyPr>
          <a:lstStyle/>
          <a:p>
            <a:pPr algn="ctr"/>
            <a:r>
              <a:rPr lang="en-US" altLang="zh-CN" sz="3600" b="1">
                <a:solidFill>
                  <a:schemeClr val="tx1">
                    <a:lumMod val="85000"/>
                    <a:lumOff val="15000"/>
                  </a:schemeClr>
                </a:solidFill>
                <a:latin typeface="Arial" panose="020B0604020202020204" pitchFamily="34" charset="0"/>
              </a:rPr>
              <a:t>Applications of Logistic Regression</a:t>
            </a:r>
          </a:p>
        </p:txBody>
      </p:sp>
      <p:grpSp>
        <p:nvGrpSpPr>
          <p:cNvPr id="4" name="Group 3"/>
          <p:cNvGrpSpPr/>
          <p:nvPr/>
        </p:nvGrpSpPr>
        <p:grpSpPr>
          <a:xfrm>
            <a:off x="1908810" y="2068195"/>
            <a:ext cx="1755775" cy="1642745"/>
            <a:chOff x="7288" y="3201"/>
            <a:chExt cx="2208" cy="2128"/>
          </a:xfrm>
        </p:grpSpPr>
        <p:sp>
          <p:nvSpPr>
            <p:cNvPr id="311" name="CustomShape 9"/>
            <p:cNvSpPr/>
            <p:nvPr/>
          </p:nvSpPr>
          <p:spPr>
            <a:xfrm>
              <a:off x="7288" y="3289"/>
              <a:ext cx="2209" cy="2041"/>
            </a:xfrm>
            <a:prstGeom prst="roundRect">
              <a:avLst>
                <a:gd name="adj" fmla="val 16667"/>
              </a:avLst>
            </a:prstGeom>
            <a:noFill/>
            <a:ln w="9360">
              <a:solidFill>
                <a:srgbClr val="E04006"/>
              </a:solidFill>
              <a:round/>
            </a:ln>
          </p:spPr>
          <p:style>
            <a:lnRef idx="2">
              <a:schemeClr val="accent1">
                <a:shade val="50000"/>
              </a:schemeClr>
            </a:lnRef>
            <a:fillRef idx="1">
              <a:schemeClr val="accent1"/>
            </a:fillRef>
            <a:effectRef idx="0">
              <a:schemeClr val="accent1"/>
            </a:effectRef>
            <a:fontRef idx="minor"/>
          </p:style>
          <p:txBody>
            <a:bodyPr lIns="68760" tIns="34200" rIns="68760" bIns="34200" anchor="b"/>
            <a:lstStyle/>
            <a:p>
              <a:pPr algn="ctr">
                <a:lnSpc>
                  <a:spcPct val="100000"/>
                </a:lnSpc>
              </a:pPr>
              <a:r>
                <a:rPr lang="en-IN" sz="1200" b="0" strike="noStrike" spc="-1">
                  <a:solidFill>
                    <a:srgbClr val="E04006"/>
                  </a:solidFill>
                  <a:latin typeface="Calibri" panose="020F0502020204030204"/>
                </a:rPr>
                <a:t> </a:t>
              </a:r>
              <a:endParaRPr lang="en-IN" sz="1200" b="0" strike="noStrike" spc="-1">
                <a:latin typeface="Arial" panose="020B0604020202020204"/>
              </a:endParaRPr>
            </a:p>
          </p:txBody>
        </p:sp>
        <p:pic>
          <p:nvPicPr>
            <p:cNvPr id="322" name="Picture 76"/>
            <p:cNvPicPr/>
            <p:nvPr/>
          </p:nvPicPr>
          <p:blipFill>
            <a:blip r:embed="rId2"/>
            <a:stretch>
              <a:fillRect/>
            </a:stretch>
          </p:blipFill>
          <p:spPr>
            <a:xfrm>
              <a:off x="7692" y="3201"/>
              <a:ext cx="1433" cy="1433"/>
            </a:xfrm>
            <a:prstGeom prst="rect">
              <a:avLst/>
            </a:prstGeom>
            <a:ln>
              <a:noFill/>
            </a:ln>
          </p:spPr>
        </p:pic>
      </p:grpSp>
      <p:grpSp>
        <p:nvGrpSpPr>
          <p:cNvPr id="6" name="Group 5"/>
          <p:cNvGrpSpPr/>
          <p:nvPr/>
        </p:nvGrpSpPr>
        <p:grpSpPr>
          <a:xfrm>
            <a:off x="5313045" y="2087245"/>
            <a:ext cx="1665605" cy="1496060"/>
            <a:chOff x="100" y="5410"/>
            <a:chExt cx="2208" cy="2040"/>
          </a:xfrm>
        </p:grpSpPr>
        <p:sp>
          <p:nvSpPr>
            <p:cNvPr id="303" name="CustomShape 2"/>
            <p:cNvSpPr/>
            <p:nvPr/>
          </p:nvSpPr>
          <p:spPr>
            <a:xfrm>
              <a:off x="100" y="5410"/>
              <a:ext cx="2209" cy="2041"/>
            </a:xfrm>
            <a:prstGeom prst="roundRect">
              <a:avLst>
                <a:gd name="adj" fmla="val 16667"/>
              </a:avLst>
            </a:prstGeom>
            <a:solidFill>
              <a:schemeClr val="bg1"/>
            </a:solidFill>
            <a:ln w="9360">
              <a:solidFill>
                <a:srgbClr val="339900"/>
              </a:solidFill>
              <a:round/>
            </a:ln>
          </p:spPr>
          <p:style>
            <a:lnRef idx="2">
              <a:schemeClr val="accent1">
                <a:shade val="50000"/>
              </a:schemeClr>
            </a:lnRef>
            <a:fillRef idx="1">
              <a:schemeClr val="accent1"/>
            </a:fillRef>
            <a:effectRef idx="0">
              <a:schemeClr val="accent1"/>
            </a:effectRef>
            <a:fontRef idx="minor"/>
          </p:style>
          <p:txBody>
            <a:bodyPr lIns="68760" tIns="34200" rIns="68760" bIns="34200" anchor="b"/>
            <a:lstStyle/>
            <a:p>
              <a:pPr algn="ctr">
                <a:lnSpc>
                  <a:spcPct val="100000"/>
                </a:lnSpc>
              </a:pPr>
              <a:endParaRPr lang="en-IN" sz="1200" b="0" strike="noStrike" spc="-1">
                <a:latin typeface="Arial" panose="020B0604020202020204"/>
              </a:endParaRPr>
            </a:p>
          </p:txBody>
        </p:sp>
        <p:pic>
          <p:nvPicPr>
            <p:cNvPr id="308" name="Picture 62"/>
            <p:cNvPicPr/>
            <p:nvPr/>
          </p:nvPicPr>
          <p:blipFill>
            <a:blip r:embed="rId3"/>
            <a:stretch>
              <a:fillRect/>
            </a:stretch>
          </p:blipFill>
          <p:spPr>
            <a:xfrm rot="5400000">
              <a:off x="430" y="5565"/>
              <a:ext cx="1428" cy="1428"/>
            </a:xfrm>
            <a:prstGeom prst="rect">
              <a:avLst/>
            </a:prstGeom>
            <a:ln>
              <a:noFill/>
            </a:ln>
          </p:spPr>
        </p:pic>
      </p:grpSp>
      <p:grpSp>
        <p:nvGrpSpPr>
          <p:cNvPr id="8" name="Group 7"/>
          <p:cNvGrpSpPr/>
          <p:nvPr/>
        </p:nvGrpSpPr>
        <p:grpSpPr>
          <a:xfrm>
            <a:off x="8519795" y="2068830"/>
            <a:ext cx="1726565" cy="1477010"/>
            <a:chOff x="7288" y="5410"/>
            <a:chExt cx="2208" cy="2040"/>
          </a:xfrm>
        </p:grpSpPr>
        <p:sp>
          <p:nvSpPr>
            <p:cNvPr id="310" name="CustomShape 8"/>
            <p:cNvSpPr/>
            <p:nvPr/>
          </p:nvSpPr>
          <p:spPr>
            <a:xfrm>
              <a:off x="7288" y="5410"/>
              <a:ext cx="2209" cy="2041"/>
            </a:xfrm>
            <a:prstGeom prst="roundRect">
              <a:avLst>
                <a:gd name="adj" fmla="val 16667"/>
              </a:avLst>
            </a:prstGeom>
            <a:solidFill>
              <a:schemeClr val="bg1"/>
            </a:solidFill>
            <a:ln w="9360">
              <a:solidFill>
                <a:srgbClr val="339900"/>
              </a:solidFill>
              <a:round/>
            </a:ln>
          </p:spPr>
          <p:style>
            <a:lnRef idx="2">
              <a:schemeClr val="accent1">
                <a:shade val="50000"/>
              </a:schemeClr>
            </a:lnRef>
            <a:fillRef idx="1">
              <a:schemeClr val="accent1"/>
            </a:fillRef>
            <a:effectRef idx="0">
              <a:schemeClr val="accent1"/>
            </a:effectRef>
            <a:fontRef idx="minor"/>
          </p:style>
          <p:txBody>
            <a:bodyPr lIns="68760" tIns="34200" rIns="68760" bIns="34200" anchor="b"/>
            <a:lstStyle/>
            <a:p>
              <a:pPr algn="ctr">
                <a:lnSpc>
                  <a:spcPct val="100000"/>
                </a:lnSpc>
              </a:pPr>
              <a:endParaRPr lang="en-IN" sz="1400" b="0" strike="noStrike" spc="-1">
                <a:latin typeface="Arial" panose="020B0604020202020204"/>
              </a:endParaRPr>
            </a:p>
            <a:p>
              <a:pPr algn="ctr">
                <a:lnSpc>
                  <a:spcPct val="100000"/>
                </a:lnSpc>
              </a:pPr>
              <a:endParaRPr lang="en-IN" sz="1400" b="0" strike="noStrike" spc="-1">
                <a:latin typeface="Arial" panose="020B0604020202020204"/>
              </a:endParaRPr>
            </a:p>
            <a:p>
              <a:pPr algn="ctr">
                <a:lnSpc>
                  <a:spcPct val="100000"/>
                </a:lnSpc>
              </a:pPr>
              <a:endParaRPr lang="en-IN" sz="1400" b="0" strike="noStrike" spc="-1">
                <a:latin typeface="Arial" panose="020B0604020202020204"/>
              </a:endParaRPr>
            </a:p>
            <a:p>
              <a:pPr algn="ctr">
                <a:lnSpc>
                  <a:spcPct val="100000"/>
                </a:lnSpc>
              </a:pPr>
              <a:endParaRPr lang="en-IN" sz="1400" b="0" strike="noStrike" spc="-1">
                <a:latin typeface="Arial" panose="020B0604020202020204"/>
              </a:endParaRPr>
            </a:p>
            <a:p>
              <a:pPr algn="ctr">
                <a:lnSpc>
                  <a:spcPct val="100000"/>
                </a:lnSpc>
              </a:pPr>
              <a:r>
                <a:rPr lang="en-IN" sz="1200" b="0" strike="noStrike" spc="-1">
                  <a:solidFill>
                    <a:srgbClr val="339900"/>
                  </a:solidFill>
                  <a:latin typeface="Calibri" panose="020F0502020204030204"/>
                </a:rPr>
                <a:t>GIS Image Processing</a:t>
              </a:r>
              <a:endParaRPr lang="en-IN" sz="1200" b="0" strike="noStrike" spc="-1">
                <a:latin typeface="Arial" panose="020B0604020202020204"/>
              </a:endParaRPr>
            </a:p>
          </p:txBody>
        </p:sp>
        <p:pic>
          <p:nvPicPr>
            <p:cNvPr id="323" name="Picture 77"/>
            <p:cNvPicPr/>
            <p:nvPr/>
          </p:nvPicPr>
          <p:blipFill>
            <a:blip r:embed="rId4"/>
            <a:stretch>
              <a:fillRect/>
            </a:stretch>
          </p:blipFill>
          <p:spPr>
            <a:xfrm>
              <a:off x="7798" y="5592"/>
              <a:ext cx="1221" cy="1218"/>
            </a:xfrm>
            <a:prstGeom prst="rect">
              <a:avLst/>
            </a:prstGeom>
            <a:ln>
              <a:noFill/>
            </a:ln>
          </p:spPr>
        </p:pic>
      </p:gr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22750" y="2115185"/>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19245" y="750570"/>
            <a:ext cx="7665720" cy="119888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rPr>
              <a:t>Performance Measurement of Logistic Regression</a:t>
            </a:r>
          </a:p>
        </p:txBody>
      </p:sp>
      <p:sp>
        <p:nvSpPr>
          <p:cNvPr id="4" name="文本框 6"/>
          <p:cNvSpPr txBox="1"/>
          <p:nvPr/>
        </p:nvSpPr>
        <p:spPr>
          <a:xfrm>
            <a:off x="4222750" y="2279015"/>
            <a:ext cx="7562215" cy="2939779"/>
          </a:xfrm>
          <a:prstGeom prst="rect">
            <a:avLst/>
          </a:prstGeom>
          <a:noFill/>
        </p:spPr>
        <p:txBody>
          <a:bodyPr wrap="square" rtlCol="0">
            <a:spAutoFit/>
          </a:bodyPr>
          <a:lstStyle/>
          <a:p>
            <a:pPr marL="285750" indent="-285750" algn="l">
              <a:lnSpc>
                <a:spcPct val="130000"/>
              </a:lnSpc>
              <a:buFont typeface="Arial" panose="020B0604020202020204" pitchFamily="34" charset="0"/>
              <a:buChar char="•"/>
            </a:pPr>
            <a:r>
              <a:rPr lang="en-US" altLang="zh-CN" sz="1600" b="1" u="sng" dirty="0">
                <a:solidFill>
                  <a:srgbClr val="59656F"/>
                </a:solidFill>
                <a:latin typeface="Arial" panose="020B0604020202020204" pitchFamily="34" charset="0"/>
              </a:rPr>
              <a:t>AIC (Akaike Value) :-  </a:t>
            </a:r>
            <a:endParaRPr lang="en-US" altLang="zh-CN" sz="1600" dirty="0">
              <a:solidFill>
                <a:srgbClr val="59656F"/>
              </a:solidFill>
              <a:latin typeface="Arial" panose="020B0604020202020204" pitchFamily="34" charset="0"/>
            </a:endParaRPr>
          </a:p>
          <a:p>
            <a:pPr marL="742950" lvl="1" indent="-285750" algn="l">
              <a:lnSpc>
                <a:spcPct val="130000"/>
              </a:lnSpc>
              <a:buFont typeface="Arial" panose="020B0604020202020204" pitchFamily="34" charset="0"/>
              <a:buChar char="•"/>
            </a:pPr>
            <a:r>
              <a:rPr lang="en-US" altLang="zh-CN" sz="1600" dirty="0">
                <a:solidFill>
                  <a:srgbClr val="59656F"/>
                </a:solidFill>
                <a:latin typeface="Arial" panose="020B0604020202020204" pitchFamily="34" charset="0"/>
              </a:rPr>
              <a:t>A non-parametric test since Logistic Regression does not assume Normality.</a:t>
            </a:r>
          </a:p>
          <a:p>
            <a:pPr marL="742950" lvl="1" indent="-285750" algn="l">
              <a:lnSpc>
                <a:spcPct val="130000"/>
              </a:lnSpc>
              <a:buFont typeface="Arial" panose="020B0604020202020204" pitchFamily="34" charset="0"/>
              <a:buChar char="•"/>
            </a:pPr>
            <a:r>
              <a:rPr lang="en-US" altLang="zh-CN" sz="1600" dirty="0">
                <a:solidFill>
                  <a:srgbClr val="59656F"/>
                </a:solidFill>
                <a:latin typeface="Arial" panose="020B0604020202020204" pitchFamily="34" charset="0"/>
              </a:rPr>
              <a:t>Measure of goodness of fit for the model.</a:t>
            </a:r>
          </a:p>
          <a:p>
            <a:pPr marL="742950" lvl="1" indent="-285750" algn="l">
              <a:lnSpc>
                <a:spcPct val="130000"/>
              </a:lnSpc>
              <a:buFont typeface="Arial" panose="020B0604020202020204" pitchFamily="34" charset="0"/>
              <a:buChar char="•"/>
            </a:pPr>
            <a:r>
              <a:rPr lang="en-US" altLang="zh-CN" sz="1600" dirty="0">
                <a:solidFill>
                  <a:srgbClr val="59656F"/>
                </a:solidFill>
                <a:latin typeface="Arial" panose="020B0604020202020204" pitchFamily="34" charset="0"/>
              </a:rPr>
              <a:t>Among competing models, the one with the least AIC value is selected.</a:t>
            </a:r>
          </a:p>
          <a:p>
            <a:pPr indent="0" algn="l">
              <a:lnSpc>
                <a:spcPct val="130000"/>
              </a:lnSpc>
              <a:buNone/>
            </a:pPr>
            <a:endParaRPr lang="en-US" altLang="zh-CN" sz="1600" dirty="0">
              <a:solidFill>
                <a:srgbClr val="59656F"/>
              </a:solidFill>
              <a:latin typeface="Arial" panose="020B0604020202020204" pitchFamily="34" charset="0"/>
            </a:endParaRPr>
          </a:p>
          <a:p>
            <a:pPr marL="285750" indent="-285750">
              <a:lnSpc>
                <a:spcPct val="130000"/>
              </a:lnSpc>
              <a:buFont typeface="Arial" panose="020B0604020202020204" pitchFamily="34" charset="0"/>
              <a:buChar char="•"/>
            </a:pPr>
            <a:r>
              <a:rPr lang="en-US" altLang="zh-CN" sz="1600" b="1" u="sng" dirty="0">
                <a:solidFill>
                  <a:srgbClr val="59656F"/>
                </a:solidFill>
                <a:latin typeface="Arial" panose="020B0604020202020204" pitchFamily="34" charset="0"/>
              </a:rPr>
              <a:t>Confusion Matrix: </a:t>
            </a:r>
            <a:endParaRPr lang="en-US" altLang="zh-CN" sz="1600" dirty="0">
              <a:solidFill>
                <a:srgbClr val="59656F"/>
              </a:solidFill>
              <a:latin typeface="Arial" panose="020B0604020202020204" pitchFamily="34" charset="0"/>
            </a:endParaRPr>
          </a:p>
          <a:p>
            <a:pPr>
              <a:lnSpc>
                <a:spcPct val="130000"/>
              </a:lnSpc>
            </a:pPr>
            <a:r>
              <a:rPr lang="en-US" altLang="zh-CN" sz="1600" dirty="0">
                <a:solidFill>
                  <a:srgbClr val="59656F"/>
                </a:solidFill>
                <a:latin typeface="Arial" panose="020B0604020202020204" pitchFamily="34" charset="0"/>
              </a:rPr>
              <a:t>It is nothing but a tabular representation of Actual vs Predicted values. This helps us to find the accuracy of the model. This is how it looks like:</a:t>
            </a:r>
          </a:p>
        </p:txBody>
      </p:sp>
      <p:pic>
        <p:nvPicPr>
          <p:cNvPr id="3" name="Content Placeholder 2"/>
          <p:cNvPicPr>
            <a:picLocks noGrp="1" noChangeAspect="1"/>
          </p:cNvPicPr>
          <p:nvPr>
            <p:ph/>
          </p:nvPr>
        </p:nvPicPr>
        <p:blipFill>
          <a:blip r:embed="rId2"/>
          <a:stretch>
            <a:fillRect/>
          </a:stretch>
        </p:blipFill>
        <p:spPr>
          <a:xfrm>
            <a:off x="586740" y="2279015"/>
            <a:ext cx="3291840" cy="3277235"/>
          </a:xfrm>
          <a:prstGeom prst="rect">
            <a:avLst/>
          </a:prstGeom>
        </p:spPr>
      </p:pic>
      <p:pic>
        <p:nvPicPr>
          <p:cNvPr id="7" name="Picture 2">
            <a:extLst>
              <a:ext uri="{FF2B5EF4-FFF2-40B4-BE49-F238E27FC236}">
                <a16:creationId xmlns:a16="http://schemas.microsoft.com/office/drawing/2014/main" id="{8B028719-895C-4DCE-9E28-64E12B3CD0C6}"/>
              </a:ext>
            </a:extLst>
          </p:cNvPr>
          <p:cNvPicPr/>
          <p:nvPr/>
        </p:nvPicPr>
        <p:blipFill>
          <a:blip r:embed="rId3"/>
          <a:stretch>
            <a:fillRect/>
          </a:stretch>
        </p:blipFill>
        <p:spPr>
          <a:xfrm>
            <a:off x="5413570" y="5111085"/>
            <a:ext cx="5181120" cy="1561680"/>
          </a:xfrm>
          <a:prstGeom prst="rect">
            <a:avLst/>
          </a:prstGeom>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22750" y="2115185"/>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19245" y="750570"/>
            <a:ext cx="7665720" cy="119888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rPr>
              <a:t>Performance Measurement of Logistic Regression</a:t>
            </a:r>
          </a:p>
        </p:txBody>
      </p:sp>
      <p:sp>
        <p:nvSpPr>
          <p:cNvPr id="4" name="文本框 6"/>
          <p:cNvSpPr txBox="1"/>
          <p:nvPr/>
        </p:nvSpPr>
        <p:spPr>
          <a:xfrm>
            <a:off x="4222750" y="2279015"/>
            <a:ext cx="7709535" cy="3900042"/>
          </a:xfrm>
          <a:prstGeom prst="rect">
            <a:avLst/>
          </a:prstGeom>
          <a:noFill/>
        </p:spPr>
        <p:txBody>
          <a:bodyPr wrap="square" rtlCol="0">
            <a:spAutoFit/>
          </a:bodyPr>
          <a:lstStyle/>
          <a:p>
            <a:pPr marL="285750" indent="-285750" algn="l">
              <a:lnSpc>
                <a:spcPct val="130000"/>
              </a:lnSpc>
              <a:buFont typeface="Arial" panose="020B0604020202020204" pitchFamily="34" charset="0"/>
              <a:buChar char="•"/>
            </a:pPr>
            <a:r>
              <a:rPr lang="en-US" altLang="zh-CN" sz="1600" b="1" dirty="0">
                <a:solidFill>
                  <a:srgbClr val="59656F"/>
                </a:solidFill>
                <a:latin typeface="Arial" panose="020B0604020202020204" pitchFamily="34" charset="0"/>
              </a:rPr>
              <a:t>Accuracy- </a:t>
            </a:r>
            <a:r>
              <a:rPr lang="en-US" altLang="zh-CN" sz="1600" dirty="0">
                <a:solidFill>
                  <a:srgbClr val="59656F"/>
                </a:solidFill>
                <a:latin typeface="Arial" panose="020B0604020202020204" pitchFamily="34" charset="0"/>
              </a:rPr>
              <a:t> The fraction of classifications that are correct. Accuracy is a commonly used evaluation measure in machine learning classification work</a:t>
            </a:r>
          </a:p>
          <a:p>
            <a:pPr indent="0" algn="ctr">
              <a:lnSpc>
                <a:spcPct val="130000"/>
              </a:lnSpc>
              <a:buNone/>
            </a:pPr>
            <a:r>
              <a:rPr lang="en-US" altLang="zh-CN" sz="1600" b="1" dirty="0">
                <a:solidFill>
                  <a:srgbClr val="59656F"/>
                </a:solidFill>
                <a:latin typeface="Arial" panose="020B0604020202020204" pitchFamily="34" charset="0"/>
              </a:rPr>
              <a:t>(TP + TN) / ( TP + FP + FN + TN)</a:t>
            </a:r>
            <a:endParaRPr lang="en-US" altLang="zh-CN" sz="1600" dirty="0">
              <a:solidFill>
                <a:srgbClr val="59656F"/>
              </a:solidFill>
              <a:latin typeface="Arial" panose="020B0604020202020204" pitchFamily="34" charset="0"/>
            </a:endParaRPr>
          </a:p>
          <a:p>
            <a:pPr marL="285750" indent="-285750" algn="l">
              <a:lnSpc>
                <a:spcPct val="130000"/>
              </a:lnSpc>
              <a:buFont typeface="Arial" panose="020B0604020202020204" pitchFamily="34" charset="0"/>
              <a:buChar char="•"/>
            </a:pPr>
            <a:r>
              <a:rPr lang="en-US" altLang="zh-CN" sz="1600" b="1" dirty="0">
                <a:solidFill>
                  <a:srgbClr val="59656F"/>
                </a:solidFill>
                <a:latin typeface="Arial" panose="020B0604020202020204" pitchFamily="34" charset="0"/>
              </a:rPr>
              <a:t>Precision </a:t>
            </a:r>
            <a:r>
              <a:rPr lang="en-US" altLang="zh-CN" sz="1600" dirty="0">
                <a:solidFill>
                  <a:srgbClr val="59656F"/>
                </a:solidFill>
                <a:latin typeface="Arial" panose="020B0604020202020204" pitchFamily="34" charset="0"/>
              </a:rPr>
              <a:t>- Fraction of retrieved docs that are relevant =</a:t>
            </a:r>
            <a:r>
              <a:rPr lang="en-US" altLang="zh-CN" sz="1600" b="1" dirty="0">
                <a:solidFill>
                  <a:srgbClr val="59656F"/>
                </a:solidFill>
                <a:latin typeface="Arial" panose="020B0604020202020204" pitchFamily="34" charset="0"/>
              </a:rPr>
              <a:t> P(</a:t>
            </a:r>
            <a:r>
              <a:rPr lang="en-US" altLang="zh-CN" sz="1600" b="1" dirty="0" err="1">
                <a:solidFill>
                  <a:srgbClr val="59656F"/>
                </a:solidFill>
                <a:latin typeface="Arial" panose="020B0604020202020204" pitchFamily="34" charset="0"/>
              </a:rPr>
              <a:t>relevant|retrieved</a:t>
            </a:r>
            <a:r>
              <a:rPr lang="en-US" altLang="zh-CN" sz="1600" b="1" dirty="0">
                <a:solidFill>
                  <a:srgbClr val="59656F"/>
                </a:solidFill>
                <a:latin typeface="Arial" panose="020B0604020202020204" pitchFamily="34" charset="0"/>
              </a:rPr>
              <a:t>)</a:t>
            </a:r>
          </a:p>
          <a:p>
            <a:pPr indent="0" algn="ctr">
              <a:lnSpc>
                <a:spcPct val="130000"/>
              </a:lnSpc>
              <a:buNone/>
            </a:pPr>
            <a:r>
              <a:rPr lang="en-US" altLang="zh-CN" sz="1600" b="1" dirty="0">
                <a:solidFill>
                  <a:srgbClr val="59656F"/>
                </a:solidFill>
                <a:latin typeface="Arial" panose="020B0604020202020204" pitchFamily="34" charset="0"/>
              </a:rPr>
              <a:t>Precision (P) = TP/(TP + FP)</a:t>
            </a:r>
          </a:p>
          <a:p>
            <a:pPr marL="285750" indent="-285750" algn="l">
              <a:lnSpc>
                <a:spcPct val="130000"/>
              </a:lnSpc>
              <a:buFont typeface="Arial" panose="020B0604020202020204" pitchFamily="34" charset="0"/>
              <a:buChar char="•"/>
            </a:pPr>
            <a:r>
              <a:rPr lang="en-US" altLang="zh-CN" sz="1600" b="1" dirty="0">
                <a:solidFill>
                  <a:srgbClr val="59656F"/>
                </a:solidFill>
                <a:latin typeface="Arial" panose="020B0604020202020204" pitchFamily="34" charset="0"/>
              </a:rPr>
              <a:t>Recall - </a:t>
            </a:r>
            <a:r>
              <a:rPr lang="en-US" altLang="zh-CN" sz="1600" dirty="0">
                <a:solidFill>
                  <a:srgbClr val="59656F"/>
                </a:solidFill>
                <a:latin typeface="Arial" panose="020B0604020202020204" pitchFamily="34" charset="0"/>
              </a:rPr>
              <a:t>Fraction of relevant docs that are retrieved =</a:t>
            </a:r>
            <a:r>
              <a:rPr lang="en-US" altLang="zh-CN" sz="1600" b="1" dirty="0">
                <a:solidFill>
                  <a:srgbClr val="59656F"/>
                </a:solidFill>
                <a:latin typeface="Arial" panose="020B0604020202020204" pitchFamily="34" charset="0"/>
              </a:rPr>
              <a:t> P(</a:t>
            </a:r>
            <a:r>
              <a:rPr lang="en-US" altLang="zh-CN" sz="1600" b="1" dirty="0" err="1">
                <a:solidFill>
                  <a:srgbClr val="59656F"/>
                </a:solidFill>
                <a:latin typeface="Arial" panose="020B0604020202020204" pitchFamily="34" charset="0"/>
              </a:rPr>
              <a:t>retrieved|relevant</a:t>
            </a:r>
            <a:r>
              <a:rPr lang="en-US" altLang="zh-CN" sz="1600" b="1" dirty="0">
                <a:solidFill>
                  <a:srgbClr val="59656F"/>
                </a:solidFill>
                <a:latin typeface="Arial" panose="020B0604020202020204" pitchFamily="34" charset="0"/>
              </a:rPr>
              <a:t>)</a:t>
            </a:r>
          </a:p>
          <a:p>
            <a:pPr indent="0" algn="ctr">
              <a:lnSpc>
                <a:spcPct val="130000"/>
              </a:lnSpc>
              <a:buNone/>
            </a:pPr>
            <a:r>
              <a:rPr lang="en-US" altLang="zh-CN" sz="1600" b="1" dirty="0">
                <a:solidFill>
                  <a:srgbClr val="59656F"/>
                </a:solidFill>
                <a:latin typeface="Arial" panose="020B0604020202020204" pitchFamily="34" charset="0"/>
              </a:rPr>
              <a:t>Recall (R) = TP/(TP + FN)</a:t>
            </a:r>
          </a:p>
          <a:p>
            <a:pPr marL="285750" indent="-285750">
              <a:lnSpc>
                <a:spcPct val="130000"/>
              </a:lnSpc>
              <a:buFont typeface="Arial" panose="020B0604020202020204" pitchFamily="34" charset="0"/>
              <a:buChar char="•"/>
            </a:pPr>
            <a:r>
              <a:rPr lang="en-US" altLang="zh-CN" sz="1600" b="1" dirty="0">
                <a:solidFill>
                  <a:srgbClr val="59656F"/>
                </a:solidFill>
                <a:latin typeface="Arial" panose="020B0604020202020204" pitchFamily="34" charset="0"/>
              </a:rPr>
              <a:t>F1 Score – </a:t>
            </a:r>
            <a:r>
              <a:rPr lang="en-US" altLang="zh-CN" sz="1600" dirty="0">
                <a:solidFill>
                  <a:srgbClr val="59656F"/>
                </a:solidFill>
                <a:latin typeface="Arial" panose="020B0604020202020204" pitchFamily="34" charset="0"/>
              </a:rPr>
              <a:t>Useful when dataset is imbalanced. F1 Score is the harmonic mean of precision and recall. </a:t>
            </a:r>
          </a:p>
          <a:p>
            <a:pPr lvl="1">
              <a:lnSpc>
                <a:spcPct val="130000"/>
              </a:lnSpc>
            </a:pPr>
            <a:r>
              <a:rPr lang="en-US" altLang="zh-CN" sz="1600" b="1" dirty="0">
                <a:solidFill>
                  <a:srgbClr val="59656F"/>
                </a:solidFill>
                <a:latin typeface="Arial" panose="020B0604020202020204" pitchFamily="34" charset="0"/>
              </a:rPr>
              <a:t>				        </a:t>
            </a:r>
            <a:r>
              <a:rPr lang="en-US" altLang="zh-CN" sz="1600" b="1" dirty="0" err="1">
                <a:solidFill>
                  <a:srgbClr val="59656F"/>
                </a:solidFill>
                <a:latin typeface="Arial" panose="020B0604020202020204" pitchFamily="34" charset="0"/>
              </a:rPr>
              <a:t>Precison</a:t>
            </a:r>
            <a:r>
              <a:rPr lang="en-US" altLang="zh-CN" sz="1600" b="1" dirty="0">
                <a:solidFill>
                  <a:srgbClr val="59656F"/>
                </a:solidFill>
                <a:latin typeface="Arial" panose="020B0604020202020204" pitchFamily="34" charset="0"/>
              </a:rPr>
              <a:t> X Recall</a:t>
            </a:r>
          </a:p>
          <a:p>
            <a:pPr lvl="1">
              <a:lnSpc>
                <a:spcPct val="130000"/>
              </a:lnSpc>
            </a:pPr>
            <a:r>
              <a:rPr lang="en-US" altLang="zh-CN" sz="1600" b="1" dirty="0">
                <a:solidFill>
                  <a:srgbClr val="59656F"/>
                </a:solidFill>
                <a:latin typeface="Arial" panose="020B0604020202020204" pitchFamily="34" charset="0"/>
              </a:rPr>
              <a:t>		 F1 Score = 	2 X   --------------------------</a:t>
            </a:r>
          </a:p>
          <a:p>
            <a:pPr lvl="1">
              <a:lnSpc>
                <a:spcPct val="130000"/>
              </a:lnSpc>
            </a:pPr>
            <a:r>
              <a:rPr lang="en-US" altLang="zh-CN" sz="1600" b="1" dirty="0">
                <a:solidFill>
                  <a:srgbClr val="59656F"/>
                </a:solidFill>
                <a:latin typeface="Arial" panose="020B0604020202020204" pitchFamily="34" charset="0"/>
              </a:rPr>
              <a:t>			                        Precision + Recall</a:t>
            </a:r>
          </a:p>
        </p:txBody>
      </p:sp>
      <p:pic>
        <p:nvPicPr>
          <p:cNvPr id="9" name="Content Placeholder 8"/>
          <p:cNvPicPr>
            <a:picLocks noGrp="1" noChangeAspect="1"/>
          </p:cNvPicPr>
          <p:nvPr>
            <p:ph/>
          </p:nvPr>
        </p:nvPicPr>
        <p:blipFill>
          <a:blip r:embed="rId2"/>
          <a:stretch>
            <a:fillRect/>
          </a:stretch>
        </p:blipFill>
        <p:spPr>
          <a:xfrm>
            <a:off x="147955" y="2721610"/>
            <a:ext cx="3971290" cy="208534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443730" y="1329055"/>
            <a:ext cx="7077075" cy="4199890"/>
            <a:chOff x="7983" y="676"/>
            <a:chExt cx="11145" cy="6614"/>
          </a:xfrm>
        </p:grpSpPr>
        <p:sp>
          <p:nvSpPr>
            <p:cNvPr id="4" name="文本框 3"/>
            <p:cNvSpPr txBox="1"/>
            <p:nvPr/>
          </p:nvSpPr>
          <p:spPr>
            <a:xfrm>
              <a:off x="7983" y="1595"/>
              <a:ext cx="822"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01</a:t>
              </a:r>
            </a:p>
          </p:txBody>
        </p:sp>
        <p:sp>
          <p:nvSpPr>
            <p:cNvPr id="5" name="文本框 4"/>
            <p:cNvSpPr txBox="1"/>
            <p:nvPr/>
          </p:nvSpPr>
          <p:spPr>
            <a:xfrm>
              <a:off x="7983" y="2359"/>
              <a:ext cx="822"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02</a:t>
              </a:r>
            </a:p>
          </p:txBody>
        </p:sp>
        <p:sp>
          <p:nvSpPr>
            <p:cNvPr id="6" name="文本框 5"/>
            <p:cNvSpPr txBox="1"/>
            <p:nvPr/>
          </p:nvSpPr>
          <p:spPr>
            <a:xfrm>
              <a:off x="7983" y="3084"/>
              <a:ext cx="822"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03</a:t>
              </a:r>
            </a:p>
          </p:txBody>
        </p:sp>
        <p:sp>
          <p:nvSpPr>
            <p:cNvPr id="9" name="文本框 8"/>
            <p:cNvSpPr txBox="1"/>
            <p:nvPr/>
          </p:nvSpPr>
          <p:spPr>
            <a:xfrm>
              <a:off x="7983" y="3809"/>
              <a:ext cx="822"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04</a:t>
              </a:r>
            </a:p>
          </p:txBody>
        </p:sp>
        <p:sp>
          <p:nvSpPr>
            <p:cNvPr id="11" name="文本框 10"/>
            <p:cNvSpPr txBox="1"/>
            <p:nvPr/>
          </p:nvSpPr>
          <p:spPr>
            <a:xfrm>
              <a:off x="9004" y="1595"/>
              <a:ext cx="6713" cy="725"/>
            </a:xfrm>
            <a:prstGeom prst="rect">
              <a:avLst/>
            </a:prstGeom>
            <a:noFill/>
          </p:spPr>
          <p:txBody>
            <a:bodyPr wrap="none" rtlCol="0">
              <a:spAutoFit/>
            </a:bodyPr>
            <a:lstStyle/>
            <a:p>
              <a:pPr algn="l"/>
              <a:r>
                <a:rPr lang="en-US" altLang="zh-CN" sz="2400" b="1">
                  <a:solidFill>
                    <a:schemeClr val="tx1">
                      <a:lumMod val="85000"/>
                      <a:lumOff val="15000"/>
                    </a:schemeClr>
                  </a:solidFill>
                  <a:latin typeface="Arial" panose="020B0604020202020204" pitchFamily="34" charset="0"/>
                </a:rPr>
                <a:t>What is Logistic Regression</a:t>
              </a:r>
            </a:p>
          </p:txBody>
        </p:sp>
        <p:sp>
          <p:nvSpPr>
            <p:cNvPr id="7" name="文本框 6"/>
            <p:cNvSpPr txBox="1"/>
            <p:nvPr/>
          </p:nvSpPr>
          <p:spPr>
            <a:xfrm>
              <a:off x="9004" y="2320"/>
              <a:ext cx="2707" cy="725"/>
            </a:xfrm>
            <a:prstGeom prst="rect">
              <a:avLst/>
            </a:prstGeom>
            <a:noFill/>
          </p:spPr>
          <p:txBody>
            <a:bodyPr wrap="none" rtlCol="0">
              <a:spAutoFit/>
            </a:bodyPr>
            <a:lstStyle/>
            <a:p>
              <a:pPr algn="l"/>
              <a:r>
                <a:rPr lang="en-US" altLang="zh-CN" sz="2400" b="1">
                  <a:solidFill>
                    <a:schemeClr val="tx1">
                      <a:lumMod val="85000"/>
                      <a:lumOff val="15000"/>
                    </a:schemeClr>
                  </a:solidFill>
                  <a:latin typeface="Arial" panose="020B0604020202020204" pitchFamily="34" charset="0"/>
                </a:rPr>
                <a:t>Key Terms</a:t>
              </a:r>
            </a:p>
          </p:txBody>
        </p:sp>
        <p:sp>
          <p:nvSpPr>
            <p:cNvPr id="8" name="文本框 7"/>
            <p:cNvSpPr txBox="1"/>
            <p:nvPr/>
          </p:nvSpPr>
          <p:spPr>
            <a:xfrm>
              <a:off x="9004" y="3084"/>
              <a:ext cx="5745" cy="725"/>
            </a:xfrm>
            <a:prstGeom prst="rect">
              <a:avLst/>
            </a:prstGeom>
            <a:noFill/>
          </p:spPr>
          <p:txBody>
            <a:bodyPr wrap="none" rtlCol="0">
              <a:spAutoFit/>
            </a:bodyPr>
            <a:lstStyle/>
            <a:p>
              <a:pPr algn="l"/>
              <a:r>
                <a:rPr lang="en-US" altLang="zh-CN" sz="2400" b="1">
                  <a:solidFill>
                    <a:schemeClr val="tx1">
                      <a:lumMod val="85000"/>
                      <a:lumOff val="15000"/>
                    </a:schemeClr>
                  </a:solidFill>
                  <a:latin typeface="Arial" panose="020B0604020202020204" pitchFamily="34" charset="0"/>
                </a:rPr>
                <a:t>Scenarios and its Types</a:t>
              </a:r>
            </a:p>
          </p:txBody>
        </p:sp>
        <p:sp>
          <p:nvSpPr>
            <p:cNvPr id="10" name="文本框 9"/>
            <p:cNvSpPr txBox="1"/>
            <p:nvPr/>
          </p:nvSpPr>
          <p:spPr>
            <a:xfrm>
              <a:off x="9004" y="3809"/>
              <a:ext cx="10125" cy="725"/>
            </a:xfrm>
            <a:prstGeom prst="rect">
              <a:avLst/>
            </a:prstGeom>
            <a:noFill/>
          </p:spPr>
          <p:txBody>
            <a:bodyPr wrap="none" rtlCol="0">
              <a:spAutoFit/>
            </a:bodyPr>
            <a:lstStyle/>
            <a:p>
              <a:pPr algn="l"/>
              <a:r>
                <a:rPr lang="en-US" altLang="zh-CN" sz="2400" b="1">
                  <a:solidFill>
                    <a:schemeClr val="tx1">
                      <a:lumMod val="85000"/>
                      <a:lumOff val="15000"/>
                    </a:schemeClr>
                  </a:solidFill>
                  <a:latin typeface="Arial" panose="020B0604020202020204" pitchFamily="34" charset="0"/>
                </a:rPr>
                <a:t>Derivation of Logistic Regression Equation</a:t>
              </a:r>
            </a:p>
          </p:txBody>
        </p:sp>
        <p:sp>
          <p:nvSpPr>
            <p:cNvPr id="2" name="文本框 8"/>
            <p:cNvSpPr txBox="1"/>
            <p:nvPr/>
          </p:nvSpPr>
          <p:spPr>
            <a:xfrm>
              <a:off x="7983" y="4534"/>
              <a:ext cx="822"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05</a:t>
              </a:r>
            </a:p>
          </p:txBody>
        </p:sp>
        <p:sp>
          <p:nvSpPr>
            <p:cNvPr id="3" name="文本框 8"/>
            <p:cNvSpPr txBox="1"/>
            <p:nvPr/>
          </p:nvSpPr>
          <p:spPr>
            <a:xfrm>
              <a:off x="7983" y="5259"/>
              <a:ext cx="822"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06</a:t>
              </a:r>
            </a:p>
          </p:txBody>
        </p:sp>
        <p:sp>
          <p:nvSpPr>
            <p:cNvPr id="13" name="文本框 8"/>
            <p:cNvSpPr txBox="1"/>
            <p:nvPr/>
          </p:nvSpPr>
          <p:spPr>
            <a:xfrm>
              <a:off x="7983" y="5984"/>
              <a:ext cx="822" cy="725"/>
            </a:xfrm>
            <a:prstGeom prst="rect">
              <a:avLst/>
            </a:prstGeom>
            <a:noFill/>
          </p:spPr>
          <p:txBody>
            <a:bodyPr wrap="none" rtlCol="0">
              <a:spAutoFit/>
            </a:bodyPr>
            <a:lstStyle/>
            <a:p>
              <a:pPr algn="l"/>
              <a:r>
                <a:rPr lang="en-US" altLang="zh-CN" sz="2400" b="1">
                  <a:solidFill>
                    <a:srgbClr val="0070C0"/>
                  </a:solidFill>
                  <a:latin typeface="Arial" panose="020B0604020202020204" pitchFamily="34" charset="0"/>
                </a:rPr>
                <a:t>07</a:t>
              </a:r>
            </a:p>
          </p:txBody>
        </p:sp>
        <p:sp>
          <p:nvSpPr>
            <p:cNvPr id="14" name="文本框 9"/>
            <p:cNvSpPr txBox="1"/>
            <p:nvPr/>
          </p:nvSpPr>
          <p:spPr>
            <a:xfrm>
              <a:off x="9005" y="4534"/>
              <a:ext cx="1622" cy="725"/>
            </a:xfrm>
            <a:prstGeom prst="rect">
              <a:avLst/>
            </a:prstGeom>
            <a:noFill/>
          </p:spPr>
          <p:txBody>
            <a:bodyPr wrap="none" rtlCol="0">
              <a:spAutoFit/>
            </a:bodyPr>
            <a:lstStyle/>
            <a:p>
              <a:pPr algn="l"/>
              <a:r>
                <a:rPr lang="en-US" altLang="zh-CN" sz="2400" b="1">
                  <a:solidFill>
                    <a:schemeClr val="tx1">
                      <a:lumMod val="85000"/>
                      <a:lumOff val="15000"/>
                    </a:schemeClr>
                  </a:solidFill>
                  <a:latin typeface="Arial" panose="020B0604020202020204" pitchFamily="34" charset="0"/>
                </a:rPr>
                <a:t>Demo</a:t>
              </a:r>
            </a:p>
          </p:txBody>
        </p:sp>
        <p:sp>
          <p:nvSpPr>
            <p:cNvPr id="15" name="文本框 9"/>
            <p:cNvSpPr txBox="1"/>
            <p:nvPr/>
          </p:nvSpPr>
          <p:spPr>
            <a:xfrm>
              <a:off x="9005" y="5259"/>
              <a:ext cx="8472" cy="725"/>
            </a:xfrm>
            <a:prstGeom prst="rect">
              <a:avLst/>
            </a:prstGeom>
            <a:noFill/>
          </p:spPr>
          <p:txBody>
            <a:bodyPr wrap="none" rtlCol="0">
              <a:spAutoFit/>
            </a:bodyPr>
            <a:lstStyle/>
            <a:p>
              <a:pPr algn="l"/>
              <a:r>
                <a:rPr lang="en-US" altLang="zh-CN" sz="2400" b="1">
                  <a:solidFill>
                    <a:schemeClr val="tx1">
                      <a:lumMod val="85000"/>
                      <a:lumOff val="15000"/>
                    </a:schemeClr>
                  </a:solidFill>
                  <a:latin typeface="Arial" panose="020B0604020202020204" pitchFamily="34" charset="0"/>
                </a:rPr>
                <a:t>Applications of Logistic Regression</a:t>
              </a:r>
            </a:p>
          </p:txBody>
        </p:sp>
        <p:sp>
          <p:nvSpPr>
            <p:cNvPr id="16" name="文本框 9"/>
            <p:cNvSpPr txBox="1"/>
            <p:nvPr/>
          </p:nvSpPr>
          <p:spPr>
            <a:xfrm>
              <a:off x="9004" y="5984"/>
              <a:ext cx="8528" cy="1307"/>
            </a:xfrm>
            <a:prstGeom prst="rect">
              <a:avLst/>
            </a:prstGeom>
            <a:noFill/>
          </p:spPr>
          <p:txBody>
            <a:bodyPr wrap="none" rtlCol="0">
              <a:spAutoFit/>
            </a:bodyPr>
            <a:lstStyle/>
            <a:p>
              <a:pPr algn="l"/>
              <a:r>
                <a:rPr lang="en-US" altLang="zh-CN" sz="2400" b="1">
                  <a:solidFill>
                    <a:schemeClr val="tx1">
                      <a:lumMod val="85000"/>
                      <a:lumOff val="15000"/>
                    </a:schemeClr>
                  </a:solidFill>
                  <a:latin typeface="Arial" panose="020B0604020202020204" pitchFamily="34" charset="0"/>
                </a:rPr>
                <a:t>Performance of Logistic Regression </a:t>
              </a:r>
            </a:p>
            <a:p>
              <a:pPr algn="l"/>
              <a:r>
                <a:rPr lang="en-US" altLang="zh-CN" sz="2400" b="1">
                  <a:solidFill>
                    <a:schemeClr val="tx1">
                      <a:lumMod val="85000"/>
                      <a:lumOff val="15000"/>
                    </a:schemeClr>
                  </a:solidFill>
                  <a:latin typeface="Arial" panose="020B0604020202020204" pitchFamily="34" charset="0"/>
                </a:rPr>
                <a:t>Models</a:t>
              </a:r>
            </a:p>
          </p:txBody>
        </p:sp>
        <p:sp>
          <p:nvSpPr>
            <p:cNvPr id="17" name="文本框 9"/>
            <p:cNvSpPr txBox="1"/>
            <p:nvPr/>
          </p:nvSpPr>
          <p:spPr>
            <a:xfrm>
              <a:off x="7983" y="676"/>
              <a:ext cx="2635" cy="919"/>
            </a:xfrm>
            <a:prstGeom prst="rect">
              <a:avLst/>
            </a:prstGeom>
            <a:noFill/>
          </p:spPr>
          <p:txBody>
            <a:bodyPr wrap="none" rtlCol="0">
              <a:spAutoFit/>
            </a:bodyPr>
            <a:lstStyle/>
            <a:p>
              <a:pPr algn="l"/>
              <a:r>
                <a:rPr lang="en-US" altLang="zh-CN" sz="3200" b="1">
                  <a:solidFill>
                    <a:schemeClr val="accent1"/>
                  </a:solidFill>
                  <a:effectLst>
                    <a:outerShdw blurRad="38100" dist="25400" dir="5400000" algn="ctr" rotWithShape="0">
                      <a:srgbClr val="6E747A">
                        <a:alpha val="43000"/>
                      </a:srgbClr>
                    </a:outerShdw>
                  </a:effectLst>
                  <a:latin typeface="Arial" panose="020B0604020202020204" pitchFamily="34" charset="0"/>
                </a:rPr>
                <a:t>Agenda</a:t>
              </a:r>
            </a:p>
          </p:txBody>
        </p:sp>
      </p:grpSp>
      <p:pic>
        <p:nvPicPr>
          <p:cNvPr id="18" name="Picture 17"/>
          <p:cNvPicPr>
            <a:picLocks noChangeAspect="1"/>
          </p:cNvPicPr>
          <p:nvPr/>
        </p:nvPicPr>
        <p:blipFill>
          <a:blip r:embed="rId2"/>
          <a:stretch>
            <a:fillRect/>
          </a:stretch>
        </p:blipFill>
        <p:spPr>
          <a:xfrm>
            <a:off x="603885" y="1355090"/>
            <a:ext cx="3152775" cy="3467100"/>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22750" y="2115185"/>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19245" y="750570"/>
            <a:ext cx="7665720" cy="1198880"/>
          </a:xfrm>
          <a:prstGeom prst="rect">
            <a:avLst/>
          </a:prstGeom>
          <a:noFill/>
        </p:spPr>
        <p:txBody>
          <a:bodyPr wrap="square" rtlCol="0">
            <a:spAutoFit/>
          </a:bodyPr>
          <a:lstStyle/>
          <a:p>
            <a:pPr algn="l"/>
            <a:r>
              <a:rPr lang="en-US" altLang="zh-CN" sz="3600" b="1">
                <a:solidFill>
                  <a:schemeClr val="tx1">
                    <a:lumMod val="85000"/>
                    <a:lumOff val="15000"/>
                  </a:schemeClr>
                </a:solidFill>
                <a:latin typeface="Arial" panose="020B0604020202020204" pitchFamily="34" charset="0"/>
              </a:rPr>
              <a:t>Performance Measurement of Logistic Regression</a:t>
            </a:r>
          </a:p>
        </p:txBody>
      </p:sp>
      <p:sp>
        <p:nvSpPr>
          <p:cNvPr id="4" name="文本框 6"/>
          <p:cNvSpPr txBox="1"/>
          <p:nvPr/>
        </p:nvSpPr>
        <p:spPr>
          <a:xfrm>
            <a:off x="4222750" y="2279015"/>
            <a:ext cx="7562215" cy="2331085"/>
          </a:xfrm>
          <a:prstGeom prst="rect">
            <a:avLst/>
          </a:prstGeom>
          <a:noFill/>
        </p:spPr>
        <p:txBody>
          <a:bodyPr wrap="square" rtlCol="0">
            <a:spAutoFit/>
          </a:bodyPr>
          <a:lstStyle/>
          <a:p>
            <a:pPr marL="285750" indent="-285750" algn="l">
              <a:lnSpc>
                <a:spcPct val="130000"/>
              </a:lnSpc>
              <a:buFont typeface="Arial" panose="020B0604020202020204" pitchFamily="34" charset="0"/>
              <a:buChar char="•"/>
            </a:pPr>
            <a:r>
              <a:rPr lang="en-US" altLang="zh-CN" sz="1600" b="1" u="sng" dirty="0">
                <a:solidFill>
                  <a:srgbClr val="59656F"/>
                </a:solidFill>
                <a:latin typeface="Arial" panose="020B0604020202020204" pitchFamily="34" charset="0"/>
              </a:rPr>
              <a:t>ROC Curve: </a:t>
            </a:r>
            <a:endParaRPr lang="en-US" altLang="zh-CN" sz="1600" dirty="0">
              <a:solidFill>
                <a:srgbClr val="59656F"/>
              </a:solidFill>
              <a:latin typeface="Arial" panose="020B0604020202020204" pitchFamily="34" charset="0"/>
            </a:endParaRPr>
          </a:p>
          <a:p>
            <a:pPr indent="0" algn="l">
              <a:lnSpc>
                <a:spcPct val="130000"/>
              </a:lnSpc>
              <a:buNone/>
            </a:pPr>
            <a:r>
              <a:rPr lang="en-US" altLang="zh-CN" sz="1600" dirty="0">
                <a:solidFill>
                  <a:srgbClr val="59656F"/>
                </a:solidFill>
                <a:latin typeface="Arial" panose="020B0604020202020204" pitchFamily="34" charset="0"/>
              </a:rPr>
              <a:t>Receiver Operating Characteristic(ROC) summarizes the model’s performance by evaluating the trade offs between true positive rate (sensitivity) and false positive rate(1- specificity). </a:t>
            </a:r>
          </a:p>
          <a:p>
            <a:pPr indent="0" algn="l">
              <a:lnSpc>
                <a:spcPct val="130000"/>
              </a:lnSpc>
              <a:buNone/>
            </a:pPr>
            <a:r>
              <a:rPr lang="en-US" altLang="zh-CN" sz="1600" dirty="0">
                <a:solidFill>
                  <a:srgbClr val="59656F"/>
                </a:solidFill>
                <a:latin typeface="Arial" panose="020B0604020202020204" pitchFamily="34" charset="0"/>
              </a:rPr>
              <a:t>For plotting ROC, it is advisable to assume p &gt; 0.5 since we are more concerned about success rate. ROC summarizes the predictive power for all possible values of p &gt; 0.5</a:t>
            </a:r>
          </a:p>
        </p:txBody>
      </p:sp>
      <p:pic>
        <p:nvPicPr>
          <p:cNvPr id="334" name="Picture 3"/>
          <p:cNvPicPr/>
          <p:nvPr/>
        </p:nvPicPr>
        <p:blipFill>
          <a:blip r:embed="rId2"/>
          <a:stretch>
            <a:fillRect/>
          </a:stretch>
        </p:blipFill>
        <p:spPr>
          <a:xfrm>
            <a:off x="6546852" y="4349041"/>
            <a:ext cx="3051810" cy="2350770"/>
          </a:xfrm>
          <a:prstGeom prst="rect">
            <a:avLst/>
          </a:prstGeom>
          <a:ln>
            <a:noFill/>
          </a:ln>
        </p:spPr>
      </p:pic>
      <p:pic>
        <p:nvPicPr>
          <p:cNvPr id="3" name="Picture 2"/>
          <p:cNvPicPr>
            <a:picLocks noChangeAspect="1"/>
          </p:cNvPicPr>
          <p:nvPr/>
        </p:nvPicPr>
        <p:blipFill>
          <a:blip r:embed="rId3"/>
          <a:stretch>
            <a:fillRect/>
          </a:stretch>
        </p:blipFill>
        <p:spPr>
          <a:xfrm>
            <a:off x="363220" y="2279015"/>
            <a:ext cx="3756025" cy="2487295"/>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957955" y="3075305"/>
            <a:ext cx="4276090" cy="706755"/>
          </a:xfrm>
          <a:prstGeom prst="rect">
            <a:avLst/>
          </a:prstGeom>
          <a:noFill/>
        </p:spPr>
        <p:txBody>
          <a:bodyPr wrap="none" rtlCol="0">
            <a:spAutoFit/>
          </a:bodyPr>
          <a:lstStyle/>
          <a:p>
            <a:pPr algn="ctr"/>
            <a:r>
              <a:rPr lang="en-US" altLang="zh-CN" sz="4000">
                <a:solidFill>
                  <a:schemeClr val="bg1"/>
                </a:solidFill>
                <a:latin typeface="Arial Black" panose="020B0A04020102020204" charset="0"/>
              </a:rPr>
              <a:t>T  H  A  N  K  S</a:t>
            </a:r>
          </a:p>
        </p:txBody>
      </p:sp>
      <p:sp>
        <p:nvSpPr>
          <p:cNvPr id="11" name="文本框 10"/>
          <p:cNvSpPr txBox="1"/>
          <p:nvPr/>
        </p:nvSpPr>
        <p:spPr>
          <a:xfrm>
            <a:off x="3600450" y="5168900"/>
            <a:ext cx="4990465" cy="1014730"/>
          </a:xfrm>
          <a:prstGeom prst="rect">
            <a:avLst/>
          </a:prstGeom>
          <a:noFill/>
        </p:spPr>
        <p:txBody>
          <a:bodyPr wrap="none" rtlCol="0">
            <a:spAutoFit/>
          </a:bodyPr>
          <a:lstStyle/>
          <a:p>
            <a:pPr algn="ctr"/>
            <a:r>
              <a:rPr lang="en-US" altLang="zh-CN" sz="2400" b="1">
                <a:solidFill>
                  <a:schemeClr val="bg1"/>
                </a:solidFill>
              </a:rPr>
              <a:t>Vishal Kumar</a:t>
            </a:r>
            <a:endParaRPr lang="en-US" altLang="zh-CN">
              <a:solidFill>
                <a:schemeClr val="bg1"/>
              </a:solidFill>
            </a:endParaRPr>
          </a:p>
          <a:p>
            <a:pPr algn="ctr"/>
            <a:r>
              <a:rPr lang="en-US" altLang="zh-CN">
                <a:solidFill>
                  <a:schemeClr val="bg1"/>
                </a:solidFill>
              </a:rPr>
              <a:t>Data Scientist - Vehicle Diagnostics</a:t>
            </a:r>
          </a:p>
          <a:p>
            <a:pPr algn="ctr"/>
            <a:r>
              <a:rPr lang="en-US" altLang="zh-CN">
                <a:solidFill>
                  <a:schemeClr val="bg1"/>
                </a:solidFill>
              </a:rPr>
              <a:t>LinkedIn - https://www.linkedin.com/in/vishal5164/</a:t>
            </a:r>
          </a:p>
        </p:txBody>
      </p:sp>
      <p:pic>
        <p:nvPicPr>
          <p:cNvPr id="2" name="Content Placeholder 1"/>
          <p:cNvPicPr>
            <a:picLocks noGrp="1" noChangeAspect="1"/>
          </p:cNvPicPr>
          <p:nvPr>
            <p:ph/>
          </p:nvPr>
        </p:nvPicPr>
        <p:blipFill>
          <a:blip r:embed="rId4"/>
          <a:stretch>
            <a:fillRect/>
          </a:stretch>
        </p:blipFill>
        <p:spPr>
          <a:xfrm>
            <a:off x="4939030" y="128270"/>
            <a:ext cx="2314575" cy="1981200"/>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26100" y="1764665"/>
            <a:ext cx="6173470" cy="3328670"/>
          </a:xfrm>
          <a:prstGeom prst="rect">
            <a:avLst/>
          </a:prstGeom>
          <a:noFill/>
        </p:spPr>
        <p:txBody>
          <a:bodyPr wrap="square" rtlCol="0">
            <a:spAutoFit/>
          </a:bodyPr>
          <a:lstStyle/>
          <a:p>
            <a:pPr marL="285750" indent="-285750" algn="just">
              <a:lnSpc>
                <a:spcPct val="130000"/>
              </a:lnSpc>
              <a:buFont typeface="Arial" panose="020B0604020202020204" pitchFamily="34" charset="0"/>
              <a:buChar char="•"/>
            </a:pPr>
            <a:r>
              <a:rPr lang="zh-CN" altLang="en-US" b="1" dirty="0">
                <a:solidFill>
                  <a:srgbClr val="59656F"/>
                </a:solidFill>
                <a:latin typeface="Arial" panose="020B0604020202020204" pitchFamily="34" charset="0"/>
              </a:rPr>
              <a:t>Logistic regression is the appropriate Regression Analysis to conduct when the dependent variable is Dichotomous (binary).</a:t>
            </a:r>
          </a:p>
          <a:p>
            <a:pPr marL="285750" indent="-285750" algn="just">
              <a:lnSpc>
                <a:spcPct val="130000"/>
              </a:lnSpc>
              <a:buFont typeface="Arial" panose="020B0604020202020204" pitchFamily="34" charset="0"/>
              <a:buChar char="•"/>
            </a:pPr>
            <a:r>
              <a:rPr lang="zh-CN" altLang="en-US" b="1" dirty="0">
                <a:solidFill>
                  <a:srgbClr val="59656F"/>
                </a:solidFill>
                <a:latin typeface="Arial" panose="020B0604020202020204" pitchFamily="34" charset="0"/>
              </a:rPr>
              <a:t>Like all regression analyses, the logistic regression is a predictive analysis.  </a:t>
            </a:r>
          </a:p>
          <a:p>
            <a:pPr marL="285750" indent="-285750" algn="just">
              <a:lnSpc>
                <a:spcPct val="130000"/>
              </a:lnSpc>
              <a:buFont typeface="Arial" panose="020B0604020202020204" pitchFamily="34" charset="0"/>
              <a:buChar char="•"/>
            </a:pPr>
            <a:r>
              <a:rPr lang="zh-CN" altLang="en-US" b="1" dirty="0">
                <a:solidFill>
                  <a:srgbClr val="59656F"/>
                </a:solidFill>
                <a:latin typeface="Arial" panose="020B0604020202020204" pitchFamily="34" charset="0"/>
              </a:rPr>
              <a:t>Logistic regression is used to describe data and to explain the relationship between one dependent binary variable and one or more nominal, ordinal, interval variables.</a:t>
            </a:r>
          </a:p>
        </p:txBody>
      </p:sp>
      <p:sp>
        <p:nvSpPr>
          <p:cNvPr id="13" name="矩形 12"/>
          <p:cNvSpPr/>
          <p:nvPr/>
        </p:nvSpPr>
        <p:spPr>
          <a:xfrm>
            <a:off x="5609590" y="1607820"/>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23853" y="807085"/>
            <a:ext cx="3230880" cy="645160"/>
          </a:xfrm>
          <a:prstGeom prst="rect">
            <a:avLst/>
          </a:prstGeom>
          <a:noFill/>
        </p:spPr>
        <p:txBody>
          <a:bodyPr wrap="none" rtlCol="0">
            <a:spAutoFit/>
          </a:bodyPr>
          <a:lstStyle/>
          <a:p>
            <a:pPr algn="l"/>
            <a:r>
              <a:rPr lang="en-US" altLang="zh-CN" sz="3600" b="1">
                <a:solidFill>
                  <a:schemeClr val="tx1">
                    <a:lumMod val="85000"/>
                    <a:lumOff val="15000"/>
                  </a:schemeClr>
                </a:solidFill>
                <a:latin typeface="Arial" panose="020B0604020202020204" pitchFamily="34" charset="0"/>
              </a:rPr>
              <a:t>The Definition</a:t>
            </a:r>
          </a:p>
        </p:txBody>
      </p:sp>
      <p:pic>
        <p:nvPicPr>
          <p:cNvPr id="2" name="Content Placeholder 1"/>
          <p:cNvPicPr>
            <a:picLocks noGrp="1" noChangeAspect="1"/>
          </p:cNvPicPr>
          <p:nvPr>
            <p:ph/>
          </p:nvPr>
        </p:nvPicPr>
        <p:blipFill>
          <a:blip r:embed="rId3"/>
          <a:stretch>
            <a:fillRect/>
          </a:stretch>
        </p:blipFill>
        <p:spPr>
          <a:xfrm>
            <a:off x="156845" y="1607820"/>
            <a:ext cx="5267325" cy="3143250"/>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26100" y="1764665"/>
            <a:ext cx="6173470" cy="3688080"/>
          </a:xfrm>
          <a:prstGeom prst="rect">
            <a:avLst/>
          </a:prstGeom>
          <a:noFill/>
        </p:spPr>
        <p:txBody>
          <a:bodyPr wrap="square" rtlCol="0">
            <a:spAutoFit/>
          </a:bodyPr>
          <a:lstStyle/>
          <a:p>
            <a:pPr marL="285750" indent="-285750" algn="just">
              <a:lnSpc>
                <a:spcPct val="130000"/>
              </a:lnSpc>
              <a:buFont typeface="Arial" panose="020B0604020202020204" pitchFamily="34" charset="0"/>
              <a:buChar char="•"/>
            </a:pPr>
            <a:r>
              <a:rPr lang="en-US" altLang="zh-CN" b="1" dirty="0">
                <a:solidFill>
                  <a:srgbClr val="59656F"/>
                </a:solidFill>
                <a:latin typeface="Arial" panose="020B0604020202020204" pitchFamily="34" charset="0"/>
              </a:rPr>
              <a:t>It is a classification algorithm.</a:t>
            </a:r>
            <a:endParaRPr lang="zh-CN" altLang="en-US" b="1" dirty="0">
              <a:solidFill>
                <a:srgbClr val="59656F"/>
              </a:solidFill>
              <a:latin typeface="Arial" panose="020B0604020202020204" pitchFamily="34" charset="0"/>
            </a:endParaRPr>
          </a:p>
          <a:p>
            <a:pPr marL="285750" indent="-285750" algn="just">
              <a:lnSpc>
                <a:spcPct val="130000"/>
              </a:lnSpc>
              <a:buFont typeface="Arial" panose="020B0604020202020204" pitchFamily="34" charset="0"/>
              <a:buChar char="•"/>
            </a:pPr>
            <a:r>
              <a:rPr lang="en-US" altLang="zh-CN" b="1" dirty="0">
                <a:solidFill>
                  <a:srgbClr val="59656F"/>
                </a:solidFill>
                <a:latin typeface="Arial" panose="020B0604020202020204" pitchFamily="34" charset="0"/>
              </a:rPr>
              <a:t>It is a special case of linear regression where the outcome variable is categorical.</a:t>
            </a:r>
            <a:r>
              <a:rPr lang="zh-CN" altLang="en-US" b="1" dirty="0">
                <a:solidFill>
                  <a:srgbClr val="59656F"/>
                </a:solidFill>
                <a:latin typeface="Arial" panose="020B0604020202020204" pitchFamily="34" charset="0"/>
              </a:rPr>
              <a:t>  </a:t>
            </a:r>
          </a:p>
          <a:p>
            <a:pPr marL="285750" indent="-285750" algn="just">
              <a:lnSpc>
                <a:spcPct val="130000"/>
              </a:lnSpc>
              <a:buFont typeface="Arial" panose="020B0604020202020204" pitchFamily="34" charset="0"/>
              <a:buChar char="•"/>
            </a:pPr>
            <a:r>
              <a:rPr lang="zh-CN" altLang="en-US" b="1" dirty="0">
                <a:solidFill>
                  <a:srgbClr val="59656F"/>
                </a:solidFill>
                <a:latin typeface="Arial" panose="020B0604020202020204" pitchFamily="34" charset="0"/>
              </a:rPr>
              <a:t>In other words, Logistic Regression seeks to model the probability of an event occuring depending on the values of independent variables where the dependent values can be either categorical or numerical.</a:t>
            </a:r>
          </a:p>
          <a:p>
            <a:pPr marL="285750" indent="-285750" algn="just">
              <a:lnSpc>
                <a:spcPct val="130000"/>
              </a:lnSpc>
              <a:buFont typeface="Arial" panose="020B0604020202020204" pitchFamily="34" charset="0"/>
              <a:buChar char="•"/>
            </a:pPr>
            <a:r>
              <a:rPr lang="en-US" altLang="zh-CN" b="1" dirty="0">
                <a:solidFill>
                  <a:srgbClr val="59656F"/>
                </a:solidFill>
                <a:latin typeface="Arial" panose="020B0604020202020204" pitchFamily="34" charset="0"/>
              </a:rPr>
              <a:t>It predicts the probability of </a:t>
            </a:r>
            <a:r>
              <a:rPr lang="en-US" altLang="zh-CN" b="1" dirty="0" err="1">
                <a:solidFill>
                  <a:srgbClr val="59656F"/>
                </a:solidFill>
                <a:latin typeface="Arial" panose="020B0604020202020204" pitchFamily="34" charset="0"/>
              </a:rPr>
              <a:t>occurance</a:t>
            </a:r>
            <a:r>
              <a:rPr lang="en-US" altLang="zh-CN" b="1" dirty="0">
                <a:solidFill>
                  <a:srgbClr val="59656F"/>
                </a:solidFill>
                <a:latin typeface="Arial" panose="020B0604020202020204" pitchFamily="34" charset="0"/>
              </a:rPr>
              <a:t> of an event by fitting data to a LOGIT (Log Odds) function. </a:t>
            </a:r>
          </a:p>
        </p:txBody>
      </p:sp>
      <p:sp>
        <p:nvSpPr>
          <p:cNvPr id="13" name="矩形 12"/>
          <p:cNvSpPr/>
          <p:nvPr/>
        </p:nvSpPr>
        <p:spPr>
          <a:xfrm>
            <a:off x="5835015" y="1571625"/>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729923" y="926465"/>
            <a:ext cx="4348480" cy="645160"/>
          </a:xfrm>
          <a:prstGeom prst="rect">
            <a:avLst/>
          </a:prstGeom>
          <a:noFill/>
        </p:spPr>
        <p:txBody>
          <a:bodyPr wrap="none" rtlCol="0">
            <a:spAutoFit/>
          </a:bodyPr>
          <a:lstStyle/>
          <a:p>
            <a:pPr algn="l"/>
            <a:r>
              <a:rPr lang="en-US" altLang="zh-CN" sz="3600" b="1">
                <a:solidFill>
                  <a:schemeClr val="tx1">
                    <a:lumMod val="85000"/>
                    <a:lumOff val="15000"/>
                  </a:schemeClr>
                </a:solidFill>
                <a:latin typeface="Arial" panose="020B0604020202020204" pitchFamily="34" charset="0"/>
              </a:rPr>
              <a:t>The Understanding</a:t>
            </a:r>
          </a:p>
        </p:txBody>
      </p:sp>
      <p:pic>
        <p:nvPicPr>
          <p:cNvPr id="3" name="Content Placeholder 2"/>
          <p:cNvPicPr>
            <a:picLocks noGrp="1" noChangeAspect="1"/>
          </p:cNvPicPr>
          <p:nvPr>
            <p:ph sz="half" idx="2"/>
          </p:nvPr>
        </p:nvPicPr>
        <p:blipFill>
          <a:blip r:embed="rId3"/>
          <a:stretch>
            <a:fillRect/>
          </a:stretch>
        </p:blipFill>
        <p:spPr>
          <a:xfrm>
            <a:off x="444500" y="1571625"/>
            <a:ext cx="4751070" cy="317119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3938905" y="1364615"/>
            <a:ext cx="4167505" cy="4167505"/>
          </a:xfrm>
          <a:prstGeom prst="ellipse">
            <a:avLst/>
          </a:pr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994150" y="1503680"/>
            <a:ext cx="1205230" cy="12052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94150" y="4370705"/>
            <a:ext cx="1205230" cy="12052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901180" y="1503680"/>
            <a:ext cx="1205230" cy="12052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901180" y="4370705"/>
            <a:ext cx="1205230" cy="12052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38295" y="3075305"/>
            <a:ext cx="3768725" cy="706755"/>
          </a:xfrm>
          <a:prstGeom prst="rect">
            <a:avLst/>
          </a:prstGeom>
          <a:noFill/>
        </p:spPr>
        <p:txBody>
          <a:bodyPr wrap="square" rtlCol="0">
            <a:spAutoFit/>
          </a:bodyPr>
          <a:lstStyle/>
          <a:p>
            <a:pPr algn="ctr"/>
            <a:r>
              <a:rPr lang="en-US" altLang="zh-CN" sz="4000" b="1">
                <a:solidFill>
                  <a:srgbClr val="0070C0"/>
                </a:solidFill>
                <a:latin typeface="Arial" panose="020B0604020202020204" pitchFamily="34" charset="0"/>
              </a:rPr>
              <a:t>Key Terms</a:t>
            </a:r>
          </a:p>
        </p:txBody>
      </p:sp>
      <p:sp>
        <p:nvSpPr>
          <p:cNvPr id="6" name="文本框 5"/>
          <p:cNvSpPr txBox="1"/>
          <p:nvPr/>
        </p:nvSpPr>
        <p:spPr>
          <a:xfrm>
            <a:off x="8493125" y="2139633"/>
            <a:ext cx="2575560" cy="1322070"/>
          </a:xfrm>
          <a:prstGeom prst="rect">
            <a:avLst/>
          </a:prstGeom>
          <a:noFill/>
        </p:spPr>
        <p:txBody>
          <a:bodyPr wrap="square" rtlCol="0">
            <a:spAutoFit/>
          </a:bodyPr>
          <a:lstStyle/>
          <a:p>
            <a:pPr algn="l"/>
            <a:r>
              <a:rPr lang="zh-CN" altLang="en-US" sz="1600">
                <a:solidFill>
                  <a:srgbClr val="59656F"/>
                </a:solidFill>
                <a:latin typeface="Arial" panose="020B0604020202020204" pitchFamily="34" charset="0"/>
                <a:sym typeface="+mn-ea"/>
              </a:rPr>
              <a:t>Probability P =</a:t>
            </a:r>
          </a:p>
          <a:p>
            <a:pPr algn="l"/>
            <a:endParaRPr lang="zh-CN" altLang="en-US" sz="1600">
              <a:solidFill>
                <a:srgbClr val="59656F"/>
              </a:solidFill>
              <a:latin typeface="Arial" panose="020B0604020202020204" pitchFamily="34" charset="0"/>
              <a:sym typeface="+mn-ea"/>
            </a:endParaRPr>
          </a:p>
          <a:p>
            <a:pPr algn="l"/>
            <a:r>
              <a:rPr lang="zh-CN" altLang="en-US" sz="1600">
                <a:solidFill>
                  <a:srgbClr val="59656F"/>
                </a:solidFill>
                <a:latin typeface="Arial" panose="020B0604020202020204" pitchFamily="34" charset="0"/>
                <a:sym typeface="+mn-ea"/>
              </a:rPr>
              <a:t>Outcome of interest</a:t>
            </a:r>
          </a:p>
          <a:p>
            <a:pPr algn="l"/>
            <a:r>
              <a:rPr lang="en-US" altLang="zh-CN" sz="1600">
                <a:solidFill>
                  <a:srgbClr val="59656F"/>
                </a:solidFill>
                <a:latin typeface="Arial" panose="020B0604020202020204" pitchFamily="34" charset="0"/>
                <a:sym typeface="+mn-ea"/>
              </a:rPr>
              <a:t>--------</a:t>
            </a:r>
            <a:r>
              <a:rPr lang="zh-CN" altLang="en-US" sz="1600">
                <a:solidFill>
                  <a:srgbClr val="59656F"/>
                </a:solidFill>
                <a:latin typeface="Arial" panose="020B0604020202020204" pitchFamily="34" charset="0"/>
                <a:sym typeface="+mn-ea"/>
              </a:rPr>
              <a:t>-------------------</a:t>
            </a:r>
          </a:p>
          <a:p>
            <a:pPr algn="l"/>
            <a:r>
              <a:rPr lang="en-US" altLang="zh-CN" sz="1600">
                <a:solidFill>
                  <a:srgbClr val="59656F"/>
                </a:solidFill>
                <a:latin typeface="Arial" panose="020B0604020202020204" pitchFamily="34" charset="0"/>
                <a:sym typeface="+mn-ea"/>
              </a:rPr>
              <a:t>A</a:t>
            </a:r>
            <a:r>
              <a:rPr lang="zh-CN" altLang="en-US" sz="1600">
                <a:solidFill>
                  <a:srgbClr val="59656F"/>
                </a:solidFill>
                <a:latin typeface="Arial" panose="020B0604020202020204" pitchFamily="34" charset="0"/>
                <a:sym typeface="+mn-ea"/>
              </a:rPr>
              <a:t>ll possible outcomes</a:t>
            </a:r>
            <a:endParaRPr lang="zh-CN" altLang="en-US" sz="1600">
              <a:solidFill>
                <a:srgbClr val="59656F"/>
              </a:solidFill>
              <a:latin typeface="Arial" panose="020B0604020202020204" pitchFamily="34" charset="0"/>
            </a:endParaRPr>
          </a:p>
        </p:txBody>
      </p:sp>
      <p:sp>
        <p:nvSpPr>
          <p:cNvPr id="10" name="文本框 9"/>
          <p:cNvSpPr txBox="1"/>
          <p:nvPr/>
        </p:nvSpPr>
        <p:spPr>
          <a:xfrm>
            <a:off x="8394065" y="4998403"/>
            <a:ext cx="2674620" cy="1076325"/>
          </a:xfrm>
          <a:prstGeom prst="rect">
            <a:avLst/>
          </a:prstGeom>
          <a:noFill/>
        </p:spPr>
        <p:txBody>
          <a:bodyPr wrap="square" rtlCol="0">
            <a:spAutoFit/>
          </a:bodyPr>
          <a:lstStyle/>
          <a:p>
            <a:pPr algn="just"/>
            <a:r>
              <a:rPr sz="1600" spc="-1" dirty="0">
                <a:solidFill>
                  <a:srgbClr val="000000"/>
                </a:solidFill>
                <a:latin typeface="Calibri" panose="020F0502020204030204"/>
                <a:sym typeface="+mn-ea"/>
              </a:rPr>
              <a:t>It links the independent variables to essentially the Bernoulli distribution ( the dependent variable) </a:t>
            </a:r>
          </a:p>
        </p:txBody>
      </p:sp>
      <p:sp>
        <p:nvSpPr>
          <p:cNvPr id="11" name="文本框 10"/>
          <p:cNvSpPr txBox="1"/>
          <p:nvPr/>
        </p:nvSpPr>
        <p:spPr>
          <a:xfrm>
            <a:off x="937895" y="4998403"/>
            <a:ext cx="2667000" cy="1322070"/>
          </a:xfrm>
          <a:prstGeom prst="rect">
            <a:avLst/>
          </a:prstGeom>
          <a:noFill/>
        </p:spPr>
        <p:txBody>
          <a:bodyPr wrap="square" rtlCol="0">
            <a:spAutoFit/>
          </a:bodyPr>
          <a:lstStyle/>
          <a:p>
            <a:pPr algn="l"/>
            <a:r>
              <a:rPr sz="1600" dirty="0">
                <a:solidFill>
                  <a:srgbClr val="59656F"/>
                </a:solidFill>
                <a:latin typeface="Arial" panose="020B0604020202020204" pitchFamily="34" charset="0"/>
                <a:sym typeface="+mn-ea"/>
              </a:rPr>
              <a:t>Odds = </a:t>
            </a:r>
          </a:p>
          <a:p>
            <a:pPr algn="l"/>
            <a:endParaRPr sz="1600" dirty="0">
              <a:solidFill>
                <a:srgbClr val="59656F"/>
              </a:solidFill>
              <a:latin typeface="Arial" panose="020B0604020202020204" pitchFamily="34" charset="0"/>
              <a:sym typeface="+mn-ea"/>
            </a:endParaRPr>
          </a:p>
          <a:p>
            <a:pPr algn="l"/>
            <a:r>
              <a:rPr sz="1600" dirty="0">
                <a:solidFill>
                  <a:srgbClr val="59656F"/>
                </a:solidFill>
                <a:latin typeface="Arial" panose="020B0604020202020204" pitchFamily="34" charset="0"/>
                <a:sym typeface="+mn-ea"/>
              </a:rPr>
              <a:t>P (occurring) = P</a:t>
            </a:r>
          </a:p>
          <a:p>
            <a:pPr algn="l"/>
            <a:r>
              <a:rPr lang="en-US" sz="1600" dirty="0">
                <a:solidFill>
                  <a:srgbClr val="59656F"/>
                </a:solidFill>
                <a:latin typeface="Arial" panose="020B0604020202020204" pitchFamily="34" charset="0"/>
                <a:sym typeface="+mn-ea"/>
              </a:rPr>
              <a:t>------</a:t>
            </a:r>
            <a:r>
              <a:rPr sz="1600" dirty="0">
                <a:solidFill>
                  <a:srgbClr val="59656F"/>
                </a:solidFill>
                <a:latin typeface="Arial" panose="020B0604020202020204" pitchFamily="34" charset="0"/>
                <a:sym typeface="+mn-ea"/>
              </a:rPr>
              <a:t>-------</a:t>
            </a:r>
            <a:r>
              <a:rPr lang="en-US" sz="1600" dirty="0">
                <a:solidFill>
                  <a:srgbClr val="59656F"/>
                </a:solidFill>
                <a:latin typeface="Arial" panose="020B0604020202020204" pitchFamily="34" charset="0"/>
                <a:sym typeface="+mn-ea"/>
              </a:rPr>
              <a:t>--------</a:t>
            </a:r>
            <a:r>
              <a:rPr sz="1600" dirty="0">
                <a:solidFill>
                  <a:srgbClr val="59656F"/>
                </a:solidFill>
                <a:latin typeface="Arial" panose="020B0604020202020204" pitchFamily="34" charset="0"/>
                <a:sym typeface="+mn-ea"/>
              </a:rPr>
              <a:t>----------</a:t>
            </a:r>
          </a:p>
          <a:p>
            <a:pPr algn="l"/>
            <a:r>
              <a:rPr sz="1600" dirty="0">
                <a:solidFill>
                  <a:srgbClr val="59656F"/>
                </a:solidFill>
                <a:latin typeface="Arial" panose="020B0604020202020204" pitchFamily="34" charset="0"/>
                <a:sym typeface="+mn-ea"/>
              </a:rPr>
              <a:t>P (not occurring) = 1- P</a:t>
            </a:r>
          </a:p>
        </p:txBody>
      </p:sp>
      <p:sp>
        <p:nvSpPr>
          <p:cNvPr id="12" name="文本框 11"/>
          <p:cNvSpPr txBox="1"/>
          <p:nvPr/>
        </p:nvSpPr>
        <p:spPr>
          <a:xfrm>
            <a:off x="677545" y="2139633"/>
            <a:ext cx="2886710" cy="1814830"/>
          </a:xfrm>
          <a:prstGeom prst="rect">
            <a:avLst/>
          </a:prstGeom>
          <a:noFill/>
        </p:spPr>
        <p:txBody>
          <a:bodyPr wrap="square" rtlCol="0">
            <a:spAutoFit/>
          </a:bodyPr>
          <a:lstStyle/>
          <a:p>
            <a:pPr algn="just"/>
            <a:r>
              <a:rPr lang="en-IN" sz="1600" spc="-1">
                <a:solidFill>
                  <a:srgbClr val="000000"/>
                </a:solidFill>
                <a:latin typeface="Calibri" panose="020F0502020204030204"/>
                <a:sym typeface="+mn-ea"/>
              </a:rPr>
              <a:t>Variables related to categorical data are called categorical variables.  </a:t>
            </a:r>
          </a:p>
          <a:p>
            <a:pPr algn="just"/>
            <a:endParaRPr lang="en-IN" sz="1600" spc="-1">
              <a:solidFill>
                <a:srgbClr val="000000"/>
              </a:solidFill>
              <a:latin typeface="Calibri" panose="020F0502020204030204"/>
              <a:sym typeface="+mn-ea"/>
            </a:endParaRPr>
          </a:p>
          <a:p>
            <a:pPr algn="just"/>
            <a:r>
              <a:rPr lang="en-IN" sz="1600" spc="-1">
                <a:solidFill>
                  <a:srgbClr val="000000"/>
                </a:solidFill>
                <a:latin typeface="Calibri" panose="020F0502020204030204"/>
                <a:sym typeface="+mn-ea"/>
              </a:rPr>
              <a:t>Categorical variables fall into three classifications: Nominal, Ordinal, and Interval </a:t>
            </a:r>
            <a:endParaRPr lang="zh-CN" altLang="en-US" sz="1600">
              <a:solidFill>
                <a:srgbClr val="59656F"/>
              </a:solidFill>
              <a:latin typeface="Arial" panose="020B0604020202020204" pitchFamily="34" charset="0"/>
            </a:endParaRPr>
          </a:p>
        </p:txBody>
      </p:sp>
      <p:pic>
        <p:nvPicPr>
          <p:cNvPr id="13" name="图片 12" descr="灯泡"/>
          <p:cNvPicPr>
            <a:picLocks noChangeAspect="1"/>
          </p:cNvPicPr>
          <p:nvPr/>
        </p:nvPicPr>
        <p:blipFill>
          <a:blip r:embed="rId3"/>
          <a:stretch>
            <a:fillRect/>
          </a:stretch>
        </p:blipFill>
        <p:spPr>
          <a:xfrm>
            <a:off x="4267200" y="4610100"/>
            <a:ext cx="656590" cy="725805"/>
          </a:xfrm>
          <a:prstGeom prst="rect">
            <a:avLst/>
          </a:prstGeom>
        </p:spPr>
      </p:pic>
      <p:pic>
        <p:nvPicPr>
          <p:cNvPr id="14" name="图片 13" descr="点赞"/>
          <p:cNvPicPr>
            <a:picLocks noChangeAspect="1"/>
          </p:cNvPicPr>
          <p:nvPr/>
        </p:nvPicPr>
        <p:blipFill>
          <a:blip r:embed="rId4"/>
          <a:stretch>
            <a:fillRect/>
          </a:stretch>
        </p:blipFill>
        <p:spPr>
          <a:xfrm>
            <a:off x="7239635" y="4675505"/>
            <a:ext cx="568960" cy="589280"/>
          </a:xfrm>
          <a:prstGeom prst="rect">
            <a:avLst/>
          </a:prstGeom>
        </p:spPr>
      </p:pic>
      <p:pic>
        <p:nvPicPr>
          <p:cNvPr id="15" name="图片 14" descr="购物车满"/>
          <p:cNvPicPr>
            <a:picLocks noChangeAspect="1"/>
          </p:cNvPicPr>
          <p:nvPr/>
        </p:nvPicPr>
        <p:blipFill>
          <a:blip r:embed="rId5"/>
          <a:stretch>
            <a:fillRect/>
          </a:stretch>
        </p:blipFill>
        <p:spPr>
          <a:xfrm>
            <a:off x="4294505" y="1855470"/>
            <a:ext cx="605155" cy="577850"/>
          </a:xfrm>
          <a:prstGeom prst="rect">
            <a:avLst/>
          </a:prstGeom>
        </p:spPr>
      </p:pic>
      <p:pic>
        <p:nvPicPr>
          <p:cNvPr id="16" name="图片 15" descr="信用卡"/>
          <p:cNvPicPr>
            <a:picLocks noChangeAspect="1"/>
          </p:cNvPicPr>
          <p:nvPr/>
        </p:nvPicPr>
        <p:blipFill>
          <a:blip r:embed="rId6"/>
          <a:stretch>
            <a:fillRect/>
          </a:stretch>
        </p:blipFill>
        <p:spPr>
          <a:xfrm>
            <a:off x="7227570" y="1951355"/>
            <a:ext cx="552450" cy="385445"/>
          </a:xfrm>
          <a:prstGeom prst="rect">
            <a:avLst/>
          </a:prstGeom>
        </p:spPr>
      </p:pic>
      <p:sp>
        <p:nvSpPr>
          <p:cNvPr id="18" name="文本框 17"/>
          <p:cNvSpPr txBox="1"/>
          <p:nvPr/>
        </p:nvSpPr>
        <p:spPr>
          <a:xfrm>
            <a:off x="8443595" y="1741170"/>
            <a:ext cx="1494155" cy="398780"/>
          </a:xfrm>
          <a:prstGeom prst="rect">
            <a:avLst/>
          </a:prstGeom>
          <a:noFill/>
        </p:spPr>
        <p:txBody>
          <a:bodyPr wrap="none" rtlCol="0">
            <a:spAutoFit/>
          </a:bodyPr>
          <a:lstStyle/>
          <a:p>
            <a:pPr algn="l"/>
            <a:r>
              <a:rPr lang="en-US" altLang="zh-CN" sz="2000" b="1" dirty="0">
                <a:solidFill>
                  <a:srgbClr val="0070C0"/>
                </a:solidFill>
                <a:latin typeface="Arial" panose="020B0604020202020204" pitchFamily="34" charset="0"/>
              </a:rPr>
              <a:t>Probability</a:t>
            </a:r>
          </a:p>
        </p:txBody>
      </p:sp>
      <p:sp>
        <p:nvSpPr>
          <p:cNvPr id="19" name="文本框 18"/>
          <p:cNvSpPr txBox="1"/>
          <p:nvPr/>
        </p:nvSpPr>
        <p:spPr>
          <a:xfrm>
            <a:off x="8443595" y="4599940"/>
            <a:ext cx="2014220" cy="398780"/>
          </a:xfrm>
          <a:prstGeom prst="rect">
            <a:avLst/>
          </a:prstGeom>
          <a:noFill/>
        </p:spPr>
        <p:txBody>
          <a:bodyPr wrap="none" rtlCol="0">
            <a:spAutoFit/>
          </a:bodyPr>
          <a:lstStyle/>
          <a:p>
            <a:pPr algn="l"/>
            <a:r>
              <a:rPr lang="en-US" altLang="zh-CN" sz="2000" b="1">
                <a:solidFill>
                  <a:srgbClr val="0070C0"/>
                </a:solidFill>
                <a:latin typeface="Arial" panose="020B0604020202020204" pitchFamily="34" charset="0"/>
              </a:rPr>
              <a:t>Logit  Function</a:t>
            </a:r>
          </a:p>
        </p:txBody>
      </p:sp>
      <p:sp>
        <p:nvSpPr>
          <p:cNvPr id="20" name="文本框 19"/>
          <p:cNvSpPr txBox="1"/>
          <p:nvPr/>
        </p:nvSpPr>
        <p:spPr>
          <a:xfrm>
            <a:off x="788035" y="1741170"/>
            <a:ext cx="2967355" cy="398780"/>
          </a:xfrm>
          <a:prstGeom prst="rect">
            <a:avLst/>
          </a:prstGeom>
          <a:noFill/>
        </p:spPr>
        <p:txBody>
          <a:bodyPr wrap="square" rtlCol="0">
            <a:spAutoFit/>
          </a:bodyPr>
          <a:lstStyle/>
          <a:p>
            <a:pPr algn="l"/>
            <a:r>
              <a:rPr lang="en-US" sz="2000" b="1">
                <a:solidFill>
                  <a:srgbClr val="0070C0"/>
                </a:solidFill>
                <a:latin typeface="Arial" panose="020B0604020202020204" pitchFamily="34" charset="0"/>
              </a:rPr>
              <a:t>Categorical Variables</a:t>
            </a:r>
          </a:p>
        </p:txBody>
      </p:sp>
      <p:sp>
        <p:nvSpPr>
          <p:cNvPr id="21" name="文本框 20"/>
          <p:cNvSpPr txBox="1"/>
          <p:nvPr/>
        </p:nvSpPr>
        <p:spPr>
          <a:xfrm>
            <a:off x="2190750" y="4599940"/>
            <a:ext cx="831215" cy="398780"/>
          </a:xfrm>
          <a:prstGeom prst="rect">
            <a:avLst/>
          </a:prstGeom>
          <a:noFill/>
        </p:spPr>
        <p:txBody>
          <a:bodyPr wrap="none" rtlCol="0">
            <a:spAutoFit/>
          </a:bodyPr>
          <a:lstStyle/>
          <a:p>
            <a:pPr algn="l"/>
            <a:r>
              <a:rPr lang="en-US" altLang="zh-CN" sz="2000" b="1" dirty="0">
                <a:solidFill>
                  <a:srgbClr val="0070C0"/>
                </a:solidFill>
                <a:latin typeface="Arial" panose="020B0604020202020204" pitchFamily="34" charset="0"/>
              </a:rPr>
              <a:t>Odds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758315" y="2208530"/>
            <a:ext cx="2296795" cy="2296795"/>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47920" y="2208530"/>
            <a:ext cx="2296795" cy="2296795"/>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049260" y="2208530"/>
            <a:ext cx="2296795" cy="2296795"/>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06538" y="4899660"/>
            <a:ext cx="2799715" cy="706755"/>
          </a:xfrm>
          <a:prstGeom prst="rect">
            <a:avLst/>
          </a:prstGeom>
          <a:noFill/>
        </p:spPr>
        <p:txBody>
          <a:bodyPr wrap="none" rtlCol="0">
            <a:spAutoFit/>
          </a:bodyPr>
          <a:lstStyle/>
          <a:p>
            <a:pPr algn="ctr"/>
            <a:r>
              <a:rPr lang="en-US" altLang="zh-CN" sz="2000" b="1">
                <a:solidFill>
                  <a:srgbClr val="59656F"/>
                </a:solidFill>
                <a:latin typeface="Arial" panose="020B0604020202020204" pitchFamily="34" charset="0"/>
              </a:rPr>
              <a:t>To predict whether an </a:t>
            </a:r>
          </a:p>
          <a:p>
            <a:pPr algn="ctr"/>
            <a:r>
              <a:rPr lang="en-US" altLang="zh-CN" sz="2000" b="1">
                <a:solidFill>
                  <a:srgbClr val="59656F"/>
                </a:solidFill>
                <a:latin typeface="Arial" panose="020B0604020202020204" pitchFamily="34" charset="0"/>
              </a:rPr>
              <a:t>email is spam or not.</a:t>
            </a:r>
          </a:p>
        </p:txBody>
      </p:sp>
      <p:sp>
        <p:nvSpPr>
          <p:cNvPr id="8" name="文本框 7"/>
          <p:cNvSpPr txBox="1"/>
          <p:nvPr/>
        </p:nvSpPr>
        <p:spPr>
          <a:xfrm>
            <a:off x="4772978" y="4899660"/>
            <a:ext cx="2644775" cy="1014730"/>
          </a:xfrm>
          <a:prstGeom prst="rect">
            <a:avLst/>
          </a:prstGeom>
          <a:noFill/>
        </p:spPr>
        <p:txBody>
          <a:bodyPr wrap="none" rtlCol="0">
            <a:spAutoFit/>
          </a:bodyPr>
          <a:lstStyle/>
          <a:p>
            <a:pPr algn="ctr"/>
            <a:r>
              <a:rPr lang="en-US" altLang="zh-CN" sz="2000" b="1">
                <a:solidFill>
                  <a:srgbClr val="59656F"/>
                </a:solidFill>
                <a:latin typeface="Arial" panose="020B0604020202020204" pitchFamily="34" charset="0"/>
              </a:rPr>
              <a:t>To predict whether a </a:t>
            </a:r>
          </a:p>
          <a:p>
            <a:pPr algn="ctr"/>
            <a:r>
              <a:rPr lang="en-US" altLang="zh-CN" sz="2000" b="1">
                <a:solidFill>
                  <a:srgbClr val="59656F"/>
                </a:solidFill>
                <a:latin typeface="Arial" panose="020B0604020202020204" pitchFamily="34" charset="0"/>
              </a:rPr>
              <a:t>tumor is malignant </a:t>
            </a:r>
          </a:p>
          <a:p>
            <a:pPr algn="ctr"/>
            <a:r>
              <a:rPr lang="en-US" altLang="zh-CN" sz="2000" b="1">
                <a:solidFill>
                  <a:srgbClr val="59656F"/>
                </a:solidFill>
                <a:latin typeface="Arial" panose="020B0604020202020204" pitchFamily="34" charset="0"/>
              </a:rPr>
              <a:t>or benign.</a:t>
            </a:r>
          </a:p>
        </p:txBody>
      </p:sp>
      <p:sp>
        <p:nvSpPr>
          <p:cNvPr id="9" name="文本框 8"/>
          <p:cNvSpPr txBox="1"/>
          <p:nvPr/>
        </p:nvSpPr>
        <p:spPr>
          <a:xfrm>
            <a:off x="8101330" y="4899660"/>
            <a:ext cx="2193290" cy="706755"/>
          </a:xfrm>
          <a:prstGeom prst="rect">
            <a:avLst/>
          </a:prstGeom>
          <a:noFill/>
        </p:spPr>
        <p:txBody>
          <a:bodyPr wrap="none" rtlCol="0">
            <a:spAutoFit/>
          </a:bodyPr>
          <a:lstStyle/>
          <a:p>
            <a:pPr algn="ctr"/>
            <a:r>
              <a:rPr lang="en-US" altLang="zh-CN" sz="2000" b="1">
                <a:solidFill>
                  <a:srgbClr val="59656F"/>
                </a:solidFill>
                <a:latin typeface="Arial" panose="020B0604020202020204" pitchFamily="34" charset="0"/>
              </a:rPr>
              <a:t>To predict a loan </a:t>
            </a:r>
          </a:p>
          <a:p>
            <a:pPr algn="ctr"/>
            <a:r>
              <a:rPr lang="en-US" altLang="zh-CN" sz="2000" b="1">
                <a:solidFill>
                  <a:srgbClr val="59656F"/>
                </a:solidFill>
                <a:latin typeface="Arial" panose="020B0604020202020204" pitchFamily="34" charset="0"/>
              </a:rPr>
              <a:t>defaulter.</a:t>
            </a:r>
          </a:p>
        </p:txBody>
      </p:sp>
      <p:sp>
        <p:nvSpPr>
          <p:cNvPr id="35" name="文本框 34"/>
          <p:cNvSpPr txBox="1"/>
          <p:nvPr/>
        </p:nvSpPr>
        <p:spPr>
          <a:xfrm>
            <a:off x="3693795" y="871855"/>
            <a:ext cx="4805680" cy="645160"/>
          </a:xfrm>
          <a:prstGeom prst="rect">
            <a:avLst/>
          </a:prstGeom>
          <a:noFill/>
        </p:spPr>
        <p:txBody>
          <a:bodyPr wrap="none" rtlCol="0">
            <a:spAutoFit/>
          </a:bodyPr>
          <a:lstStyle/>
          <a:p>
            <a:pPr algn="ctr"/>
            <a:r>
              <a:rPr lang="en-US" altLang="zh-CN" sz="3600" b="1">
                <a:solidFill>
                  <a:schemeClr val="tx1">
                    <a:lumMod val="85000"/>
                    <a:lumOff val="15000"/>
                  </a:schemeClr>
                </a:solidFill>
                <a:latin typeface="Arial" panose="020B0604020202020204" pitchFamily="34" charset="0"/>
                <a:sym typeface="+mn-ea"/>
              </a:rPr>
              <a:t>Exemplary Scenarios</a:t>
            </a:r>
            <a:endParaRPr lang="en-US" altLang="zh-CN" sz="3600" b="1">
              <a:solidFill>
                <a:schemeClr val="tx1">
                  <a:lumMod val="85000"/>
                  <a:lumOff val="15000"/>
                </a:schemeClr>
              </a:solidFill>
              <a:latin typeface="Arial" panose="020B0604020202020204" pitchFamily="34"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890135" y="1571625"/>
            <a:ext cx="6880225" cy="4048125"/>
          </a:xfrm>
          <a:prstGeom prst="rect">
            <a:avLst/>
          </a:prstGeom>
          <a:noFill/>
        </p:spPr>
        <p:txBody>
          <a:bodyPr wrap="square" rtlCol="0">
            <a:spAutoFit/>
          </a:bodyPr>
          <a:lstStyle/>
          <a:p>
            <a:pPr marL="285750" indent="-285750" algn="just">
              <a:lnSpc>
                <a:spcPct val="130000"/>
              </a:lnSpc>
              <a:buFont typeface="Arial" panose="020B0604020202020204" pitchFamily="34" charset="0"/>
              <a:buChar char="•"/>
            </a:pPr>
            <a:r>
              <a:rPr lang="en-US" altLang="zh-CN" dirty="0">
                <a:solidFill>
                  <a:srgbClr val="59656F"/>
                </a:solidFill>
                <a:latin typeface="Arial" panose="020B0604020202020204" pitchFamily="34" charset="0"/>
              </a:rPr>
              <a:t>Consider a scenario where we need to classify whether the tumor is malignant.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p>
          <a:p>
            <a:pPr marL="285750" indent="-285750" algn="just">
              <a:lnSpc>
                <a:spcPct val="130000"/>
              </a:lnSpc>
              <a:buFont typeface="Arial" panose="020B0604020202020204" pitchFamily="34" charset="0"/>
              <a:buChar char="•"/>
            </a:pPr>
            <a:r>
              <a:rPr lang="en-US" altLang="zh-CN" dirty="0">
                <a:solidFill>
                  <a:srgbClr val="59656F"/>
                </a:solidFill>
                <a:latin typeface="Arial" panose="020B0604020202020204" pitchFamily="34" charset="0"/>
              </a:rPr>
              <a:t>From this example, it can be inferred that linear regression is not suitable for classification problem. Linear regression is unbounded, and this brings logistic regression into picture. Their value strictly ranges from 0 to 1.</a:t>
            </a:r>
          </a:p>
        </p:txBody>
      </p:sp>
      <p:sp>
        <p:nvSpPr>
          <p:cNvPr id="13" name="矩形 12"/>
          <p:cNvSpPr/>
          <p:nvPr/>
        </p:nvSpPr>
        <p:spPr>
          <a:xfrm>
            <a:off x="5244465" y="1535430"/>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139373" y="890270"/>
            <a:ext cx="6380480" cy="645160"/>
          </a:xfrm>
          <a:prstGeom prst="rect">
            <a:avLst/>
          </a:prstGeom>
          <a:noFill/>
        </p:spPr>
        <p:txBody>
          <a:bodyPr wrap="none" rtlCol="0">
            <a:spAutoFit/>
          </a:bodyPr>
          <a:lstStyle/>
          <a:p>
            <a:pPr algn="l"/>
            <a:r>
              <a:rPr lang="en-US" altLang="zh-CN" sz="3600" b="1">
                <a:solidFill>
                  <a:schemeClr val="tx1">
                    <a:lumMod val="85000"/>
                    <a:lumOff val="15000"/>
                  </a:schemeClr>
                </a:solidFill>
                <a:latin typeface="Arial" panose="020B0604020202020204" pitchFamily="34" charset="0"/>
              </a:rPr>
              <a:t>Why not Linear Regression?</a:t>
            </a:r>
          </a:p>
        </p:txBody>
      </p:sp>
      <p:pic>
        <p:nvPicPr>
          <p:cNvPr id="9" name="Content Placeholder 8"/>
          <p:cNvPicPr>
            <a:picLocks noGrp="1" noChangeAspect="1"/>
          </p:cNvPicPr>
          <p:nvPr>
            <p:ph sz="half" idx="2"/>
          </p:nvPr>
        </p:nvPicPr>
        <p:blipFill>
          <a:blip r:embed="rId3"/>
          <a:stretch>
            <a:fillRect/>
          </a:stretch>
        </p:blipFill>
        <p:spPr>
          <a:xfrm>
            <a:off x="413385" y="2069465"/>
            <a:ext cx="4476750" cy="271970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244465" y="2069465"/>
            <a:ext cx="972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126038" y="720725"/>
            <a:ext cx="6101080" cy="1198880"/>
          </a:xfrm>
          <a:prstGeom prst="rect">
            <a:avLst/>
          </a:prstGeom>
          <a:noFill/>
        </p:spPr>
        <p:txBody>
          <a:bodyPr wrap="none" rtlCol="0">
            <a:spAutoFit/>
          </a:bodyPr>
          <a:lstStyle/>
          <a:p>
            <a:pPr algn="l"/>
            <a:r>
              <a:rPr lang="en-US" altLang="zh-CN" sz="3600" b="1">
                <a:solidFill>
                  <a:schemeClr val="tx1">
                    <a:lumMod val="85000"/>
                    <a:lumOff val="15000"/>
                  </a:schemeClr>
                </a:solidFill>
                <a:latin typeface="Arial" panose="020B0604020202020204" pitchFamily="34" charset="0"/>
              </a:rPr>
              <a:t>Major Assumptions  in </a:t>
            </a:r>
          </a:p>
          <a:p>
            <a:pPr algn="l"/>
            <a:r>
              <a:rPr lang="en-US" altLang="zh-CN" sz="3600" b="1">
                <a:solidFill>
                  <a:schemeClr val="tx1">
                    <a:lumMod val="85000"/>
                    <a:lumOff val="15000"/>
                  </a:schemeClr>
                </a:solidFill>
                <a:latin typeface="Arial" panose="020B0604020202020204" pitchFamily="34" charset="0"/>
              </a:rPr>
              <a:t>Binary Logistic Regression</a:t>
            </a:r>
          </a:p>
        </p:txBody>
      </p:sp>
      <p:pic>
        <p:nvPicPr>
          <p:cNvPr id="3" name="Content Placeholder 2"/>
          <p:cNvPicPr>
            <a:picLocks noGrp="1" noChangeAspect="1"/>
          </p:cNvPicPr>
          <p:nvPr>
            <p:ph/>
          </p:nvPr>
        </p:nvPicPr>
        <p:blipFill>
          <a:blip r:embed="rId3"/>
          <a:stretch>
            <a:fillRect/>
          </a:stretch>
        </p:blipFill>
        <p:spPr>
          <a:xfrm>
            <a:off x="220980" y="1919605"/>
            <a:ext cx="4512310" cy="3018790"/>
          </a:xfrm>
          <a:prstGeom prst="rect">
            <a:avLst/>
          </a:prstGeom>
        </p:spPr>
      </p:pic>
      <p:sp>
        <p:nvSpPr>
          <p:cNvPr id="4" name="文本框 6"/>
          <p:cNvSpPr txBox="1"/>
          <p:nvPr/>
        </p:nvSpPr>
        <p:spPr>
          <a:xfrm>
            <a:off x="5126355" y="2279015"/>
            <a:ext cx="6423025" cy="3655873"/>
          </a:xfrm>
          <a:prstGeom prst="rect">
            <a:avLst/>
          </a:prstGeom>
          <a:noFill/>
        </p:spPr>
        <p:txBody>
          <a:bodyPr wrap="square" rtlCol="0">
            <a:spAutoFit/>
          </a:bodyPr>
          <a:lstStyle/>
          <a:p>
            <a:pPr marL="285750" indent="-285750" algn="just">
              <a:lnSpc>
                <a:spcPct val="130000"/>
              </a:lnSpc>
              <a:buFont typeface="Arial" panose="020B0604020202020204" pitchFamily="34" charset="0"/>
              <a:buChar char="•"/>
            </a:pPr>
            <a:r>
              <a:rPr lang="en-US" altLang="zh-CN" dirty="0">
                <a:solidFill>
                  <a:srgbClr val="59656F"/>
                </a:solidFill>
                <a:latin typeface="Arial" panose="020B0604020202020204" pitchFamily="34" charset="0"/>
              </a:rPr>
              <a:t>The dependent variable should be dichotomous in nature (e.g., presence vs. absent).</a:t>
            </a:r>
          </a:p>
          <a:p>
            <a:pPr marL="285750" indent="-285750" algn="just">
              <a:lnSpc>
                <a:spcPct val="130000"/>
              </a:lnSpc>
              <a:buFont typeface="Arial" panose="020B0604020202020204" pitchFamily="34" charset="0"/>
              <a:buChar char="•"/>
            </a:pPr>
            <a:r>
              <a:rPr lang="en-US" altLang="zh-CN" dirty="0">
                <a:solidFill>
                  <a:srgbClr val="59656F"/>
                </a:solidFill>
                <a:latin typeface="Arial" panose="020B0604020202020204" pitchFamily="34" charset="0"/>
              </a:rPr>
              <a:t>There should be no outliers in the data, which can be assessed by converting the continuous predictors to standardized scores, and removing values below -3.29 or greater than 3.29.</a:t>
            </a:r>
          </a:p>
          <a:p>
            <a:pPr marL="285750" indent="-285750" algn="just">
              <a:lnSpc>
                <a:spcPct val="130000"/>
              </a:lnSpc>
              <a:buFont typeface="Arial" panose="020B0604020202020204" pitchFamily="34" charset="0"/>
              <a:buChar char="•"/>
            </a:pPr>
            <a:r>
              <a:rPr lang="en-US" altLang="zh-CN" dirty="0">
                <a:solidFill>
                  <a:srgbClr val="59656F"/>
                </a:solidFill>
                <a:latin typeface="Arial" panose="020B0604020202020204" pitchFamily="34" charset="0"/>
              </a:rPr>
              <a:t>There should be no high correlations (multi collinearity) among the predictors. This can be assessed by a correlation matrix among the predictors. (Values higher than 0.9 should be removed)</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834005" y="871855"/>
            <a:ext cx="6523990" cy="645160"/>
          </a:xfrm>
          <a:prstGeom prst="rect">
            <a:avLst/>
          </a:prstGeom>
          <a:noFill/>
        </p:spPr>
        <p:txBody>
          <a:bodyPr wrap="none" rtlCol="0">
            <a:spAutoFit/>
          </a:bodyPr>
          <a:lstStyle/>
          <a:p>
            <a:pPr algn="ctr"/>
            <a:r>
              <a:rPr lang="en-US" altLang="zh-CN" sz="3600" b="1">
                <a:solidFill>
                  <a:schemeClr val="tx1">
                    <a:lumMod val="85000"/>
                    <a:lumOff val="15000"/>
                  </a:schemeClr>
                </a:solidFill>
                <a:latin typeface="Arial" panose="020B0604020202020204" pitchFamily="34" charset="0"/>
              </a:rPr>
              <a:t>Types of Logistic Regression</a:t>
            </a:r>
          </a:p>
        </p:txBody>
      </p:sp>
      <p:sp>
        <p:nvSpPr>
          <p:cNvPr id="26" name="泪滴形 25"/>
          <p:cNvSpPr/>
          <p:nvPr/>
        </p:nvSpPr>
        <p:spPr>
          <a:xfrm rot="8100000">
            <a:off x="2816860" y="2398395"/>
            <a:ext cx="659765" cy="65976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泪滴形 26"/>
          <p:cNvSpPr/>
          <p:nvPr/>
        </p:nvSpPr>
        <p:spPr>
          <a:xfrm rot="8100000">
            <a:off x="6032500" y="2398395"/>
            <a:ext cx="659765" cy="65976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泪滴形 27"/>
          <p:cNvSpPr/>
          <p:nvPr/>
        </p:nvSpPr>
        <p:spPr>
          <a:xfrm rot="8100000">
            <a:off x="9246870" y="2398395"/>
            <a:ext cx="659765" cy="65976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
          <p:cNvGrpSpPr/>
          <p:nvPr/>
        </p:nvGrpSpPr>
        <p:grpSpPr>
          <a:xfrm>
            <a:off x="1779905" y="2468880"/>
            <a:ext cx="9163050" cy="3266440"/>
            <a:chOff x="1482" y="3934"/>
            <a:chExt cx="11319" cy="5144"/>
          </a:xfrm>
        </p:grpSpPr>
        <p:cxnSp>
          <p:nvCxnSpPr>
            <p:cNvPr id="24" name="直接连接符 23"/>
            <p:cNvCxnSpPr>
              <a:stCxn id="15" idx="6"/>
              <a:endCxn id="17" idx="2"/>
            </p:cNvCxnSpPr>
            <p:nvPr/>
          </p:nvCxnSpPr>
          <p:spPr>
            <a:xfrm>
              <a:off x="3319" y="5397"/>
              <a:ext cx="76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59" y="6125"/>
              <a:ext cx="1819" cy="1113"/>
            </a:xfrm>
            <a:prstGeom prst="rect">
              <a:avLst/>
            </a:prstGeom>
            <a:noFill/>
          </p:spPr>
          <p:txBody>
            <a:bodyPr wrap="square" rtlCol="0">
              <a:spAutoFit/>
            </a:bodyPr>
            <a:lstStyle/>
            <a:p>
              <a:pPr algn="ctr"/>
              <a:r>
                <a:rPr lang="en-US" sz="2000" b="1">
                  <a:solidFill>
                    <a:srgbClr val="0070C0"/>
                  </a:solidFill>
                  <a:latin typeface="Arial" panose="020B0604020202020204" pitchFamily="34" charset="0"/>
                </a:rPr>
                <a:t>Binary </a:t>
              </a:r>
            </a:p>
            <a:p>
              <a:pPr algn="ctr"/>
              <a:r>
                <a:rPr lang="en-US" sz="2000" b="1">
                  <a:solidFill>
                    <a:srgbClr val="0070C0"/>
                  </a:solidFill>
                  <a:latin typeface="Arial" panose="020B0604020202020204" pitchFamily="34" charset="0"/>
                </a:rPr>
                <a:t>Logistic</a:t>
              </a:r>
            </a:p>
          </p:txBody>
        </p:sp>
        <p:sp>
          <p:nvSpPr>
            <p:cNvPr id="12" name="文本框 11"/>
            <p:cNvSpPr txBox="1"/>
            <p:nvPr/>
          </p:nvSpPr>
          <p:spPr>
            <a:xfrm>
              <a:off x="5889" y="6125"/>
              <a:ext cx="2508" cy="1113"/>
            </a:xfrm>
            <a:prstGeom prst="rect">
              <a:avLst/>
            </a:prstGeom>
            <a:noFill/>
          </p:spPr>
          <p:txBody>
            <a:bodyPr wrap="square" rtlCol="0">
              <a:spAutoFit/>
            </a:bodyPr>
            <a:lstStyle/>
            <a:p>
              <a:pPr algn="ctr"/>
              <a:r>
                <a:rPr lang="en-US" altLang="zh-CN" sz="2000" b="1">
                  <a:solidFill>
                    <a:srgbClr val="0070C0"/>
                  </a:solidFill>
                  <a:latin typeface="Arial" panose="020B0604020202020204" pitchFamily="34" charset="0"/>
                </a:rPr>
                <a:t>Multinomial </a:t>
              </a:r>
            </a:p>
            <a:p>
              <a:pPr algn="ctr"/>
              <a:r>
                <a:rPr lang="en-US" altLang="zh-CN" sz="2000" b="1">
                  <a:solidFill>
                    <a:srgbClr val="0070C0"/>
                  </a:solidFill>
                  <a:latin typeface="Arial" panose="020B0604020202020204" pitchFamily="34" charset="0"/>
                </a:rPr>
                <a:t>Logistic</a:t>
              </a:r>
            </a:p>
          </p:txBody>
        </p:sp>
        <p:sp>
          <p:nvSpPr>
            <p:cNvPr id="13" name="文本框 12"/>
            <p:cNvSpPr txBox="1"/>
            <p:nvPr/>
          </p:nvSpPr>
          <p:spPr>
            <a:xfrm>
              <a:off x="10202" y="6125"/>
              <a:ext cx="1819" cy="1113"/>
            </a:xfrm>
            <a:prstGeom prst="rect">
              <a:avLst/>
            </a:prstGeom>
            <a:noFill/>
          </p:spPr>
          <p:txBody>
            <a:bodyPr wrap="square" rtlCol="0">
              <a:spAutoFit/>
            </a:bodyPr>
            <a:lstStyle/>
            <a:p>
              <a:pPr algn="ctr"/>
              <a:r>
                <a:rPr lang="en-US" altLang="zh-CN" sz="2000" b="1" dirty="0">
                  <a:solidFill>
                    <a:srgbClr val="0070C0"/>
                  </a:solidFill>
                  <a:latin typeface="Arial" panose="020B0604020202020204" pitchFamily="34" charset="0"/>
                </a:rPr>
                <a:t>Ordinal </a:t>
              </a:r>
            </a:p>
            <a:p>
              <a:pPr algn="ctr"/>
              <a:r>
                <a:rPr lang="en-US" altLang="zh-CN" sz="2000" b="1" dirty="0">
                  <a:solidFill>
                    <a:srgbClr val="0070C0"/>
                  </a:solidFill>
                  <a:latin typeface="Arial" panose="020B0604020202020204" pitchFamily="34" charset="0"/>
                </a:rPr>
                <a:t>Logistic</a:t>
              </a:r>
            </a:p>
          </p:txBody>
        </p:sp>
        <p:sp>
          <p:nvSpPr>
            <p:cNvPr id="15" name="椭圆 14"/>
            <p:cNvSpPr/>
            <p:nvPr/>
          </p:nvSpPr>
          <p:spPr>
            <a:xfrm>
              <a:off x="3021" y="5248"/>
              <a:ext cx="298" cy="298"/>
            </a:xfrm>
            <a:prstGeom prst="ellipse">
              <a:avLst/>
            </a:prstGeom>
            <a:solidFill>
              <a:srgbClr val="596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992" y="5248"/>
              <a:ext cx="298" cy="298"/>
            </a:xfrm>
            <a:prstGeom prst="ellipse">
              <a:avLst/>
            </a:prstGeom>
            <a:solidFill>
              <a:srgbClr val="596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963" y="5248"/>
              <a:ext cx="298" cy="298"/>
            </a:xfrm>
            <a:prstGeom prst="ellipse">
              <a:avLst/>
            </a:prstGeom>
            <a:solidFill>
              <a:srgbClr val="596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758" y="3934"/>
              <a:ext cx="822" cy="725"/>
            </a:xfrm>
            <a:prstGeom prst="rect">
              <a:avLst/>
            </a:prstGeom>
            <a:noFill/>
          </p:spPr>
          <p:txBody>
            <a:bodyPr wrap="square" rtlCol="0">
              <a:spAutoFit/>
            </a:bodyPr>
            <a:lstStyle/>
            <a:p>
              <a:pPr algn="l"/>
              <a:r>
                <a:rPr lang="en-US" altLang="zh-CN" sz="2400" b="1">
                  <a:solidFill>
                    <a:srgbClr val="0070C0"/>
                  </a:solidFill>
                  <a:latin typeface="Arial" panose="020B0604020202020204" pitchFamily="34" charset="0"/>
                </a:rPr>
                <a:t>01</a:t>
              </a:r>
            </a:p>
          </p:txBody>
        </p:sp>
        <p:sp>
          <p:nvSpPr>
            <p:cNvPr id="32" name="文本框 31"/>
            <p:cNvSpPr txBox="1"/>
            <p:nvPr/>
          </p:nvSpPr>
          <p:spPr>
            <a:xfrm>
              <a:off x="6730" y="3934"/>
              <a:ext cx="822" cy="725"/>
            </a:xfrm>
            <a:prstGeom prst="rect">
              <a:avLst/>
            </a:prstGeom>
            <a:noFill/>
          </p:spPr>
          <p:txBody>
            <a:bodyPr wrap="square" rtlCol="0">
              <a:spAutoFit/>
            </a:bodyPr>
            <a:lstStyle/>
            <a:p>
              <a:pPr algn="l"/>
              <a:r>
                <a:rPr lang="en-US" altLang="zh-CN" sz="2400" b="1">
                  <a:solidFill>
                    <a:srgbClr val="0070C0"/>
                  </a:solidFill>
                  <a:latin typeface="Arial" panose="020B0604020202020204" pitchFamily="34" charset="0"/>
                </a:rPr>
                <a:t>02</a:t>
              </a:r>
            </a:p>
          </p:txBody>
        </p:sp>
        <p:sp>
          <p:nvSpPr>
            <p:cNvPr id="33" name="文本框 32"/>
            <p:cNvSpPr txBox="1"/>
            <p:nvPr/>
          </p:nvSpPr>
          <p:spPr>
            <a:xfrm>
              <a:off x="10701" y="3934"/>
              <a:ext cx="822" cy="725"/>
            </a:xfrm>
            <a:prstGeom prst="rect">
              <a:avLst/>
            </a:prstGeom>
            <a:noFill/>
          </p:spPr>
          <p:txBody>
            <a:bodyPr wrap="square" rtlCol="0">
              <a:spAutoFit/>
            </a:bodyPr>
            <a:lstStyle/>
            <a:p>
              <a:pPr algn="l"/>
              <a:r>
                <a:rPr lang="en-US" altLang="zh-CN" sz="2400" b="1">
                  <a:solidFill>
                    <a:srgbClr val="0070C0"/>
                  </a:solidFill>
                  <a:latin typeface="Arial" panose="020B0604020202020204" pitchFamily="34" charset="0"/>
                </a:rPr>
                <a:t>03</a:t>
              </a:r>
            </a:p>
          </p:txBody>
        </p:sp>
        <p:sp>
          <p:nvSpPr>
            <p:cNvPr id="36" name="文本框 35"/>
            <p:cNvSpPr txBox="1"/>
            <p:nvPr/>
          </p:nvSpPr>
          <p:spPr>
            <a:xfrm>
              <a:off x="1482" y="7238"/>
              <a:ext cx="3376" cy="1501"/>
            </a:xfrm>
            <a:prstGeom prst="rect">
              <a:avLst/>
            </a:prstGeom>
            <a:noFill/>
          </p:spPr>
          <p:txBody>
            <a:bodyPr wrap="square" rtlCol="0">
              <a:spAutoFit/>
            </a:bodyPr>
            <a:lstStyle/>
            <a:p>
              <a:pPr algn="l"/>
              <a:r>
                <a:rPr lang="zh-CN" altLang="en-US" sz="1400" dirty="0">
                  <a:solidFill>
                    <a:srgbClr val="59656F"/>
                  </a:solidFill>
                  <a:latin typeface="Arial" panose="020B0604020202020204" pitchFamily="34" charset="0"/>
                </a:rPr>
                <a:t>The categorical response has only two 2 possible outcomes. </a:t>
              </a:r>
            </a:p>
            <a:p>
              <a:pPr algn="l"/>
              <a:endParaRPr lang="zh-CN" altLang="en-US" sz="1400" dirty="0">
                <a:solidFill>
                  <a:srgbClr val="59656F"/>
                </a:solidFill>
                <a:latin typeface="Arial" panose="020B0604020202020204" pitchFamily="34" charset="0"/>
              </a:endParaRPr>
            </a:p>
            <a:p>
              <a:pPr algn="l"/>
              <a:r>
                <a:rPr lang="zh-CN" altLang="en-US" sz="1400" dirty="0">
                  <a:solidFill>
                    <a:srgbClr val="59656F"/>
                  </a:solidFill>
                  <a:latin typeface="Arial" panose="020B0604020202020204" pitchFamily="34" charset="0"/>
                </a:rPr>
                <a:t>Example: Spam or Not</a:t>
              </a:r>
            </a:p>
          </p:txBody>
        </p:sp>
        <p:sp>
          <p:nvSpPr>
            <p:cNvPr id="40" name="文本框 39"/>
            <p:cNvSpPr txBox="1"/>
            <p:nvPr/>
          </p:nvSpPr>
          <p:spPr>
            <a:xfrm>
              <a:off x="5454" y="7238"/>
              <a:ext cx="3376" cy="1840"/>
            </a:xfrm>
            <a:prstGeom prst="rect">
              <a:avLst/>
            </a:prstGeom>
            <a:noFill/>
          </p:spPr>
          <p:txBody>
            <a:bodyPr wrap="square" rtlCol="0">
              <a:spAutoFit/>
            </a:bodyPr>
            <a:lstStyle/>
            <a:p>
              <a:pPr algn="l"/>
              <a:r>
                <a:rPr lang="zh-CN" altLang="en-US" sz="1400" dirty="0">
                  <a:solidFill>
                    <a:srgbClr val="59656F"/>
                  </a:solidFill>
                  <a:latin typeface="Arial" panose="020B0604020202020204" pitchFamily="34" charset="0"/>
                </a:rPr>
                <a:t>Three or more categories without ordering. </a:t>
              </a:r>
              <a:br>
                <a:rPr lang="zh-CN" altLang="en-US" sz="1400" dirty="0">
                  <a:solidFill>
                    <a:srgbClr val="59656F"/>
                  </a:solidFill>
                  <a:latin typeface="Arial" panose="020B0604020202020204" pitchFamily="34" charset="0"/>
                </a:rPr>
              </a:br>
              <a:r>
                <a:rPr lang="zh-CN" altLang="en-US" sz="1400" dirty="0">
                  <a:solidFill>
                    <a:srgbClr val="59656F"/>
                  </a:solidFill>
                  <a:latin typeface="Arial" panose="020B0604020202020204" pitchFamily="34" charset="0"/>
                </a:rPr>
                <a:t>Example: Predicting which food is preferred more (Veg, Non-Veg, Vegan)</a:t>
              </a:r>
            </a:p>
          </p:txBody>
        </p:sp>
        <p:sp>
          <p:nvSpPr>
            <p:cNvPr id="41" name="文本框 40"/>
            <p:cNvSpPr txBox="1"/>
            <p:nvPr/>
          </p:nvSpPr>
          <p:spPr>
            <a:xfrm>
              <a:off x="9425" y="7238"/>
              <a:ext cx="3376" cy="1501"/>
            </a:xfrm>
            <a:prstGeom prst="rect">
              <a:avLst/>
            </a:prstGeom>
            <a:noFill/>
          </p:spPr>
          <p:txBody>
            <a:bodyPr wrap="square" rtlCol="0">
              <a:spAutoFit/>
            </a:bodyPr>
            <a:lstStyle/>
            <a:p>
              <a:pPr algn="just"/>
              <a:r>
                <a:rPr lang="zh-CN" altLang="en-US" sz="1400">
                  <a:solidFill>
                    <a:srgbClr val="59656F"/>
                  </a:solidFill>
                  <a:latin typeface="Arial" panose="020B0604020202020204" pitchFamily="34" charset="0"/>
                </a:rPr>
                <a:t>Three or more categories with ordering. </a:t>
              </a:r>
            </a:p>
            <a:p>
              <a:pPr algn="just"/>
              <a:r>
                <a:rPr lang="zh-CN" altLang="en-US" sz="1400">
                  <a:solidFill>
                    <a:srgbClr val="59656F"/>
                  </a:solidFill>
                  <a:latin typeface="Arial" panose="020B0604020202020204" pitchFamily="34" charset="0"/>
                </a:rPr>
                <a:t>Example: Movie rating from 1 to 5</a:t>
              </a:r>
            </a:p>
          </p:txBody>
        </p:sp>
      </p:grpSp>
    </p:spTree>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1958</Words>
  <Application>Microsoft Office PowerPoint</Application>
  <PresentationFormat>Widescreen</PresentationFormat>
  <Paragraphs>199</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gaohanghang</dc:creator>
  <cp:lastModifiedBy>Vishal Kumar</cp:lastModifiedBy>
  <cp:revision>97</cp:revision>
  <dcterms:created xsi:type="dcterms:W3CDTF">2018-08-14T03:08:00Z</dcterms:created>
  <dcterms:modified xsi:type="dcterms:W3CDTF">2019-06-16T04:22:48Z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