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78" r:id="rId4"/>
    <p:sldId id="279" r:id="rId5"/>
    <p:sldId id="280" r:id="rId6"/>
    <p:sldId id="281" r:id="rId7"/>
    <p:sldId id="295" r:id="rId8"/>
    <p:sldId id="296" r:id="rId9"/>
    <p:sldId id="297" r:id="rId10"/>
    <p:sldId id="307" r:id="rId11"/>
    <p:sldId id="298" r:id="rId12"/>
    <p:sldId id="30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4254-BAB4-4A85-B8FB-159AB5FDD60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85E2-1446-4822-B378-67D50D4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6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6E5BCF8-07EC-49F0-8D8D-D4B5284020C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DCC5-7504-40A1-B840-B8359454D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FAED-4384-4DC0-BC89-98F0F84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5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DCC5-7504-40A1-B840-B8359454D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FAED-4384-4DC0-BC89-98F0F84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8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DCC5-7504-40A1-B840-B8359454D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FAED-4384-4DC0-BC89-98F0F84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0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45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2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</p:spTree>
    <p:extLst>
      <p:ext uri="{BB962C8B-B14F-4D97-AF65-F5344CB8AC3E}">
        <p14:creationId xmlns:p14="http://schemas.microsoft.com/office/powerpoint/2010/main" val="637086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2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0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5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DCC5-7504-40A1-B840-B8359454D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FAED-4384-4DC0-BC89-98F0F84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1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45679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9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4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36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1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51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56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4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2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58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DCC5-7504-40A1-B840-B8359454D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FAED-4384-4DC0-BC89-98F0F84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65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3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14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5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59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4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5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3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48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07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518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DCC5-7504-40A1-B840-B8359454D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FAED-4384-4DC0-BC89-98F0F84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5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8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2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48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3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20650"/>
            <a:ext cx="1546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290C12-C3BE-4FDF-B3D7-EAFBD9007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16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6FB4D3D-A710-4320-AA94-C009BA086C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985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4ADAB2-C6D9-48CE-BFD1-1A18595D95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4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DCC5-7504-40A1-B840-B8359454D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FAED-4384-4DC0-BC89-98F0F84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9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DCC5-7504-40A1-B840-B8359454D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FAED-4384-4DC0-BC89-98F0F84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DCC5-7504-40A1-B840-B8359454D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FAED-4384-4DC0-BC89-98F0F84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DCC5-7504-40A1-B840-B8359454D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FAED-4384-4DC0-BC89-98F0F84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DCC5-7504-40A1-B840-B8359454D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FAED-4384-4DC0-BC89-98F0F84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image" Target="../media/image1.wmf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DCC5-7504-40A1-B840-B8359454D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FAED-4384-4DC0-BC89-98F0F84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8" r:id="rId36"/>
    <p:sldLayoutId id="2147483699" r:id="rId3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jquery-3.1.0.js" TargetMode="External"/><Relationship Id="rId2" Type="http://schemas.openxmlformats.org/officeDocument/2006/relationships/hyperlink" Target="https://api.jquery.com/" TargetMode="External"/><Relationship Id="rId1" Type="http://schemas.openxmlformats.org/officeDocument/2006/relationships/slideLayout" Target="../slideLayouts/slideLayout47.xml"/><Relationship Id="rId4" Type="http://schemas.openxmlformats.org/officeDocument/2006/relationships/hyperlink" Target="https://code.jquery.com/jquery-3.1.0.min.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jquery-3.1.0.min.js" TargetMode="External"/><Relationship Id="rId2" Type="http://schemas.openxmlformats.org/officeDocument/2006/relationships/hyperlink" Target="https://code.jquery.com/jquery-3.1.0.js" TargetMode="Externa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/>
          </p:nvPr>
        </p:nvSpPr>
        <p:spPr bwMode="auto">
          <a:xfrm>
            <a:off x="1658938" y="48133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altLang="en-US" dirty="0" smtClean="0"/>
              <a:t>Day 2 - </a:t>
            </a:r>
            <a:r>
              <a:rPr lang="en-US" altLang="en-US" dirty="0" err="1"/>
              <a:t>jQuery</a:t>
            </a:r>
            <a:r>
              <a:rPr lang="en-US" altLang="en-US" dirty="0"/>
              <a:t> – write less, do more</a:t>
            </a:r>
            <a:br>
              <a:rPr lang="en-US" altLang="en-US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altLang="en-US" sz="1600" dirty="0" smtClean="0"/>
              <a:t/>
            </a:r>
            <a:br>
              <a:rPr altLang="en-US" sz="1600" dirty="0" smtClean="0"/>
            </a:br>
            <a:endParaRPr altLang="en-US" dirty="0" smtClean="0"/>
          </a:p>
        </p:txBody>
      </p:sp>
      <p:sp>
        <p:nvSpPr>
          <p:cNvPr id="19456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68771E9-F580-48F0-A61D-DBE73269FAEB}" type="slidenum">
              <a:rPr lang="en-US" altLang="en-US" smtClean="0">
                <a:solidFill>
                  <a:srgbClr val="262626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194564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Authored by	: Pooja Jain 	Presented by	: Pooja Jain</a:t>
            </a:r>
          </a:p>
        </p:txBody>
      </p:sp>
    </p:spTree>
    <p:extLst>
      <p:ext uri="{BB962C8B-B14F-4D97-AF65-F5344CB8AC3E}">
        <p14:creationId xmlns:p14="http://schemas.microsoft.com/office/powerpoint/2010/main" val="19686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0" y="1524000"/>
            <a:ext cx="7391400" cy="3809873"/>
          </a:xfrm>
        </p:spPr>
        <p:txBody>
          <a:bodyPr/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selector_new.html</a:t>
            </a:r>
          </a:p>
          <a:p>
            <a:endParaRPr lang="en-US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/>
            <a:r>
              <a:rPr lang="en-IN" sz="1800" dirty="0" smtClean="0">
                <a:solidFill>
                  <a:srgbClr val="0070C0"/>
                </a:solidFill>
              </a:rPr>
              <a:t>1</a:t>
            </a:r>
            <a:r>
              <a:rPr lang="en-IN" sz="1800" dirty="0">
                <a:solidFill>
                  <a:srgbClr val="0070C0"/>
                </a:solidFill>
              </a:rPr>
              <a:t>. Select all </a:t>
            </a:r>
            <a:r>
              <a:rPr lang="en-IN" sz="1800" dirty="0" err="1">
                <a:solidFill>
                  <a:srgbClr val="0070C0"/>
                </a:solidFill>
              </a:rPr>
              <a:t>divs</a:t>
            </a:r>
            <a:endParaRPr lang="en-IN" sz="1800" dirty="0">
              <a:solidFill>
                <a:srgbClr val="0070C0"/>
              </a:solidFill>
            </a:endParaRPr>
          </a:p>
          <a:p>
            <a:pPr marL="0" indent="0"/>
            <a:r>
              <a:rPr lang="en-IN" sz="1800" dirty="0">
                <a:solidFill>
                  <a:srgbClr val="0070C0"/>
                </a:solidFill>
              </a:rPr>
              <a:t>2. Select element with id as "</a:t>
            </a:r>
            <a:r>
              <a:rPr lang="en-IN" sz="1800" dirty="0" err="1">
                <a:solidFill>
                  <a:srgbClr val="0070C0"/>
                </a:solidFill>
              </a:rPr>
              <a:t>firstdiv</a:t>
            </a:r>
            <a:r>
              <a:rPr lang="en-IN" sz="1800" dirty="0">
                <a:solidFill>
                  <a:srgbClr val="0070C0"/>
                </a:solidFill>
              </a:rPr>
              <a:t>"</a:t>
            </a:r>
          </a:p>
          <a:p>
            <a:pPr marL="0" indent="0"/>
            <a:r>
              <a:rPr lang="en-IN" sz="1800" dirty="0">
                <a:solidFill>
                  <a:srgbClr val="0070C0"/>
                </a:solidFill>
              </a:rPr>
              <a:t>3. Select div with id as "</a:t>
            </a:r>
            <a:r>
              <a:rPr lang="en-IN" sz="1800" dirty="0" err="1">
                <a:solidFill>
                  <a:srgbClr val="0070C0"/>
                </a:solidFill>
              </a:rPr>
              <a:t>mydiv</a:t>
            </a:r>
            <a:r>
              <a:rPr lang="en-IN" sz="1800" dirty="0">
                <a:solidFill>
                  <a:srgbClr val="0070C0"/>
                </a:solidFill>
              </a:rPr>
              <a:t>"</a:t>
            </a:r>
          </a:p>
          <a:p>
            <a:pPr marL="0" indent="0"/>
            <a:r>
              <a:rPr lang="en-IN" sz="1800" dirty="0">
                <a:solidFill>
                  <a:srgbClr val="0070C0"/>
                </a:solidFill>
              </a:rPr>
              <a:t>4. Select elements with class as "container"</a:t>
            </a:r>
          </a:p>
          <a:p>
            <a:pPr marL="0" indent="0"/>
            <a:r>
              <a:rPr lang="en-IN" sz="1800" dirty="0">
                <a:solidFill>
                  <a:srgbClr val="0070C0"/>
                </a:solidFill>
              </a:rPr>
              <a:t>5. Select elements with classes as "container" and "bottom"</a:t>
            </a:r>
          </a:p>
          <a:p>
            <a:pPr marL="0" indent="0"/>
            <a:r>
              <a:rPr lang="en-IN" sz="1800" dirty="0">
                <a:solidFill>
                  <a:srgbClr val="0070C0"/>
                </a:solidFill>
              </a:rPr>
              <a:t>6. Select first div</a:t>
            </a:r>
          </a:p>
          <a:p>
            <a:pPr marL="0" indent="0"/>
            <a:r>
              <a:rPr lang="en-IN" sz="1800" dirty="0">
                <a:solidFill>
                  <a:srgbClr val="0070C0"/>
                </a:solidFill>
              </a:rPr>
              <a:t>7. Select last div</a:t>
            </a:r>
          </a:p>
          <a:p>
            <a:pPr marL="0" indent="0"/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0" y="1524000"/>
            <a:ext cx="7391400" cy="3733800"/>
          </a:xfrm>
        </p:spPr>
        <p:txBody>
          <a:bodyPr/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selector_new.html</a:t>
            </a:r>
          </a:p>
          <a:p>
            <a:endParaRPr lang="en-US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/>
            <a:r>
              <a:rPr lang="en-IN" sz="1800" dirty="0" smtClean="0">
                <a:solidFill>
                  <a:srgbClr val="0070C0"/>
                </a:solidFill>
              </a:rPr>
              <a:t>8. Select all even </a:t>
            </a:r>
            <a:r>
              <a:rPr lang="en-IN" sz="1800" dirty="0" err="1" smtClean="0">
                <a:solidFill>
                  <a:srgbClr val="0070C0"/>
                </a:solidFill>
              </a:rPr>
              <a:t>trs</a:t>
            </a:r>
            <a:endParaRPr lang="en-IN" sz="1800" dirty="0" smtClean="0">
              <a:solidFill>
                <a:srgbClr val="0070C0"/>
              </a:solidFill>
            </a:endParaRPr>
          </a:p>
          <a:p>
            <a:pPr marL="0" indent="0"/>
            <a:r>
              <a:rPr lang="en-IN" sz="1800" dirty="0" smtClean="0">
                <a:solidFill>
                  <a:srgbClr val="0070C0"/>
                </a:solidFill>
              </a:rPr>
              <a:t>9. Select all odd </a:t>
            </a:r>
            <a:r>
              <a:rPr lang="en-IN" sz="1800" dirty="0" err="1" smtClean="0">
                <a:solidFill>
                  <a:srgbClr val="0070C0"/>
                </a:solidFill>
              </a:rPr>
              <a:t>trs</a:t>
            </a:r>
            <a:endParaRPr lang="en-IN" sz="1800" dirty="0" smtClean="0">
              <a:solidFill>
                <a:srgbClr val="0070C0"/>
              </a:solidFill>
            </a:endParaRPr>
          </a:p>
          <a:p>
            <a:pPr marL="0" indent="0"/>
            <a:r>
              <a:rPr lang="en-IN" sz="1800" dirty="0" smtClean="0">
                <a:solidFill>
                  <a:srgbClr val="0070C0"/>
                </a:solidFill>
              </a:rPr>
              <a:t>10. Select all elements with </a:t>
            </a:r>
            <a:r>
              <a:rPr lang="en-IN" sz="1800" dirty="0" err="1" smtClean="0">
                <a:solidFill>
                  <a:srgbClr val="0070C0"/>
                </a:solidFill>
              </a:rPr>
              <a:t>href</a:t>
            </a:r>
            <a:r>
              <a:rPr lang="en-IN" sz="1800" dirty="0" smtClean="0">
                <a:solidFill>
                  <a:srgbClr val="0070C0"/>
                </a:solidFill>
              </a:rPr>
              <a:t> attribute</a:t>
            </a:r>
          </a:p>
          <a:p>
            <a:pPr marL="0" indent="0"/>
            <a:r>
              <a:rPr lang="en-IN" sz="1800" dirty="0" smtClean="0">
                <a:solidFill>
                  <a:srgbClr val="0070C0"/>
                </a:solidFill>
              </a:rPr>
              <a:t>11. Select all elements with </a:t>
            </a:r>
            <a:r>
              <a:rPr lang="en-IN" sz="1800" dirty="0" err="1" smtClean="0">
                <a:solidFill>
                  <a:srgbClr val="0070C0"/>
                </a:solidFill>
              </a:rPr>
              <a:t>href</a:t>
            </a:r>
            <a:r>
              <a:rPr lang="en-IN" sz="1800" dirty="0" smtClean="0">
                <a:solidFill>
                  <a:srgbClr val="0070C0"/>
                </a:solidFill>
              </a:rPr>
              <a:t> attribute equal to www.google.com</a:t>
            </a:r>
          </a:p>
          <a:p>
            <a:pPr marL="0" indent="0"/>
            <a:r>
              <a:rPr lang="en-IN" sz="1800" dirty="0" smtClean="0">
                <a:solidFill>
                  <a:srgbClr val="0070C0"/>
                </a:solidFill>
              </a:rPr>
              <a:t>12. Select all elements with </a:t>
            </a:r>
            <a:r>
              <a:rPr lang="en-IN" sz="1800" dirty="0" err="1" smtClean="0">
                <a:solidFill>
                  <a:srgbClr val="0070C0"/>
                </a:solidFill>
              </a:rPr>
              <a:t>href</a:t>
            </a:r>
            <a:r>
              <a:rPr lang="en-IN" sz="1800" dirty="0" smtClean="0">
                <a:solidFill>
                  <a:srgbClr val="0070C0"/>
                </a:solidFill>
              </a:rPr>
              <a:t> attribute not equal to www.google.com</a:t>
            </a:r>
          </a:p>
          <a:p>
            <a:pPr marL="0" indent="0"/>
            <a:r>
              <a:rPr lang="en-IN" sz="1800" dirty="0" smtClean="0">
                <a:solidFill>
                  <a:srgbClr val="0070C0"/>
                </a:solidFill>
              </a:rPr>
              <a:t>13. Select all input elements with name attribute ending with NAME</a:t>
            </a:r>
          </a:p>
          <a:p>
            <a:pPr marL="0" indent="0"/>
            <a:r>
              <a:rPr lang="en-IN" sz="1800" dirty="0" smtClean="0">
                <a:solidFill>
                  <a:srgbClr val="0070C0"/>
                </a:solidFill>
              </a:rPr>
              <a:t>14. Select all input elements with name attribute starting with PAYOR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Elements -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47800" y="1721803"/>
            <a:ext cx="7467600" cy="455081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all descendants that match within given jQuery object</a:t>
            </a:r>
          </a:p>
          <a:p>
            <a:pPr lvl="2" indent="-457200"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jqinputs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”).find(“</a:t>
            </a:r>
            <a:r>
              <a:rPr lang="en-US" sz="1800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input[name=‘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lang="en-US" sz="1800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’]”);</a:t>
            </a:r>
            <a:endParaRPr lang="en-US" sz="1800" dirty="0">
              <a:solidFill>
                <a:srgbClr val="0070C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 indent="-4572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necessary to mention a selector.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all direct descendants that match within given jQuery object</a:t>
            </a:r>
          </a:p>
          <a:p>
            <a:pPr lvl="2" indent="-457200"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jqinputs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children(“input[name=‘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’]”);</a:t>
            </a:r>
            <a:endParaRPr lang="en-US" sz="1800" dirty="0">
              <a:solidFill>
                <a:srgbClr val="0070C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3" indent="-3429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not necessary to mention a selector.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Note that the difference between </a:t>
            </a:r>
            <a:r>
              <a:rPr lang="en-US" sz="1800" dirty="0">
                <a:solidFill>
                  <a:srgbClr val="0070C0"/>
                </a:solidFill>
              </a:rPr>
              <a:t>find()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children()</a:t>
            </a:r>
            <a:r>
              <a:rPr lang="en-US" sz="1800" dirty="0"/>
              <a:t> is that children() traverses only a single level.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// selector2.html</a:t>
            </a:r>
          </a:p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// find vs children. </a:t>
            </a:r>
          </a:p>
          <a:p>
            <a:pPr marL="0" indent="0"/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Use .children() and .find() on grandparent.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Find “me” by using .find() on </a:t>
            </a:r>
            <a:r>
              <a:rPr lang="en-US" sz="1800" dirty="0">
                <a:solidFill>
                  <a:srgbClr val="0070C0"/>
                </a:solidFill>
              </a:rPr>
              <a:t>grandparent.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/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47389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To get / set html -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html()</a:t>
            </a:r>
          </a:p>
          <a:p>
            <a:pPr marL="228600" lvl="1">
              <a:defRPr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html = 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”).html();</a:t>
            </a:r>
          </a:p>
          <a:p>
            <a:pPr marL="0" lvl="1">
              <a:defRPr/>
            </a:pP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”).html(html);</a:t>
            </a:r>
          </a:p>
          <a:p>
            <a:pPr marL="0" lvl="1">
              <a:defRPr/>
            </a:pPr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To get / set </a:t>
            </a:r>
            <a:r>
              <a:rPr lang="en-US" sz="1800" dirty="0" smtClean="0"/>
              <a:t>input values –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228600" lvl="1">
              <a:defRPr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 = 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myinput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pPr marL="228600" lvl="1">
              <a:defRPr/>
            </a:pP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myinput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(value);</a:t>
            </a:r>
          </a:p>
          <a:p>
            <a:pPr marL="228600" lvl="1">
              <a:defRPr/>
            </a:pPr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To get / set </a:t>
            </a:r>
            <a:r>
              <a:rPr lang="en-US" sz="1800" dirty="0" err="1"/>
              <a:t>css</a:t>
            </a:r>
            <a:r>
              <a:rPr lang="en-US" sz="1800" dirty="0"/>
              <a:t> properties –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css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228600" lvl="1">
              <a:defRPr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fontcolor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(“color”);</a:t>
            </a:r>
          </a:p>
          <a:p>
            <a:pPr marL="228600" lvl="1">
              <a:defRPr/>
            </a:pP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jQuery(“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(“color”,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fontcolor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56790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To add </a:t>
            </a:r>
            <a:r>
              <a:rPr lang="en-US" sz="1800" dirty="0" smtClean="0"/>
              <a:t>a </a:t>
            </a:r>
            <a:r>
              <a:rPr lang="en-US" sz="1800" dirty="0" err="1" smtClean="0"/>
              <a:t>css</a:t>
            </a:r>
            <a:r>
              <a:rPr lang="en-US" sz="1800" dirty="0" smtClean="0"/>
              <a:t> </a:t>
            </a:r>
            <a:r>
              <a:rPr lang="en-US" sz="1800" dirty="0"/>
              <a:t>class –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addClass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228600" lvl="1">
              <a:defRPr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jQuery(“#row”).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addClass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(“even”);</a:t>
            </a:r>
          </a:p>
          <a:p>
            <a:pPr marL="228600" lvl="1">
              <a:defRPr/>
            </a:pPr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To remove </a:t>
            </a:r>
            <a:r>
              <a:rPr lang="en-US" sz="1800" dirty="0" smtClean="0"/>
              <a:t>a </a:t>
            </a:r>
            <a:r>
              <a:rPr lang="en-US" sz="1800" dirty="0" err="1" smtClean="0"/>
              <a:t>css</a:t>
            </a:r>
            <a:r>
              <a:rPr lang="en-US" sz="1800" dirty="0" smtClean="0"/>
              <a:t> </a:t>
            </a:r>
            <a:r>
              <a:rPr lang="en-US" sz="1800" dirty="0"/>
              <a:t>class –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removeClass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228600" lvl="1">
              <a:defRPr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jQuery(“#row”).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removeClass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(“even”);</a:t>
            </a:r>
          </a:p>
          <a:p>
            <a:pPr marL="228600" lvl="1">
              <a:defRPr/>
            </a:pPr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To hide elements –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hide()</a:t>
            </a:r>
          </a:p>
          <a:p>
            <a:pPr marL="228600" lvl="1">
              <a:defRPr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”).hide();</a:t>
            </a:r>
          </a:p>
          <a:p>
            <a:pPr marL="228600" lvl="1">
              <a:defRPr/>
            </a:pPr>
            <a:endParaRPr lang="en-US" sz="1800" dirty="0">
              <a:solidFill>
                <a:srgbClr val="0070C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To show elements –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show()</a:t>
            </a:r>
          </a:p>
          <a:p>
            <a:pPr marL="228600" lvl="1">
              <a:defRPr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show();</a:t>
            </a:r>
            <a:endParaRPr lang="en-US" sz="1800" dirty="0">
              <a:solidFill>
                <a:srgbClr val="0070C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69608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To get / set width –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width()</a:t>
            </a:r>
          </a:p>
          <a:p>
            <a:pPr marL="228600" lvl="1">
              <a:defRPr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width = 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”).width();</a:t>
            </a:r>
          </a:p>
          <a:p>
            <a:pPr marL="0" lvl="1">
              <a:defRPr/>
            </a:pP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”).width(width);</a:t>
            </a:r>
          </a:p>
          <a:p>
            <a:pPr marL="228600" lvl="1">
              <a:defRPr/>
            </a:pPr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To get / set height –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height()</a:t>
            </a:r>
          </a:p>
          <a:p>
            <a:pPr marL="228600" lvl="1">
              <a:defRPr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height = 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”).height ();</a:t>
            </a:r>
          </a:p>
          <a:p>
            <a:pPr marL="0" lvl="1">
              <a:defRPr/>
            </a:pP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”).height(height);</a:t>
            </a:r>
          </a:p>
          <a:p>
            <a:pPr marL="228600" lvl="1">
              <a:defRPr/>
            </a:pPr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To get / set attribute –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attr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228600" lvl="1">
              <a:defRPr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titlemessage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myinput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attr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(“title”);</a:t>
            </a:r>
            <a:endParaRPr lang="en-US" sz="1800" dirty="0">
              <a:solidFill>
                <a:srgbClr val="0070C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>
              <a:defRPr/>
            </a:pP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myinput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attr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(“title”,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titlemessage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en-US" sz="1800" dirty="0">
              <a:solidFill>
                <a:srgbClr val="0070C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and removing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502082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append content in selected element –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append()</a:t>
            </a:r>
          </a:p>
          <a:p>
            <a:pPr marL="228600" lvl="1">
              <a:defRPr/>
            </a:pP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”).append(“&lt;span&gt;Hello World!&lt;/span&gt;”);</a:t>
            </a:r>
          </a:p>
          <a:p>
            <a:pPr marL="22860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prepend content  in selected element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prepend()</a:t>
            </a:r>
          </a:p>
          <a:p>
            <a:pPr marL="228600" lvl="1">
              <a:defRPr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”).prepend(“&lt;span&gt;Hello World!&lt;/span&gt;”);</a:t>
            </a:r>
          </a:p>
          <a:p>
            <a:pPr marL="228600" lvl="1"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add content before selected element –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before()</a:t>
            </a:r>
          </a:p>
          <a:p>
            <a:pPr marL="228600" lvl="1">
              <a:defRPr/>
            </a:pPr>
            <a:r>
              <a:rPr lang="en-US" sz="2000" dirty="0"/>
              <a:t>	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”).before (“&lt;span&gt;Hello World!&lt;/span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&gt;”);</a:t>
            </a:r>
          </a:p>
          <a:p>
            <a:pPr marL="0" lvl="1"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To add content after selected element –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after()</a:t>
            </a:r>
          </a:p>
          <a:p>
            <a:pPr marL="228600" lvl="1">
              <a:defRPr/>
            </a:pPr>
            <a:r>
              <a:rPr lang="en-US" sz="2000" dirty="0"/>
              <a:t>	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”).after(“&lt;span&gt;Hello World!&lt;/span&gt;”);</a:t>
            </a:r>
          </a:p>
          <a:p>
            <a:pPr marL="0" lvl="1">
              <a:defRPr/>
            </a:pPr>
            <a:endParaRPr lang="en-US" sz="1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apply what we have seen so far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// samplejquerydom.html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Create the usual form with various form elements, and add in validation. But use jQuery where possible.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Bibliography, Important Links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jQuery API - - </a:t>
            </a:r>
            <a:r>
              <a:rPr lang="en-US" sz="1800" dirty="0">
                <a:hlinkClick r:id="rId2"/>
              </a:rPr>
              <a:t>https://api.jquery.com/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jQuery CDN - - </a:t>
            </a:r>
            <a:r>
              <a:rPr lang="en-US" sz="1800" dirty="0">
                <a:hlinkClick r:id="rId2"/>
              </a:rPr>
              <a:t>https://api.jquery.com/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jQuery </a:t>
            </a:r>
            <a:r>
              <a:rPr lang="en-US" sz="1800" dirty="0">
                <a:hlinkClick r:id="rId3"/>
              </a:rPr>
              <a:t>3.1.0</a:t>
            </a:r>
            <a:r>
              <a:rPr lang="en-US" sz="1800" dirty="0" smtClean="0"/>
              <a:t> – </a:t>
            </a:r>
            <a:r>
              <a:rPr lang="en-US" sz="1800" dirty="0"/>
              <a:t>Uncompressed </a:t>
            </a:r>
            <a:r>
              <a:rPr lang="en-US" sz="1800" dirty="0"/>
              <a:t>-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>
                <a:hlinkClick r:id="rId3"/>
              </a:rPr>
              <a:t>code.jquery.com/jquery-3.1.0.js</a:t>
            </a:r>
            <a:endParaRPr lang="en-US" sz="1800" dirty="0"/>
          </a:p>
          <a:p>
            <a:pPr marL="228600" lvl="1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jQuery </a:t>
            </a:r>
            <a:r>
              <a:rPr lang="en-US" sz="1800" dirty="0">
                <a:hlinkClick r:id="rId3"/>
              </a:rPr>
              <a:t>3.1.0</a:t>
            </a:r>
            <a:r>
              <a:rPr lang="en-US" sz="1800" dirty="0" smtClean="0"/>
              <a:t> </a:t>
            </a:r>
            <a:r>
              <a:rPr lang="en-US" sz="1800" dirty="0"/>
              <a:t>– Minified - </a:t>
            </a:r>
            <a:r>
              <a:rPr lang="en-US" sz="1800" dirty="0">
                <a:hlinkClick r:id="rId4"/>
              </a:rPr>
              <a:t>https://code.jquery.com/jquery-3.1.0.min.js</a:t>
            </a:r>
            <a:endParaRPr lang="en-US" sz="1800" dirty="0"/>
          </a:p>
          <a:p>
            <a:pPr marL="228600"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Question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// </a:t>
            </a:r>
            <a:r>
              <a:rPr lang="en-US" sz="1800" dirty="0">
                <a:solidFill>
                  <a:srgbClr val="0070C0"/>
                </a:solidFill>
              </a:rPr>
              <a:t>dynamic_css_js.html</a:t>
            </a:r>
          </a:p>
          <a:p>
            <a:pPr>
              <a:defRPr/>
            </a:pPr>
            <a:endParaRPr lang="en-US" sz="18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Knowing what you know about JavaScript, how would you go about applying alternate classes to each table row?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Hint: you can use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rows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on a table object to get all the rows.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23245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1341073-43CD-43F7-971E-41FC7D2203B0}" type="slidenum">
              <a:rPr lang="en-US" altLang="en-US" smtClean="0">
                <a:solidFill>
                  <a:srgbClr val="262626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41446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56790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It is a library of JavaScript functions.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Greatly simplifies JavaScript programming by following a “</a:t>
            </a:r>
            <a:r>
              <a:rPr lang="en-US" sz="1800" dirty="0">
                <a:solidFill>
                  <a:srgbClr val="0070C0"/>
                </a:solidFill>
              </a:rPr>
              <a:t>write less, do more</a:t>
            </a:r>
            <a:r>
              <a:rPr lang="en-US" sz="1800" dirty="0"/>
              <a:t>” principle.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With jQuery you get</a:t>
            </a:r>
            <a:r>
              <a:rPr lang="en-US" sz="1800" dirty="0" smtClean="0"/>
              <a:t>:</a:t>
            </a:r>
          </a:p>
          <a:p>
            <a:pPr marL="514350" lvl="1" indent="-285750">
              <a:buFont typeface="+mj-lt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HTML element manipulation.</a:t>
            </a:r>
          </a:p>
          <a:p>
            <a:pPr marL="514350" lvl="1" indent="-285750">
              <a:buFont typeface="+mj-lt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CSS manipulation.</a:t>
            </a:r>
          </a:p>
          <a:p>
            <a:pPr marL="514350" lvl="1" indent="-285750">
              <a:buFont typeface="+mj-lt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HTML event functions.</a:t>
            </a:r>
          </a:p>
          <a:p>
            <a:pPr marL="514350" lvl="1" indent="-285750">
              <a:buFont typeface="+mj-lt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Effects and animations.</a:t>
            </a:r>
          </a:p>
          <a:p>
            <a:pPr marL="514350" lvl="1" indent="-285750">
              <a:buFont typeface="+mj-lt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HTML DOM traversal and modification.</a:t>
            </a:r>
          </a:p>
          <a:p>
            <a:pPr marL="514350" lvl="1" indent="-285750">
              <a:buFont typeface="+mj-lt"/>
              <a:buAutoNum type="arabicPeriod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more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Including jQuery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318872" cy="3612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Download it and include </a:t>
            </a:r>
            <a:r>
              <a:rPr lang="en-US" sz="1800" dirty="0" smtClean="0"/>
              <a:t>using </a:t>
            </a:r>
            <a:r>
              <a:rPr lang="en-US" sz="1800" dirty="0"/>
              <a:t>your standard script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Uncompressed -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://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code.jquery.com/jquery-3.1.0.js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Minified - </a:t>
            </a:r>
            <a:r>
              <a:rPr lang="en-US" sz="1800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en-US" sz="1800" dirty="0">
                <a:solidFill>
                  <a:srgbClr val="0070C0"/>
                </a:solidFill>
                <a:hlinkClick r:id="rId3"/>
              </a:rPr>
              <a:t>://</a:t>
            </a:r>
            <a:r>
              <a:rPr lang="en-US" sz="1800" dirty="0" smtClean="0">
                <a:solidFill>
                  <a:srgbClr val="0070C0"/>
                </a:solidFill>
                <a:hlinkClick r:id="rId3"/>
              </a:rPr>
              <a:t>code.jquery.com/jquery-3.1.0.min.js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that Quick Question … with jQuery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70C0"/>
                </a:solidFill>
              </a:rPr>
              <a:t>// dynamic_css_jquery.html</a:t>
            </a:r>
          </a:p>
          <a:p>
            <a:pPr>
              <a:defRPr/>
            </a:pPr>
            <a:endParaRPr lang="en-US" sz="18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Let’s revisit the previous problem using jQuery.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Note how much more simplified the code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Elements </a:t>
            </a:r>
            <a:r>
              <a:rPr lang="en-US" altLang="en-US" dirty="0" smtClean="0"/>
              <a:t>-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9863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an element by wrapping it in a </a:t>
            </a:r>
            <a:r>
              <a:rPr lang="en-US" sz="1800" dirty="0">
                <a:solidFill>
                  <a:srgbClr val="0070C0"/>
                </a:solidFill>
              </a:rPr>
              <a:t>jQuery(“”) </a:t>
            </a:r>
            <a:r>
              <a:rPr lang="en-US" sz="1800" dirty="0" smtClean="0">
                <a:solidFill>
                  <a:srgbClr val="0070C0"/>
                </a:solidFill>
              </a:rPr>
              <a:t>or </a:t>
            </a:r>
            <a:r>
              <a:rPr lang="en-US" sz="1800" dirty="0">
                <a:solidFill>
                  <a:srgbClr val="0070C0"/>
                </a:solidFill>
              </a:rPr>
              <a:t>$(“”)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to </a:t>
            </a:r>
            <a:r>
              <a:rPr lang="en-US" sz="1800" dirty="0"/>
              <a:t>get a jQuery object of that element.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all </a:t>
            </a:r>
            <a:r>
              <a:rPr lang="en-US" sz="1800" dirty="0" err="1"/>
              <a:t>divs</a:t>
            </a:r>
            <a:endParaRPr lang="en-US" sz="1800" dirty="0"/>
          </a:p>
          <a:p>
            <a:pPr marL="228600" lvl="1"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jqdivs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jQuery(“div”);</a:t>
            </a:r>
          </a:p>
          <a:p>
            <a:pPr marL="228600" lvl="1"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element with id as “</a:t>
            </a:r>
            <a:r>
              <a:rPr lang="en-US" sz="1800" dirty="0" err="1"/>
              <a:t>myid</a:t>
            </a:r>
            <a:r>
              <a:rPr lang="en-US" sz="1800" dirty="0"/>
              <a:t>”</a:t>
            </a:r>
          </a:p>
          <a:p>
            <a:pPr marL="228600" lvl="1"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jqelement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jQuery(“#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myid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”);</a:t>
            </a:r>
          </a:p>
          <a:p>
            <a:pPr marL="514350" lvl="1" indent="-285750">
              <a:buFont typeface="Arial" pitchFamily="34" charset="0"/>
              <a:buChar char="•"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div with id as “</a:t>
            </a:r>
            <a:r>
              <a:rPr lang="en-US" sz="1800" dirty="0" err="1"/>
              <a:t>mydiv</a:t>
            </a:r>
            <a:r>
              <a:rPr lang="en-US" sz="1800" dirty="0"/>
              <a:t>”</a:t>
            </a:r>
          </a:p>
          <a:p>
            <a:pPr marL="228600" lvl="1"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div#mydiv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”);</a:t>
            </a:r>
          </a:p>
          <a:p>
            <a:pPr marL="228600" lvl="1">
              <a:defRPr/>
            </a:pPr>
            <a:endParaRPr lang="en-US" sz="2000" dirty="0"/>
          </a:p>
          <a:p>
            <a:pPr marL="514350" lvl="1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514350" lvl="1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Elements -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33716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elements with class as “</a:t>
            </a:r>
            <a:r>
              <a:rPr lang="en-US" sz="1800" dirty="0" err="1"/>
              <a:t>myclass</a:t>
            </a:r>
            <a:r>
              <a:rPr lang="en-US" sz="1800" dirty="0"/>
              <a:t>”</a:t>
            </a:r>
          </a:p>
          <a:p>
            <a:pPr marL="228600" lvl="1"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jqelements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jQuery(“.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myclass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 smtClean="0"/>
              <a:t>Select </a:t>
            </a:r>
            <a:r>
              <a:rPr lang="en-US" sz="1800" dirty="0"/>
              <a:t>elements with classes as “odd” and “even”</a:t>
            </a:r>
          </a:p>
          <a:p>
            <a:pPr marL="228600" lvl="1"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jqelements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jQuery(“.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odd.even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first div</a:t>
            </a:r>
          </a:p>
          <a:p>
            <a:pPr marL="228600" lvl="1"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myjqdiv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div:first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”);</a:t>
            </a:r>
          </a:p>
          <a:p>
            <a:pPr marL="228600" lvl="1"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 smtClean="0"/>
              <a:t>Select last div</a:t>
            </a:r>
            <a:endParaRPr lang="en-US" sz="1800" dirty="0"/>
          </a:p>
          <a:p>
            <a:pPr marL="228600" lvl="1"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myjqdiv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div:last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Elements -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301781" cy="438844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all even </a:t>
            </a:r>
            <a:r>
              <a:rPr lang="en-US" sz="1800" dirty="0" err="1"/>
              <a:t>trs</a:t>
            </a:r>
            <a:endParaRPr lang="en-US" sz="1800" dirty="0"/>
          </a:p>
          <a:p>
            <a:pPr marL="0" indent="0">
              <a:defRPr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var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jqrows</a:t>
            </a:r>
            <a:r>
              <a:rPr lang="en-US" sz="1800" dirty="0">
                <a:solidFill>
                  <a:srgbClr val="0070C0"/>
                </a:solidFill>
              </a:rPr>
              <a:t> = jQuery(“</a:t>
            </a:r>
            <a:r>
              <a:rPr lang="en-US" sz="1800" dirty="0" err="1">
                <a:solidFill>
                  <a:srgbClr val="0070C0"/>
                </a:solidFill>
              </a:rPr>
              <a:t>tr:even</a:t>
            </a:r>
            <a:r>
              <a:rPr lang="en-US" sz="1800" dirty="0">
                <a:solidFill>
                  <a:srgbClr val="0070C0"/>
                </a:solidFill>
              </a:rPr>
              <a:t>”);</a:t>
            </a:r>
          </a:p>
          <a:p>
            <a:pPr marL="0" indent="0"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all odd </a:t>
            </a:r>
            <a:r>
              <a:rPr lang="en-US" sz="1800" dirty="0" err="1"/>
              <a:t>trs</a:t>
            </a:r>
            <a:endParaRPr lang="en-US" sz="1800" dirty="0"/>
          </a:p>
          <a:p>
            <a:pPr marL="0" indent="0">
              <a:defRPr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0070C0"/>
                </a:solidFill>
              </a:rPr>
              <a:t>var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jqrows</a:t>
            </a:r>
            <a:r>
              <a:rPr lang="en-US" sz="1800" dirty="0">
                <a:solidFill>
                  <a:srgbClr val="0070C0"/>
                </a:solidFill>
              </a:rPr>
              <a:t> = jQuery(“</a:t>
            </a:r>
            <a:r>
              <a:rPr lang="en-US" sz="1800" dirty="0" err="1">
                <a:solidFill>
                  <a:srgbClr val="0070C0"/>
                </a:solidFill>
              </a:rPr>
              <a:t>tr:odd</a:t>
            </a:r>
            <a:r>
              <a:rPr lang="en-US" sz="1800" dirty="0">
                <a:solidFill>
                  <a:srgbClr val="0070C0"/>
                </a:solidFill>
              </a:rPr>
              <a:t>”);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 smtClean="0"/>
              <a:t>Select </a:t>
            </a:r>
            <a:r>
              <a:rPr lang="en-US" sz="1800" dirty="0"/>
              <a:t>all elements with </a:t>
            </a:r>
            <a:r>
              <a:rPr lang="en-US" sz="1800" dirty="0" err="1"/>
              <a:t>href</a:t>
            </a:r>
            <a:r>
              <a:rPr lang="en-US" sz="1800" dirty="0"/>
              <a:t> attribute</a:t>
            </a:r>
          </a:p>
          <a:p>
            <a:pPr marL="0" lvl="1"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jqlinks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jQuery(“[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]”);</a:t>
            </a:r>
          </a:p>
          <a:p>
            <a:pPr marL="228600" lvl="1"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all elements with </a:t>
            </a:r>
            <a:r>
              <a:rPr lang="en-US" sz="1800" dirty="0" err="1"/>
              <a:t>href</a:t>
            </a:r>
            <a:r>
              <a:rPr lang="en-US" sz="1800" dirty="0"/>
              <a:t> attribute equal to </a:t>
            </a:r>
            <a:r>
              <a:rPr lang="en-US" sz="1800" dirty="0">
                <a:hlinkClick r:id="rId2"/>
              </a:rPr>
              <a:t>www.google.com</a:t>
            </a:r>
            <a:endParaRPr lang="en-US" sz="1800" dirty="0"/>
          </a:p>
          <a:p>
            <a:pPr marL="0" lvl="1"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jqlinks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jQuery(“[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=‘www.google.com’]”);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28600" lvl="1">
              <a:defRPr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Elements -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0" y="1752600"/>
            <a:ext cx="7269734" cy="466190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all elements with </a:t>
            </a:r>
            <a:r>
              <a:rPr lang="en-US" sz="1800" dirty="0" err="1"/>
              <a:t>href</a:t>
            </a:r>
            <a:r>
              <a:rPr lang="en-US" sz="1800" dirty="0"/>
              <a:t> attribute not equal to </a:t>
            </a:r>
            <a:r>
              <a:rPr lang="en-US" sz="1800" dirty="0">
                <a:hlinkClick r:id="rId2"/>
              </a:rPr>
              <a:t>www.google.com</a:t>
            </a:r>
            <a:endParaRPr lang="en-US" sz="1800" dirty="0"/>
          </a:p>
          <a:p>
            <a:pPr marL="228600" lvl="1"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jqlinks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jQuery</a:t>
            </a:r>
            <a:r>
              <a:rPr lang="en-US" sz="1800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(“a[</a:t>
            </a:r>
            <a:r>
              <a:rPr lang="en-US" sz="1800" dirty="0" err="1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!=‘www.google.com’]”);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 smtClean="0"/>
              <a:t>Select all input elements with name attribute ending with NAME</a:t>
            </a:r>
            <a:endParaRPr lang="en-US" sz="1800" dirty="0"/>
          </a:p>
          <a:p>
            <a:pPr marL="228600" lvl="1">
              <a:defRPr/>
            </a:pP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jqinputs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jQuery(“input[name$=‘NAME’]”);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Select all input elements with name attribute starting with PAYOR</a:t>
            </a:r>
          </a:p>
          <a:p>
            <a:pPr marL="228600" lvl="1">
              <a:defRPr/>
            </a:pP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jqinputs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jQuery(“input[name^=‘PAYOR’]”);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605</Words>
  <Application>Microsoft Office PowerPoint</Application>
  <PresentationFormat>On-screen Show (4:3)</PresentationFormat>
  <Paragraphs>216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3_Office Theme</vt:lpstr>
      <vt:lpstr>Day 2 - jQuery – write less, do more   </vt:lpstr>
      <vt:lpstr>A Quick Question First</vt:lpstr>
      <vt:lpstr>jQuery</vt:lpstr>
      <vt:lpstr>Including jQuery</vt:lpstr>
      <vt:lpstr>Revisiting that Quick Question … with jQuery</vt:lpstr>
      <vt:lpstr>Accessing Elements - Selectors</vt:lpstr>
      <vt:lpstr>Accessing Elements - Selectors</vt:lpstr>
      <vt:lpstr>Accessing Elements - Selectors</vt:lpstr>
      <vt:lpstr>Accessing Elements - Selectors</vt:lpstr>
      <vt:lpstr>Program</vt:lpstr>
      <vt:lpstr>Program</vt:lpstr>
      <vt:lpstr>Accessing Elements - Selectors</vt:lpstr>
      <vt:lpstr>Program</vt:lpstr>
      <vt:lpstr>Changing Elements</vt:lpstr>
      <vt:lpstr>Changing Elements</vt:lpstr>
      <vt:lpstr>Changing Elements</vt:lpstr>
      <vt:lpstr>Adding and removing elements</vt:lpstr>
      <vt:lpstr>Let’s apply what we have seen so far</vt:lpstr>
      <vt:lpstr>Bibliography, Important Links</vt:lpstr>
      <vt:lpstr>Any Questions?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DBI  </dc:title>
  <dc:creator>Pooja Jain</dc:creator>
  <cp:lastModifiedBy>Pooja Jain</cp:lastModifiedBy>
  <cp:revision>141</cp:revision>
  <dcterms:created xsi:type="dcterms:W3CDTF">2016-09-20T07:12:13Z</dcterms:created>
  <dcterms:modified xsi:type="dcterms:W3CDTF">2016-09-27T09:05:36Z</dcterms:modified>
</cp:coreProperties>
</file>