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0" r:id="rId3"/>
    <p:sldId id="258" r:id="rId4"/>
    <p:sldId id="278" r:id="rId5"/>
    <p:sldId id="289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90" r:id="rId15"/>
    <p:sldId id="288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7F03D-32F3-466D-8235-BEFF9FE568F5}" type="datetimeFigureOut">
              <a:rPr lang="en-IN" smtClean="0"/>
              <a:t>26-09-2016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6233F-DB58-4EF1-8479-8EF151234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7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6E5BCF8-07EC-49F0-8D8D-D4B5284020C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7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4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0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4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36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6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6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2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1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1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5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67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06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8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7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1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3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4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20650"/>
            <a:ext cx="1546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290C12-C3BE-4FDF-B3D7-EAFBD9007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1C606F5-FFC3-4405-B20D-7FF758C92A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2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20650"/>
            <a:ext cx="1546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89A0DB-F9E1-4613-AA7B-9F3D22E5D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en-US" sz="900" smtClean="0">
                <a:solidFill>
                  <a:srgbClr val="0075B0"/>
                </a:solidFill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FB4D3D-A710-4320-AA94-C009BA086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552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4ADAB2-C6D9-48CE-BFD1-1A18595D95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282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1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75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068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" TargetMode="External"/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coderwall.com/p/t_cgwq/when-is-better-to-use-data-or-att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 bwMode="auto">
          <a:xfrm>
            <a:off x="1658938" y="48133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altLang="en-US" dirty="0" smtClean="0"/>
              <a:t>Day 3 - </a:t>
            </a:r>
            <a:r>
              <a:rPr altLang="en-US" dirty="0" err="1" smtClean="0"/>
              <a:t>jQuery</a:t>
            </a:r>
            <a:r>
              <a:rPr altLang="en-US" dirty="0" smtClean="0"/>
              <a:t/>
            </a:r>
            <a:br>
              <a:rPr altLang="en-US" dirty="0" smtClean="0"/>
            </a:br>
            <a:r>
              <a:rPr altLang="en-US" sz="1600" dirty="0" smtClean="0"/>
              <a:t/>
            </a:r>
            <a:br>
              <a:rPr altLang="en-US" sz="1600" dirty="0" smtClean="0"/>
            </a:br>
            <a:endParaRPr altLang="en-US" dirty="0" smtClean="0"/>
          </a:p>
        </p:txBody>
      </p:sp>
      <p:sp>
        <p:nvSpPr>
          <p:cNvPr id="1945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68771E9-F580-48F0-A61D-DBE73269FAEB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194564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Authored by	: Pooja Jain 	Presented by	: Pooja Jain</a:t>
            </a:r>
          </a:p>
        </p:txBody>
      </p:sp>
    </p:spTree>
    <p:extLst>
      <p:ext uri="{BB962C8B-B14F-4D97-AF65-F5344CB8AC3E}">
        <p14:creationId xmlns:p14="http://schemas.microsoft.com/office/powerpoint/2010/main" val="2946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- .</a:t>
            </a:r>
            <a:r>
              <a:rPr lang="en-US" dirty="0" err="1"/>
              <a:t>attr</a:t>
            </a:r>
            <a:r>
              <a:rPr lang="en-US" dirty="0"/>
              <a:t>() vs .prop() vs .data()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318872" cy="3612070"/>
          </a:xfrm>
        </p:spPr>
        <p:txBody>
          <a:bodyPr/>
          <a:lstStyle/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1800" dirty="0"/>
              <a:t>(‘title’);</a:t>
            </a:r>
          </a:p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prop</a:t>
            </a:r>
            <a:r>
              <a:rPr lang="en-US" sz="1800" dirty="0"/>
              <a:t>(‘disabled’);</a:t>
            </a:r>
          </a:p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1800" dirty="0"/>
              <a:t>(‘</a:t>
            </a:r>
            <a:r>
              <a:rPr lang="en-US" sz="1800" dirty="0" err="1"/>
              <a:t>previousvalue</a:t>
            </a:r>
            <a:r>
              <a:rPr lang="en-US" sz="1800" dirty="0"/>
              <a:t>’);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attr</a:t>
            </a:r>
            <a:r>
              <a:rPr lang="en-US" sz="1800" dirty="0"/>
              <a:t>(‘title’, ‘Enter a number’);</a:t>
            </a:r>
          </a:p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prop</a:t>
            </a:r>
            <a:r>
              <a:rPr lang="en-US" sz="1800" dirty="0"/>
              <a:t>(‘disabled’, true);</a:t>
            </a:r>
          </a:p>
          <a:p>
            <a:pPr marL="0" indent="0"/>
            <a:r>
              <a:rPr lang="en-US" sz="1800" dirty="0"/>
              <a:t>$(‘</a:t>
            </a:r>
            <a:r>
              <a:rPr lang="en-US" sz="1800" dirty="0" err="1"/>
              <a:t>myinput</a:t>
            </a:r>
            <a:r>
              <a:rPr lang="en-US" sz="1800" dirty="0"/>
              <a:t>’).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sz="1800" dirty="0"/>
              <a:t>(‘</a:t>
            </a:r>
            <a:r>
              <a:rPr lang="en-US" sz="1800" dirty="0" err="1"/>
              <a:t>previousvalue</a:t>
            </a:r>
            <a:r>
              <a:rPr lang="en-US" sz="1800" dirty="0"/>
              <a:t>’, ‘123</a:t>
            </a:r>
            <a:r>
              <a:rPr lang="en-US" sz="1800" dirty="0" smtClean="0"/>
              <a:t>’);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 smtClean="0"/>
              <a:t>Refer </a:t>
            </a:r>
            <a:r>
              <a:rPr lang="en-US" sz="1800" dirty="0" smtClean="0">
                <a:solidFill>
                  <a:srgbClr val="0070C0"/>
                </a:solidFill>
              </a:rPr>
              <a:t>attr_prop_data.html</a:t>
            </a:r>
          </a:p>
          <a:p>
            <a:pPr marL="0" indent="0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- .on() and .trigger()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226070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$( </a:t>
            </a:r>
            <a:r>
              <a:rPr lang="en-US" sz="1800" dirty="0"/>
              <a:t>"#</a:t>
            </a:r>
            <a:r>
              <a:rPr lang="en-US" sz="1800" dirty="0" err="1"/>
              <a:t>dataTable</a:t>
            </a:r>
            <a:r>
              <a:rPr lang="en-US" sz="1800" dirty="0"/>
              <a:t> </a:t>
            </a:r>
            <a:r>
              <a:rPr lang="en-US" sz="1800" dirty="0" err="1"/>
              <a:t>tbody</a:t>
            </a:r>
            <a:r>
              <a:rPr lang="en-US" sz="1800" dirty="0"/>
              <a:t> </a:t>
            </a:r>
            <a:r>
              <a:rPr lang="en-US" sz="1800" dirty="0" err="1"/>
              <a:t>tr</a:t>
            </a:r>
            <a:r>
              <a:rPr lang="en-US" sz="1800" dirty="0"/>
              <a:t>" 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en-US" sz="1800" dirty="0"/>
              <a:t>( "click", function() {</a:t>
            </a:r>
          </a:p>
          <a:p>
            <a:r>
              <a:rPr lang="en-US" sz="1800" dirty="0" smtClean="0"/>
              <a:t>	console.log(‘Click triggered on row’);</a:t>
            </a:r>
            <a:endParaRPr lang="en-US" sz="1800" dirty="0"/>
          </a:p>
          <a:p>
            <a:r>
              <a:rPr lang="en-US" sz="1800" dirty="0"/>
              <a:t>});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$(“</a:t>
            </a:r>
            <a:r>
              <a:rPr lang="en-US" sz="1800" dirty="0" err="1" smtClean="0"/>
              <a:t>tr</a:t>
            </a:r>
            <a:r>
              <a:rPr lang="en-US" sz="1800" dirty="0" smtClean="0"/>
              <a:t>”).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trigger</a:t>
            </a:r>
            <a:r>
              <a:rPr lang="en-US" sz="1800" dirty="0" smtClean="0"/>
              <a:t>(‘click’);</a:t>
            </a:r>
          </a:p>
          <a:p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Refer event1.html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.load() vs .ready()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132067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 smtClean="0"/>
              <a:t>$(document).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ready</a:t>
            </a:r>
            <a:r>
              <a:rPr lang="en-US" sz="1800" dirty="0"/>
              <a:t>(function</a:t>
            </a:r>
            <a:r>
              <a:rPr lang="en-US" sz="1800" dirty="0" smtClean="0"/>
              <a:t>() </a:t>
            </a:r>
            <a:r>
              <a:rPr lang="en-US" sz="1800" dirty="0"/>
              <a:t>{</a:t>
            </a:r>
          </a:p>
          <a:p>
            <a:r>
              <a:rPr lang="en-US" sz="1800" dirty="0" smtClean="0"/>
              <a:t>	// Do something once the DOM is ready.</a:t>
            </a:r>
            <a:endParaRPr lang="en-US" sz="1800" dirty="0"/>
          </a:p>
          <a:p>
            <a:r>
              <a:rPr lang="en-US" sz="1800" dirty="0"/>
              <a:t>});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$(window).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load</a:t>
            </a:r>
            <a:r>
              <a:rPr lang="en-US" sz="1800" dirty="0" smtClean="0"/>
              <a:t>(function() </a:t>
            </a:r>
            <a:r>
              <a:rPr lang="en-US" sz="1800" dirty="0"/>
              <a:t>{</a:t>
            </a:r>
          </a:p>
          <a:p>
            <a:r>
              <a:rPr lang="en-US" sz="1800" dirty="0"/>
              <a:t>	// Do </a:t>
            </a:r>
            <a:r>
              <a:rPr lang="en-US" sz="1800" dirty="0" smtClean="0"/>
              <a:t>something … only after images, </a:t>
            </a:r>
            <a:r>
              <a:rPr lang="en-US" sz="1800" dirty="0" err="1" smtClean="0"/>
              <a:t>subframes</a:t>
            </a:r>
            <a:r>
              <a:rPr lang="en-US" sz="1800" dirty="0" smtClean="0"/>
              <a:t> etc. are loaded.</a:t>
            </a:r>
            <a:endParaRPr lang="en-US" sz="1800" dirty="0"/>
          </a:p>
          <a:p>
            <a:r>
              <a:rPr lang="en-US" sz="1800" dirty="0" smtClean="0"/>
              <a:t>});</a:t>
            </a:r>
          </a:p>
          <a:p>
            <a:endParaRPr lang="en-US" sz="1800" dirty="0"/>
          </a:p>
          <a:p>
            <a:r>
              <a:rPr lang="en-US" sz="1800" dirty="0" smtClean="0"/>
              <a:t>Refer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event2.html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.ajax()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33716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/>
              <a:t>AJAX allows web pages to be updated asynchronously by exchanging small amounts of data with the server behind the scenes. </a:t>
            </a:r>
            <a:endParaRPr lang="en-IN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/>
              <a:t>This </a:t>
            </a:r>
            <a:r>
              <a:rPr lang="en-IN" sz="1800" dirty="0"/>
              <a:t>means that it is possible to update parts of a web page, without reloading the whole page.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.ajax()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337165"/>
          </a:xfrm>
        </p:spPr>
        <p:txBody>
          <a:bodyPr/>
          <a:lstStyle/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endParaRPr lang="en-US" sz="1800" dirty="0"/>
          </a:p>
          <a:p>
            <a:pPr marL="0" indent="0"/>
            <a:endParaRPr lang="en-US" sz="1800" dirty="0" smtClean="0"/>
          </a:p>
          <a:p>
            <a:pPr marL="0" indent="0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Refer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ajax.html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and serverconf.js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419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338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API – All the jQuery documentation you would ever need -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://api.jquery.com/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jQuery CDN – A place to pull various jQuery versions from </a:t>
            </a:r>
            <a:r>
              <a:rPr lang="en-US" sz="1800" dirty="0"/>
              <a:t>- </a:t>
            </a:r>
            <a:r>
              <a:rPr lang="en-US" sz="1800" dirty="0">
                <a:hlinkClick r:id="rId3"/>
              </a:rPr>
              <a:t>http://code.jquery.com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</a:p>
          <a:p>
            <a:pPr marL="0" indent="0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coderwall.com/p/t_cgwq/when-is-better-to-use-data-or-attr</a:t>
            </a:r>
            <a:endParaRPr lang="en-US" sz="1800" dirty="0" smtClean="0"/>
          </a:p>
          <a:p>
            <a:pPr marL="0" indent="0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1341073-43CD-43F7-971E-41FC7D2203B0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32517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smtClean="0"/>
              <a:t>Course Structure</a:t>
            </a:r>
          </a:p>
        </p:txBody>
      </p:sp>
      <p:sp>
        <p:nvSpPr>
          <p:cNvPr id="1976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63E0B2C-E970-4EFF-9131-77CE20486901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22881"/>
              </p:ext>
            </p:extLst>
          </p:nvPr>
        </p:nvGraphicFramePr>
        <p:xfrm>
          <a:off x="1530350" y="2474913"/>
          <a:ext cx="7162800" cy="3652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Fresher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HTML, CSS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and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Javascript</a:t>
                      </a:r>
                      <a:endParaRPr lang="en-US" sz="15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PPT and Programs</a:t>
                      </a:r>
                    </a:p>
                    <a:p>
                      <a:endParaRPr lang="en-US" sz="15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Evaluation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Assignments  provided</a:t>
                      </a:r>
                      <a:endParaRPr lang="en-US" sz="15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0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>
                <a:latin typeface="Segoe UI" pitchFamily="34" charset="0"/>
                <a:cs typeface="Segoe UI" pitchFamily="34" charset="0"/>
              </a:rPr>
              <a:t>Document History</a:t>
            </a:r>
          </a:p>
        </p:txBody>
      </p:sp>
      <p:sp>
        <p:nvSpPr>
          <p:cNvPr id="19558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8A52E3-20E7-4CE9-9B2C-C61BD1AC7C92}" type="slidenum">
              <a:rPr lang="en-US" altLang="en-US" smtClean="0">
                <a:solidFill>
                  <a:srgbClr val="262626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13006"/>
              </p:ext>
            </p:extLst>
          </p:nvPr>
        </p:nvGraphicFramePr>
        <p:xfrm>
          <a:off x="1530350" y="2611438"/>
          <a:ext cx="7272338" cy="17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808"/>
                <a:gridCol w="2154898"/>
                <a:gridCol w="2600518"/>
                <a:gridCol w="1583114"/>
              </a:tblGrid>
              <a:tr h="548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Version No.</a:t>
                      </a:r>
                    </a:p>
                  </a:txBody>
                  <a:tcPr marL="91439" marR="91439" marT="45722" marB="45722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Authored/ Modified by</a:t>
                      </a:r>
                    </a:p>
                  </a:txBody>
                  <a:tcPr marL="91439" marR="91439" marT="45722" marB="45722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Remarks/ 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9" marR="91439" marT="45722" marB="45722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39" marR="91439" marT="45722" marB="45722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569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smtClean="0">
                          <a:solidFill>
                            <a:schemeClr val="accent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1.0 </a:t>
                      </a:r>
                      <a:endParaRPr lang="en-US" sz="1500" kern="1200" dirty="0">
                        <a:solidFill>
                          <a:schemeClr val="accent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23" marB="45723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Pooja Jain</a:t>
                      </a:r>
                      <a:endParaRPr lang="en-US" sz="1500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723" marB="45723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8" marR="91438" marT="45723" marB="45723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smtClean="0">
                          <a:solidFill>
                            <a:schemeClr val="accent2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20-09-2016</a:t>
                      </a:r>
                      <a:endParaRPr lang="en-US" sz="1500" kern="1200" dirty="0">
                        <a:solidFill>
                          <a:schemeClr val="accent2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23" marB="45723">
                    <a:solidFill>
                      <a:srgbClr val="FEE1C2"/>
                    </a:solidFill>
                  </a:tcPr>
                </a:tc>
              </a:tr>
              <a:tr h="599569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 marT="45722" marB="4572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4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547664" y="1556792"/>
            <a:ext cx="7269734" cy="49874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Seoge UI"/>
              </a:rPr>
              <a:t>What are the different selectors?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ID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Name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Tag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Class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Seoge UI"/>
              </a:rPr>
              <a:t>How to use a context?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find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vs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 children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Seoge UI"/>
              </a:rPr>
              <a:t>How to change things up?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HTML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Input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Attributes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oge UI"/>
              </a:rPr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Seoge UI"/>
              </a:rPr>
              <a:t>How to add/remove elements from the DOM?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08172-4FBD-4E30-AF6C-AEA3E3461C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of </a:t>
            </a:r>
            <a:r>
              <a:rPr lang="en-IN" dirty="0" err="1" smtClean="0"/>
              <a:t>jQuery</a:t>
            </a:r>
            <a:r>
              <a:rPr lang="en-IN" dirty="0" smtClean="0"/>
              <a:t> lookups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628800"/>
            <a:ext cx="7367736" cy="3612070"/>
          </a:xfrm>
        </p:spPr>
        <p:txBody>
          <a:bodyPr/>
          <a:lstStyle/>
          <a:p>
            <a:r>
              <a:rPr lang="en-US" sz="1800" dirty="0" smtClean="0"/>
              <a:t>Let’s check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0 </a:t>
            </a:r>
            <a:r>
              <a:rPr lang="en-US" sz="1800" dirty="0">
                <a:solidFill>
                  <a:srgbClr val="0070C0"/>
                </a:solidFill>
              </a:rPr>
              <a:t>– </a:t>
            </a:r>
            <a:r>
              <a:rPr lang="en-US" sz="1800" dirty="0" smtClean="0">
                <a:solidFill>
                  <a:srgbClr val="0070C0"/>
                </a:solidFill>
              </a:rPr>
              <a:t>Lookup.html</a:t>
            </a:r>
            <a:endParaRPr lang="en-US" sz="18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1 </a:t>
            </a:r>
            <a:r>
              <a:rPr lang="en-US" sz="1800" dirty="0">
                <a:solidFill>
                  <a:srgbClr val="0070C0"/>
                </a:solidFill>
              </a:rPr>
              <a:t>– Lookup.html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2 </a:t>
            </a:r>
            <a:r>
              <a:rPr lang="en-US" sz="1800" dirty="0">
                <a:solidFill>
                  <a:srgbClr val="0070C0"/>
                </a:solidFill>
              </a:rPr>
              <a:t>– Lookup.html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3 </a:t>
            </a:r>
            <a:r>
              <a:rPr lang="en-US" sz="1800" dirty="0">
                <a:solidFill>
                  <a:srgbClr val="0070C0"/>
                </a:solidFill>
              </a:rPr>
              <a:t>– Lookup.html</a:t>
            </a:r>
          </a:p>
          <a:p>
            <a:endParaRPr lang="en-US" sz="1800" dirty="0" smtClean="0"/>
          </a:p>
          <a:p>
            <a:r>
              <a:rPr lang="en-US" sz="1800" dirty="0" smtClean="0"/>
              <a:t>And now let’s check the performance of few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lookups in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p</a:t>
            </a:r>
            <a:r>
              <a:rPr lang="en-US" sz="1800" dirty="0" smtClean="0">
                <a:solidFill>
                  <a:srgbClr val="0070C0"/>
                </a:solidFill>
              </a:rPr>
              <a:t>erf.html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B4D3D-A710-4320-AA94-C009BA086C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</a:t>
            </a:r>
            <a:r>
              <a:rPr lang="en-US" dirty="0" err="1" smtClean="0"/>
              <a:t>jQuery</a:t>
            </a:r>
            <a:r>
              <a:rPr lang="en-US" dirty="0" smtClean="0"/>
              <a:t> lookups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5656" y="1721802"/>
            <a:ext cx="7439744" cy="483323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jQuery</a:t>
            </a:r>
            <a:r>
              <a:rPr lang="en-US" sz="1800" dirty="0" smtClean="0"/>
              <a:t> lookups aren’t magic. It uses native browser lookups where it can.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And when it can’t … it iterates over each and every DOM element based on your context.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getElementbyID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getElementsByName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en-US" sz="1800" dirty="0" smtClean="0"/>
              <a:t>operate on the document object whereas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getElementsByTagName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and .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getElementsByClassName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sz="1800" dirty="0"/>
              <a:t> can </a:t>
            </a:r>
            <a:r>
              <a:rPr lang="en-US" sz="1800" dirty="0" smtClean="0"/>
              <a:t>be used by any DOM object.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So leverage the tag name lookup with </a:t>
            </a:r>
            <a:r>
              <a:rPr lang="en-US" sz="1800" dirty="0" err="1" smtClean="0"/>
              <a:t>jQuery’s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547E"/>
                </a:solidFill>
              </a:rPr>
              <a:t>.find()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00547E"/>
                </a:solidFill>
              </a:rPr>
              <a:t>.children() </a:t>
            </a:r>
            <a:r>
              <a:rPr lang="en-US" sz="1800" dirty="0" smtClean="0"/>
              <a:t>where appropriate.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jQuery is available on a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7902"/>
          </a:xfrm>
        </p:spPr>
        <p:txBody>
          <a:bodyPr/>
          <a:lstStyle/>
          <a:p>
            <a:pPr marL="400050" lvl="1"/>
            <a:endParaRPr 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(!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window.jQuery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 {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console.log('jQuery is unavailable!');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else {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console.log('jQuery is available');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element is present on a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47664" y="1721803"/>
            <a:ext cx="7367736" cy="3612070"/>
          </a:xfrm>
        </p:spPr>
        <p:txBody>
          <a:bodyPr/>
          <a:lstStyle/>
          <a:p>
            <a:pPr marL="400050" lvl="1"/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$(“#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mydiv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”);</a:t>
            </a:r>
          </a:p>
          <a:p>
            <a:pPr marL="400050" lvl="1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(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jqelement.length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console.log(‘Element exists!’);</a:t>
            </a:r>
          </a:p>
          <a:p>
            <a:pPr marL="400050"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from jQuery object to DOM object, and 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63125" y="1874203"/>
            <a:ext cx="3512321" cy="3459670"/>
          </a:xfrm>
        </p:spPr>
        <p:txBody>
          <a:bodyPr/>
          <a:lstStyle/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 err="1" smtClean="0">
                <a:solidFill>
                  <a:schemeClr val="tx1"/>
                </a:solidFill>
              </a:rPr>
              <a:t>var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$(“#</a:t>
            </a:r>
            <a:r>
              <a:rPr lang="en-US" sz="1800" dirty="0" err="1">
                <a:solidFill>
                  <a:schemeClr val="tx1"/>
                </a:solidFill>
              </a:rPr>
              <a:t>mydiv</a:t>
            </a:r>
            <a:r>
              <a:rPr lang="en-US" sz="1800" dirty="0">
                <a:solidFill>
                  <a:schemeClr val="tx1"/>
                </a:solidFill>
              </a:rPr>
              <a:t>”);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div =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.get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(0)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75447" y="1874203"/>
            <a:ext cx="5309121" cy="361207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div = </a:t>
            </a:r>
            <a:r>
              <a:rPr lang="en-US" sz="1800" dirty="0" err="1">
                <a:solidFill>
                  <a:schemeClr val="tx1"/>
                </a:solidFill>
              </a:rPr>
              <a:t>document.getElementById</a:t>
            </a:r>
            <a:r>
              <a:rPr lang="en-US" sz="1800" dirty="0">
                <a:solidFill>
                  <a:schemeClr val="tx1"/>
                </a:solidFill>
              </a:rPr>
              <a:t>(“</a:t>
            </a:r>
            <a:r>
              <a:rPr lang="en-US" sz="1800" dirty="0" err="1">
                <a:solidFill>
                  <a:schemeClr val="tx1"/>
                </a:solidFill>
              </a:rPr>
              <a:t>mydiv</a:t>
            </a:r>
            <a:r>
              <a:rPr lang="en-US" sz="1800" dirty="0">
                <a:solidFill>
                  <a:schemeClr val="tx1"/>
                </a:solidFill>
              </a:rPr>
              <a:t>”);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</a:rPr>
              <a:t>		.</a:t>
            </a:r>
          </a:p>
          <a:p>
            <a:pPr marL="0" indent="0"/>
            <a:r>
              <a:rPr lang="en-US" sz="1800" dirty="0" err="1">
                <a:solidFill>
                  <a:schemeClr val="tx1"/>
                </a:solidFill>
              </a:rPr>
              <a:t>var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jqdiv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smtClean="0">
                <a:solidFill>
                  <a:schemeClr val="tx1"/>
                </a:solidFill>
              </a:rPr>
              <a:t>$(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div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85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479</Words>
  <Application>Microsoft Office PowerPoint</Application>
  <PresentationFormat>On-screen Show (4:3)</PresentationFormat>
  <Paragraphs>163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3_Office Theme</vt:lpstr>
      <vt:lpstr>Day 3 - jQuery  </vt:lpstr>
      <vt:lpstr>Course Structure</vt:lpstr>
      <vt:lpstr>Document History</vt:lpstr>
      <vt:lpstr>Quick Recap</vt:lpstr>
      <vt:lpstr>Performance of jQuery lookups</vt:lpstr>
      <vt:lpstr>Careful with jQuery lookups</vt:lpstr>
      <vt:lpstr>Check if jQuery is available on a page</vt:lpstr>
      <vt:lpstr>Check if element is present on a page</vt:lpstr>
      <vt:lpstr>Go from jQuery object to DOM object, and back</vt:lpstr>
      <vt:lpstr>Attributes - .attr() vs .prop() vs .data()</vt:lpstr>
      <vt:lpstr>Events - .on() and .trigger()</vt:lpstr>
      <vt:lpstr>.load() vs .ready()</vt:lpstr>
      <vt:lpstr>AJAX - .ajax()</vt:lpstr>
      <vt:lpstr>AJAX - .ajax()</vt:lpstr>
      <vt:lpstr>Bibliography, Important Links</vt:lpstr>
      <vt:lpstr>Any 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1 - HTML DOM  </dc:title>
  <dc:creator>lenovo</dc:creator>
  <cp:lastModifiedBy>Pooja Jain</cp:lastModifiedBy>
  <cp:revision>55</cp:revision>
  <dcterms:created xsi:type="dcterms:W3CDTF">2016-09-25T13:46:59Z</dcterms:created>
  <dcterms:modified xsi:type="dcterms:W3CDTF">2016-09-26T13:19:31Z</dcterms:modified>
</cp:coreProperties>
</file>