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90" r:id="rId4"/>
    <p:sldId id="296" r:id="rId5"/>
    <p:sldId id="261" r:id="rId6"/>
    <p:sldId id="263" r:id="rId7"/>
    <p:sldId id="297" r:id="rId8"/>
    <p:sldId id="298" r:id="rId9"/>
    <p:sldId id="300" r:id="rId10"/>
    <p:sldId id="266" r:id="rId11"/>
    <p:sldId id="281" r:id="rId12"/>
    <p:sldId id="268" r:id="rId13"/>
    <p:sldId id="269" r:id="rId14"/>
    <p:sldId id="302" r:id="rId15"/>
    <p:sldId id="284" r:id="rId16"/>
    <p:sldId id="285" r:id="rId17"/>
    <p:sldId id="286" r:id="rId18"/>
    <p:sldId id="304" r:id="rId19"/>
    <p:sldId id="288" r:id="rId20"/>
    <p:sldId id="305" r:id="rId21"/>
    <p:sldId id="289" r:id="rId22"/>
    <p:sldId id="310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2210"/>
    <a:srgbClr val="2C41CA"/>
    <a:srgbClr val="543729"/>
    <a:srgbClr val="EF5734"/>
    <a:srgbClr val="FFCC2F"/>
    <a:srgbClr val="FEC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923" autoAdjust="0"/>
  </p:normalViewPr>
  <p:slideViewPr>
    <p:cSldViewPr snapToGrid="0" snapToObjects="1">
      <p:cViewPr>
        <p:scale>
          <a:sx n="100" d="100"/>
          <a:sy n="100" d="100"/>
        </p:scale>
        <p:origin x="-29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-36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020FF-5AA5-EB4B-A534-DBC81BCB2C59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7BF8-9996-C54D-B3AC-DB0E84D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7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Bower is named after the bowerbird, a family of birds where males build a structure [the bower] and decorate it with sticks and brightly </a:t>
            </a:r>
            <a:r>
              <a:rPr lang="en-US" dirty="0" err="1" smtClean="0"/>
              <a:t>coloured</a:t>
            </a:r>
            <a:r>
              <a:rPr lang="en-US" dirty="0" smtClean="0"/>
              <a:t> objects in an attempt to attract a mate.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14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Many</a:t>
            </a:r>
            <a:r>
              <a:rPr lang="en-US" b="1" baseline="0" dirty="0" smtClean="0"/>
              <a:t> Questions: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Some defaults</a:t>
            </a:r>
            <a:r>
              <a:rPr lang="en-US" baseline="0" dirty="0" smtClean="0"/>
              <a:t> are taken from package </a:t>
            </a:r>
            <a:r>
              <a:rPr lang="en-US" baseline="0" dirty="0" err="1" smtClean="0"/>
              <a:t>package.json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Keep in mind – some questions apply to the authoring of a bower package, so all may not apply.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64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Fields: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You don’t need them all filled out.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Notice “private = true”</a:t>
            </a:r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For dependencies you install, these fields can be more important: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Versioning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Dependency tracking (Backbone has a dependency on Underscore)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86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INSTALL</a:t>
            </a:r>
            <a:r>
              <a:rPr lang="en-US" b="1" baseline="0" dirty="0" smtClean="0"/>
              <a:t> FILES – REAL EXAMPLE</a:t>
            </a:r>
          </a:p>
          <a:p>
            <a:r>
              <a:rPr lang="en-US" b="1" baseline="0" dirty="0" smtClean="0"/>
              <a:t/>
            </a:r>
            <a:br>
              <a:rPr lang="en-US" b="1" baseline="0" dirty="0" smtClean="0"/>
            </a:br>
            <a:r>
              <a:rPr lang="en-US" b="1" baseline="0" dirty="0" smtClean="0"/>
              <a:t>WE’RE STILL NOT SENDING BYTES TO YOUR SITE</a:t>
            </a:r>
          </a:p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6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Entire </a:t>
            </a:r>
            <a:r>
              <a:rPr lang="en-US" b="1" dirty="0" err="1" smtClean="0"/>
              <a:t>GitHub</a:t>
            </a:r>
            <a:r>
              <a:rPr lang="en-US" b="1" baseline="0" dirty="0" smtClean="0"/>
              <a:t> Repo</a:t>
            </a:r>
            <a:r>
              <a:rPr lang="en-US" b="0" baseline="0" dirty="0" smtClean="0"/>
              <a:t>:</a:t>
            </a:r>
            <a:endParaRPr lang="en-US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Sometimes</a:t>
            </a:r>
            <a:r>
              <a:rPr lang="en-US" b="0" baseline="0" dirty="0" smtClean="0"/>
              <a:t> the natural reaction to this is </a:t>
            </a:r>
            <a:endParaRPr lang="en-US" b="0" dirty="0" smtClean="0"/>
          </a:p>
          <a:p>
            <a:endParaRPr lang="en-US" b="1" dirty="0" smtClean="0"/>
          </a:p>
          <a:p>
            <a:r>
              <a:rPr lang="en-US" b="1" dirty="0" smtClean="0"/>
              <a:t>Only the ones you</a:t>
            </a:r>
            <a:r>
              <a:rPr lang="en-US" b="1" baseline="0" dirty="0" smtClean="0"/>
              <a:t> need: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This</a:t>
            </a:r>
            <a:r>
              <a:rPr lang="en-US" baseline="0" dirty="0" smtClean="0"/>
              <a:t> can differ from resource to resource.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jQuery</a:t>
            </a:r>
            <a:r>
              <a:rPr lang="en-US" baseline="0" dirty="0" smtClean="0"/>
              <a:t> – I just need </a:t>
            </a:r>
            <a:r>
              <a:rPr lang="en-US" baseline="0" dirty="0" err="1" smtClean="0"/>
              <a:t>jQuery.min.js</a:t>
            </a:r>
            <a:r>
              <a:rPr lang="en-US" baseline="0" dirty="0" smtClean="0"/>
              <a:t> and a </a:t>
            </a:r>
            <a:r>
              <a:rPr lang="en-US" baseline="0" dirty="0" err="1" smtClean="0"/>
              <a:t>sourcemap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Bootstrap</a:t>
            </a:r>
            <a:r>
              <a:rPr lang="en-US" baseline="0" dirty="0" smtClean="0"/>
              <a:t> – I make just want </a:t>
            </a:r>
            <a:r>
              <a:rPr lang="en-US" baseline="0" dirty="0" err="1" smtClean="0"/>
              <a:t>variables.less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grid.less</a:t>
            </a:r>
            <a:r>
              <a:rPr lang="en-US" baseline="0" dirty="0" smtClean="0"/>
              <a:t> to get scaffolding on my site.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r>
              <a:rPr lang="en-US" b="1" dirty="0" smtClean="0"/>
              <a:t>Integration: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Build tools</a:t>
            </a: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Build platforms like grunt and gulp.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Another Node module like Bower Installer.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  <a:p>
            <a:pPr marL="0" lvl="0" indent="0">
              <a:buFont typeface="+mj-lt"/>
              <a:buNone/>
            </a:pPr>
            <a:r>
              <a:rPr lang="en-US" b="1" baseline="0" dirty="0" smtClean="0"/>
              <a:t>.</a:t>
            </a:r>
            <a:r>
              <a:rPr lang="en-US" b="1" baseline="0" dirty="0" err="1" smtClean="0"/>
              <a:t>gitignore</a:t>
            </a:r>
            <a:r>
              <a:rPr lang="en-US" b="1" baseline="0" dirty="0" smtClean="0"/>
              <a:t>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 smtClean="0"/>
              <a:t>No need to keep</a:t>
            </a:r>
            <a:r>
              <a:rPr lang="en-US" baseline="0" dirty="0" smtClean="0"/>
              <a:t> these files around all the time.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Keep up with the versions you specify.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37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Entire </a:t>
            </a:r>
            <a:r>
              <a:rPr lang="en-US" b="1" dirty="0" err="1" smtClean="0"/>
              <a:t>GitHub</a:t>
            </a:r>
            <a:r>
              <a:rPr lang="en-US" b="1" baseline="0" dirty="0" smtClean="0"/>
              <a:t> Repo</a:t>
            </a:r>
            <a:r>
              <a:rPr lang="en-US" b="0" baseline="0" dirty="0" smtClean="0"/>
              <a:t>:</a:t>
            </a:r>
            <a:endParaRPr lang="en-US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Sometimes</a:t>
            </a:r>
            <a:r>
              <a:rPr lang="en-US" b="0" baseline="0" dirty="0" smtClean="0"/>
              <a:t> the natural reaction to this is: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="0" baseline="0" dirty="0" smtClean="0"/>
              <a:t>“Why do I need the ENTIRE repo”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="0" baseline="0" dirty="0" smtClean="0"/>
              <a:t>“Am I also putting entire </a:t>
            </a:r>
            <a:r>
              <a:rPr lang="en-US" b="0" baseline="0" dirty="0" err="1" smtClean="0"/>
              <a:t>Git</a:t>
            </a:r>
            <a:r>
              <a:rPr lang="en-US" b="0" baseline="0" dirty="0" smtClean="0"/>
              <a:t> repos in my project” </a:t>
            </a:r>
            <a:endParaRPr lang="en-US" b="0" dirty="0" smtClean="0"/>
          </a:p>
          <a:p>
            <a:endParaRPr lang="en-US" b="1" dirty="0" smtClean="0"/>
          </a:p>
          <a:p>
            <a:r>
              <a:rPr lang="en-US" b="1" dirty="0" smtClean="0"/>
              <a:t>Only the ones you</a:t>
            </a:r>
            <a:r>
              <a:rPr lang="en-US" b="1" baseline="0" dirty="0" smtClean="0"/>
              <a:t> need: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This</a:t>
            </a:r>
            <a:r>
              <a:rPr lang="en-US" baseline="0" dirty="0" smtClean="0"/>
              <a:t> can differ from resource to resource.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jQuery</a:t>
            </a:r>
            <a:r>
              <a:rPr lang="en-US" baseline="0" dirty="0" smtClean="0"/>
              <a:t> – I just need </a:t>
            </a:r>
            <a:r>
              <a:rPr lang="en-US" baseline="0" dirty="0" err="1" smtClean="0"/>
              <a:t>jQuery.min.js</a:t>
            </a:r>
            <a:r>
              <a:rPr lang="en-US" baseline="0" dirty="0" smtClean="0"/>
              <a:t> and a </a:t>
            </a:r>
            <a:r>
              <a:rPr lang="en-US" baseline="0" dirty="0" err="1" smtClean="0"/>
              <a:t>sourcemap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Bootstrap</a:t>
            </a:r>
            <a:r>
              <a:rPr lang="en-US" baseline="0" dirty="0" smtClean="0"/>
              <a:t> – I make just want </a:t>
            </a:r>
            <a:r>
              <a:rPr lang="en-US" baseline="0" dirty="0" err="1" smtClean="0"/>
              <a:t>variables.less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grid.less</a:t>
            </a:r>
            <a:r>
              <a:rPr lang="en-US" baseline="0" dirty="0" smtClean="0"/>
              <a:t> to get scaffolding on my site.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r>
              <a:rPr lang="en-US" b="1" dirty="0" smtClean="0"/>
              <a:t>Integration: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Build tools</a:t>
            </a: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Build platforms like grunt and gulp.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Another Node module like Bower Installer.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  <a:p>
            <a:pPr marL="0" lvl="0" indent="0">
              <a:buFont typeface="+mj-lt"/>
              <a:buNone/>
            </a:pPr>
            <a:r>
              <a:rPr lang="en-US" b="1" baseline="0" dirty="0" smtClean="0"/>
              <a:t>.</a:t>
            </a:r>
            <a:r>
              <a:rPr lang="en-US" b="1" baseline="0" dirty="0" err="1" smtClean="0"/>
              <a:t>gitignore</a:t>
            </a:r>
            <a:r>
              <a:rPr lang="en-US" b="1" baseline="0" dirty="0" smtClean="0"/>
              <a:t>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 smtClean="0"/>
              <a:t>No need to keep</a:t>
            </a:r>
            <a:r>
              <a:rPr lang="en-US" baseline="0" dirty="0" smtClean="0"/>
              <a:t> these files around all the time.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Keep up with the versions you specify.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37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RUN GULP</a:t>
            </a:r>
            <a:r>
              <a:rPr lang="en-US" b="1" baseline="0" dirty="0" smtClean="0"/>
              <a:t> BUILD1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37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Important for you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37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Most of what we’re using now comes out of the Node runtime.</a:t>
            </a:r>
          </a:p>
          <a:p>
            <a:r>
              <a:rPr lang="en-US" dirty="0" smtClean="0"/>
              <a:t>1. Bower-installer</a:t>
            </a:r>
            <a:r>
              <a:rPr lang="en-US" baseline="0" dirty="0" smtClean="0"/>
              <a:t> – command-line tool.</a:t>
            </a:r>
            <a:endParaRPr lang="en-US" dirty="0" smtClean="0"/>
          </a:p>
          <a:p>
            <a:r>
              <a:rPr lang="en-US" dirty="0" smtClean="0"/>
              <a:t>2. Bower – API that you can use within your</a:t>
            </a:r>
            <a:r>
              <a:rPr lang="en-US" baseline="0" dirty="0" smtClean="0"/>
              <a:t> own Node applications.</a:t>
            </a:r>
          </a:p>
          <a:p>
            <a:r>
              <a:rPr lang="en-US" baseline="0" dirty="0" smtClean="0"/>
              <a:t>3.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10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Clean and simple.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75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Clean and simple.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7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4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Clean </a:t>
            </a:r>
            <a:r>
              <a:rPr lang="en-US" smtClean="0"/>
              <a:t>and simple.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7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BECAUSE…</a:t>
            </a:r>
          </a:p>
          <a:p>
            <a:r>
              <a:rPr lang="en-US" b="0" baseline="0" dirty="0" smtClean="0"/>
              <a:t>You start asking yourself these questions.</a:t>
            </a:r>
          </a:p>
          <a:p>
            <a:endParaRPr lang="en-US" b="0" baseline="0" dirty="0" smtClean="0"/>
          </a:p>
          <a:p>
            <a:r>
              <a:rPr lang="en-US" b="1" dirty="0" smtClean="0"/>
              <a:t>CODING ON QUICKSAND</a:t>
            </a:r>
          </a:p>
          <a:p>
            <a:pPr marL="0" indent="0">
              <a:buFont typeface="+mj-lt"/>
              <a:buNone/>
            </a:pPr>
            <a:r>
              <a:rPr lang="en-US" b="0" dirty="0" smtClean="0"/>
              <a:t>1.</a:t>
            </a:r>
            <a:r>
              <a:rPr lang="en-US" b="0" baseline="0" dirty="0" smtClean="0"/>
              <a:t> </a:t>
            </a:r>
            <a:r>
              <a:rPr lang="en-US" b="0" dirty="0" smtClean="0"/>
              <a:t>Unmaintainable</a:t>
            </a:r>
            <a:r>
              <a:rPr lang="en-US" b="0" baseline="0" dirty="0" smtClean="0"/>
              <a:t> situation.</a:t>
            </a:r>
          </a:p>
          <a:p>
            <a:pPr marL="0" indent="0">
              <a:buFont typeface="+mj-lt"/>
              <a:buNone/>
            </a:pPr>
            <a:r>
              <a:rPr lang="en-US" b="0" baseline="0" dirty="0" smtClean="0"/>
              <a:t>2. Common to a lot of projects, especially those that have history, multiple owners.</a:t>
            </a:r>
            <a:endParaRPr lang="en-US" b="0" dirty="0" smtClean="0"/>
          </a:p>
          <a:p>
            <a:endParaRPr lang="en-US" b="1" dirty="0" smtClean="0"/>
          </a:p>
          <a:p>
            <a:r>
              <a:rPr lang="en-US" b="1" baseline="0" dirty="0" smtClean="0"/>
              <a:t>You start asking yourself:</a:t>
            </a:r>
          </a:p>
          <a:p>
            <a:r>
              <a:rPr lang="en-US" b="1" baseline="0" dirty="0" smtClean="0"/>
              <a:t>  </a:t>
            </a:r>
            <a:r>
              <a:rPr lang="en-US" b="0" baseline="0" dirty="0" smtClean="0"/>
              <a:t>1. “This is impossible.  I just need to rewrite this.”</a:t>
            </a:r>
          </a:p>
          <a:p>
            <a:r>
              <a:rPr lang="en-US" b="0" baseline="0" dirty="0" smtClean="0"/>
              <a:t>  2.  There are clever ways to unravel and existing mess</a:t>
            </a:r>
          </a:p>
          <a:p>
            <a:r>
              <a:rPr lang="en-US" b="0" baseline="0" dirty="0" smtClean="0"/>
              <a:t>        a. Scalable and Modular Architecture for CSS (Mina Markham – fantastic session name)</a:t>
            </a:r>
          </a:p>
          <a:p>
            <a:r>
              <a:rPr lang="en-US" b="0" baseline="0" dirty="0" smtClean="0"/>
              <a:t>        b. What I’ll be presenting isn’t so much about unraveling an existing mess.</a:t>
            </a:r>
          </a:p>
          <a:p>
            <a:r>
              <a:rPr lang="en-US" b="0" baseline="0" dirty="0" smtClean="0"/>
              <a:t>        c. Instead it’s about (being lucky and) getting a clean start and do our best to maintain it.</a:t>
            </a:r>
          </a:p>
          <a:p>
            <a:r>
              <a:rPr lang="en-US" b="0" baseline="0" dirty="0" smtClean="0"/>
              <a:t>        d. Essentially preventing your X-Wing from getting stuck on a swamp.</a:t>
            </a:r>
          </a:p>
          <a:p>
            <a:pPr marL="685800" lvl="1" indent="-228600">
              <a:buFont typeface="+mj-lt"/>
              <a:buAutoNum type="arabicPeriod"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And, of course, there’s the bottom line factor.</a:t>
            </a:r>
            <a:endParaRPr lang="en-US" b="0" baseline="0" dirty="0" smtClean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0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Examples of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9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Funny note</a:t>
            </a:r>
            <a:r>
              <a:rPr lang="en-US" b="1" baseline="0" dirty="0" smtClean="0"/>
              <a:t> – you use NPM, the </a:t>
            </a:r>
            <a:r>
              <a:rPr lang="en-US" b="1" baseline="0" dirty="0" err="1" smtClean="0"/>
              <a:t>Node.JS</a:t>
            </a:r>
            <a:r>
              <a:rPr lang="en-US" b="1" baseline="0" dirty="0" smtClean="0"/>
              <a:t> package installer to install Bower.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can hear the voice of all my </a:t>
            </a:r>
            <a:r>
              <a:rPr lang="en-US" baseline="0" dirty="0" err="1" smtClean="0"/>
              <a:t>DevOps</a:t>
            </a:r>
            <a:r>
              <a:rPr lang="en-US" baseline="0" dirty="0" smtClean="0"/>
              <a:t> colleagues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“Let me get this right? You’re using a package manager to install a package manager.”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66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1" dirty="0" smtClean="0"/>
              <a:t>Now</a:t>
            </a:r>
            <a:r>
              <a:rPr lang="en-US" b="1" baseline="0" dirty="0" smtClean="0"/>
              <a:t> remember, at this point you’re already using NPM so the amount of “OR” in this equation is relative.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9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1" dirty="0" smtClean="0"/>
              <a:t>I say</a:t>
            </a:r>
            <a:r>
              <a:rPr lang="en-US" b="1" baseline="0" dirty="0" smtClean="0"/>
              <a:t> “Use them both” – which is fairly controversial and a topic of many opinions.</a:t>
            </a:r>
          </a:p>
          <a:p>
            <a:pPr marL="0" indent="0">
              <a:buFont typeface="+mj-lt"/>
              <a:buNone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r>
              <a:rPr lang="en-US" baseline="0" dirty="0" smtClean="0"/>
              <a:t>At first this seems contradictory because you might be saying to yourself:</a:t>
            </a:r>
          </a:p>
          <a:p>
            <a:pPr marL="0" indent="0">
              <a:buFont typeface="+mj-lt"/>
              <a:buNone/>
            </a:pPr>
            <a:r>
              <a:rPr lang="en-US" baseline="0" dirty="0" smtClean="0"/>
              <a:t>“Eric, you just told me to keep things simple and here you are using both.”</a:t>
            </a:r>
            <a:br>
              <a:rPr lang="en-US" baseline="0" dirty="0" smtClean="0"/>
            </a:br>
            <a:endParaRPr lang="en-US" baseline="0" dirty="0" smtClean="0"/>
          </a:p>
          <a:p>
            <a:pPr marL="0" indent="0">
              <a:buFont typeface="+mj-lt"/>
              <a:buNone/>
            </a:pPr>
            <a:r>
              <a:rPr lang="en-US" baseline="0" dirty="0" smtClean="0"/>
              <a:t>But…</a:t>
            </a:r>
          </a:p>
          <a:p>
            <a:pPr marL="0" indent="0">
              <a:buFont typeface="+mj-lt"/>
              <a:buNone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r>
              <a:rPr lang="en-US" baseline="0" dirty="0" smtClean="0"/>
              <a:t>Note: By making this decision, we haven’t affected a project’s client-side footprint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9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1" dirty="0" smtClean="0"/>
              <a:t>“Why</a:t>
            </a:r>
            <a:r>
              <a:rPr lang="en-US" b="1" baseline="0" dirty="0" smtClean="0"/>
              <a:t> do I want to have two different manifests for dependencies?”</a:t>
            </a:r>
            <a:br>
              <a:rPr lang="en-US" b="1" baseline="0" dirty="0" smtClean="0"/>
            </a:br>
            <a:endParaRPr lang="en-US" b="1" baseline="0" dirty="0" smtClean="0"/>
          </a:p>
          <a:p>
            <a:pPr marL="0" indent="0">
              <a:buFont typeface="+mj-lt"/>
              <a:buNone/>
            </a:pPr>
            <a:r>
              <a:rPr lang="en-US" b="1" baseline="0" dirty="0" smtClean="0"/>
              <a:t>Separating </a:t>
            </a:r>
            <a:r>
              <a:rPr lang="en-US" b="1" baseline="0" dirty="0" err="1" smtClean="0"/>
              <a:t>Cioncerns</a:t>
            </a:r>
            <a:r>
              <a:rPr lang="en-US" b="1" baseline="0" dirty="0" smtClean="0"/>
              <a:t>:</a:t>
            </a:r>
          </a:p>
          <a:p>
            <a:pPr marL="0" indent="0">
              <a:buFont typeface="+mj-lt"/>
              <a:buNone/>
            </a:pPr>
            <a:r>
              <a:rPr lang="en-US" b="0" baseline="0" dirty="0" smtClean="0"/>
              <a:t>  1. This is an opportunity for abstraction, ultimately organization.</a:t>
            </a:r>
          </a:p>
          <a:p>
            <a:pPr marL="0" indent="0">
              <a:buFont typeface="+mj-lt"/>
              <a:buNone/>
            </a:pPr>
            <a:r>
              <a:rPr lang="en-US" b="0" baseline="0" dirty="0" smtClean="0"/>
              <a:t>  2. Lot unlike deciding how you want to separate files in a folder tree.</a:t>
            </a:r>
          </a:p>
          <a:p>
            <a:pPr marL="0" indent="0">
              <a:buFont typeface="+mj-lt"/>
              <a:buNone/>
            </a:pPr>
            <a:endParaRPr lang="en-US" b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baseline="0" dirty="0" smtClean="0"/>
              <a:t>Flat Dependency Tree: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baseline="0" dirty="0" smtClean="0"/>
              <a:t>  1. “One version to rule them all” - In the end, you’re have only one version of each dependency.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baseline="0" dirty="0" smtClean="0"/>
              <a:t>  2. This is a huge concern for a front-end developer.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baseline="0" dirty="0" smtClean="0"/>
              <a:t>  3. Note – recently NPM now has flat-tree capability – BUT I again defer to #1.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baseline="0" dirty="0" smtClean="0"/>
              <a:t>Lives and Breathes </a:t>
            </a:r>
            <a:r>
              <a:rPr lang="en-US" b="1" baseline="0" dirty="0" err="1" smtClean="0"/>
              <a:t>Git</a:t>
            </a:r>
            <a:r>
              <a:rPr lang="en-US" b="1" baseline="0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baseline="0" dirty="0" smtClean="0"/>
              <a:t>  1. There are many </a:t>
            </a:r>
            <a:r>
              <a:rPr lang="en-US" b="0" baseline="0" dirty="0" err="1" smtClean="0"/>
              <a:t>git</a:t>
            </a:r>
            <a:r>
              <a:rPr lang="en-US" b="0" baseline="0" dirty="0" smtClean="0"/>
              <a:t>-related versioning choices that work very well.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baseline="0" dirty="0" smtClean="0"/>
              <a:t>  2. In addition to selecting a repo – branch, tag, commit.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1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baseline="0" dirty="0" smtClean="0"/>
              <a:t>Accountability: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baseline="0" dirty="0" smtClean="0"/>
              <a:t>  1. Since you have a flat dependency tree and one version of each dependency, your ultimately responsible for the version that works for you.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baseline="0" dirty="0" smtClean="0"/>
              <a:t>  2. This also goes for people that develop the dependencies you’re using.  They want to make sure that they’re also tracking their dependency resolutions.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7BF8-9996-C54D-B3AC-DB0E84D2E6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C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 b="1" i="0">
                <a:solidFill>
                  <a:schemeClr val="accent2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 b="1" i="0">
                <a:solidFill>
                  <a:schemeClr val="accent1"/>
                </a:solidFill>
                <a:latin typeface="Helvetica Neue"/>
                <a:cs typeface="Helvetica Neu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371600" cy="1227667"/>
          </a:xfrm>
          <a:prstGeom prst="rect">
            <a:avLst/>
          </a:prstGeom>
          <a:solidFill>
            <a:srgbClr val="FFC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3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7553B9-41E1-8847-9135-1F55D3CE054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9B9219-6114-734C-95E1-C687C160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7553B9-41E1-8847-9135-1F55D3CE054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9B9219-6114-734C-95E1-C687C160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0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7553B9-41E1-8847-9135-1F55D3CE054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9B9219-6114-734C-95E1-C687C160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7553B9-41E1-8847-9135-1F55D3CE054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9B9219-6114-734C-95E1-C687C160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7553B9-41E1-8847-9135-1F55D3CE054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9B9219-6114-734C-95E1-C687C160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7553B9-41E1-8847-9135-1F55D3CE054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9B9219-6114-734C-95E1-C687C160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8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7553B9-41E1-8847-9135-1F55D3CE054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9B9219-6114-734C-95E1-C687C160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7553B9-41E1-8847-9135-1F55D3CE054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9B9219-6114-734C-95E1-C687C160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7553B9-41E1-8847-9135-1F55D3CE054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9B9219-6114-734C-95E1-C687C160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7553B9-41E1-8847-9135-1F55D3CE054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9B9219-6114-734C-95E1-C687C160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9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72" y="232306"/>
            <a:ext cx="7651978" cy="741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07583"/>
            <a:ext cx="8229600" cy="506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bower-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" y="200555"/>
            <a:ext cx="987213" cy="8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1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 cap="all">
          <a:solidFill>
            <a:schemeClr val="accent2"/>
          </a:solidFill>
          <a:latin typeface="Roboto Black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2401" y="281097"/>
            <a:ext cx="3733800" cy="1738203"/>
          </a:xfrm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en-US" sz="6600" b="0" dirty="0" smtClean="0">
                <a:latin typeface="Roboto Black"/>
                <a:cs typeface="Roboto Black"/>
              </a:rPr>
              <a:t>BOWER</a:t>
            </a:r>
            <a:br>
              <a:rPr lang="en-US" sz="6600" b="0" dirty="0" smtClean="0">
                <a:latin typeface="Roboto Black"/>
                <a:cs typeface="Roboto Black"/>
              </a:rPr>
            </a:br>
            <a:r>
              <a:rPr lang="en-US" sz="6600" b="0" dirty="0" smtClean="0">
                <a:latin typeface="Roboto Black"/>
                <a:cs typeface="Roboto Black"/>
              </a:rPr>
              <a:t>POWER</a:t>
            </a:r>
            <a:endParaRPr lang="en-US" sz="6600" b="0" dirty="0">
              <a:latin typeface="Roboto Black"/>
              <a:cs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7358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</a:t>
            </a:r>
            <a:r>
              <a:rPr lang="en-US" dirty="0" smtClean="0"/>
              <a:t>Awesome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400" y="1381667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F5734"/>
                </a:solidFill>
              </a:rPr>
              <a:t>Crack open a command shell: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755900"/>
            <a:ext cx="8229600" cy="520700"/>
          </a:xfrm>
          <a:prstGeom prst="roundRect">
            <a:avLst>
              <a:gd name="adj" fmla="val 4131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r>
              <a:rPr lang="en-US" dirty="0" smtClean="0">
                <a:solidFill>
                  <a:schemeClr val="accent4"/>
                </a:solidFill>
                <a:latin typeface="Consolas"/>
                <a:cs typeface="Consolas"/>
              </a:rPr>
              <a:t>$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npm</a:t>
            </a:r>
            <a:r>
              <a:rPr lang="en-US" dirty="0" smtClean="0">
                <a:latin typeface="Consolas"/>
                <a:cs typeface="Consolas"/>
              </a:rPr>
              <a:t> install –g bower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156367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Use NPM to install Bower globally.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807367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Initialize Bower configuration from your project root folder.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6400" y="4483100"/>
            <a:ext cx="8229600" cy="520700"/>
          </a:xfrm>
          <a:prstGeom prst="roundRect">
            <a:avLst>
              <a:gd name="adj" fmla="val 4131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r>
              <a:rPr lang="en-US" dirty="0" smtClean="0">
                <a:solidFill>
                  <a:schemeClr val="accent4"/>
                </a:solidFill>
                <a:latin typeface="Consolas"/>
                <a:cs typeface="Consolas"/>
              </a:rPr>
              <a:t>$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Consolas"/>
                <a:cs typeface="Consolas"/>
              </a:rPr>
              <a:t>myProject</a:t>
            </a:r>
            <a:r>
              <a:rPr lang="en-US" dirty="0" smtClean="0">
                <a:latin typeface="Consolas"/>
                <a:cs typeface="Consolas"/>
              </a:rPr>
              <a:t>  bower </a:t>
            </a:r>
            <a:r>
              <a:rPr lang="en-US" dirty="0" err="1" smtClean="0">
                <a:latin typeface="Consolas"/>
                <a:cs typeface="Consolas"/>
              </a:rPr>
              <a:t>init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407567"/>
            <a:ext cx="817880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Prepare for a bunch of questions.  </a:t>
            </a:r>
          </a:p>
        </p:txBody>
      </p:sp>
    </p:spTree>
    <p:extLst>
      <p:ext uri="{BB962C8B-B14F-4D97-AF65-F5344CB8AC3E}">
        <p14:creationId xmlns:p14="http://schemas.microsoft.com/office/powerpoint/2010/main" val="16857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bower.json</a:t>
            </a:r>
            <a:r>
              <a:rPr lang="en-US" dirty="0" smtClean="0"/>
              <a:t> MANIFAST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2100" y="1523887"/>
            <a:ext cx="8559800" cy="4467880"/>
          </a:xfrm>
          <a:prstGeom prst="roundRect">
            <a:avLst>
              <a:gd name="adj" fmla="val 4131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>
              <a:lnSpc>
                <a:spcPct val="140000"/>
              </a:lnSpc>
            </a:pP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{</a:t>
            </a:r>
            <a:endParaRPr lang="en-US" sz="1500" dirty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"name"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: "bower-power"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500" dirty="0">
                <a:solidFill>
                  <a:srgbClr val="5CD2FF"/>
                </a:solidFill>
                <a:latin typeface="Consolas"/>
                <a:cs typeface="Consolas"/>
              </a:rPr>
              <a:t>"</a:t>
            </a:r>
            <a:r>
              <a:rPr lang="en-US" sz="1500" dirty="0" smtClean="0">
                <a:solidFill>
                  <a:srgbClr val="5CD2FF"/>
                </a:solidFill>
                <a:latin typeface="Consolas"/>
                <a:cs typeface="Consolas"/>
              </a:rPr>
              <a:t>version</a:t>
            </a:r>
            <a:r>
              <a:rPr lang="en-US" sz="1500" dirty="0">
                <a:solidFill>
                  <a:srgbClr val="5CD2FF"/>
                </a:solidFill>
                <a:latin typeface="Consolas"/>
                <a:cs typeface="Consolas"/>
              </a:rPr>
              <a:t>"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: ”1.0.0”,</a:t>
            </a:r>
            <a:endParaRPr lang="en-US" sz="1500" dirty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en-US" sz="1500" dirty="0">
                <a:solidFill>
                  <a:srgbClr val="5CD2FF"/>
                </a:solidFill>
                <a:latin typeface="Consolas"/>
                <a:cs typeface="Consolas"/>
              </a:rPr>
              <a:t>"description"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: "Bower Power! Supercharging Front-End Manageability",</a:t>
            </a:r>
          </a:p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en-US" sz="1500" dirty="0">
                <a:solidFill>
                  <a:srgbClr val="5CD2FF"/>
                </a:solidFill>
                <a:latin typeface="Consolas"/>
                <a:cs typeface="Consolas"/>
              </a:rPr>
              <a:t>"main"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: 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“"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en-US" sz="1500" dirty="0">
                <a:solidFill>
                  <a:srgbClr val="5CD2FF"/>
                </a:solidFill>
                <a:latin typeface="Consolas"/>
                <a:cs typeface="Consolas"/>
              </a:rPr>
              <a:t>"authors"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: [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"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Eric Carlisle </a:t>
            </a:r>
            <a:r>
              <a:rPr lang="en-US" sz="1500" dirty="0" err="1" smtClean="0">
                <a:solidFill>
                  <a:schemeClr val="bg1"/>
                </a:solidFill>
                <a:latin typeface="Consolas"/>
                <a:cs typeface="Consolas"/>
              </a:rPr>
              <a:t>eric</a:t>
            </a:r>
            <a:r>
              <a:rPr lang="en-US" sz="1500" dirty="0" err="1">
                <a:solidFill>
                  <a:schemeClr val="bg1"/>
                </a:solidFill>
                <a:latin typeface="Consolas"/>
                <a:cs typeface="Consolas"/>
              </a:rPr>
              <a:t>@</a:t>
            </a:r>
            <a:r>
              <a:rPr lang="en-US" sz="1500" dirty="0" err="1" smtClean="0">
                <a:solidFill>
                  <a:schemeClr val="bg1"/>
                </a:solidFill>
                <a:latin typeface="Consolas"/>
                <a:cs typeface="Consolas"/>
              </a:rPr>
              <a:t>ericcarlisle.com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”]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en-US" sz="1500" dirty="0">
                <a:solidFill>
                  <a:srgbClr val="5CD2FF"/>
                </a:solidFill>
                <a:latin typeface="Consolas"/>
                <a:cs typeface="Consolas"/>
              </a:rPr>
              <a:t>"license"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: "MIT",</a:t>
            </a:r>
          </a:p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en-US" sz="1500" dirty="0">
                <a:solidFill>
                  <a:srgbClr val="5CD2FF"/>
                </a:solidFill>
                <a:latin typeface="Consolas"/>
                <a:cs typeface="Consolas"/>
              </a:rPr>
              <a:t>"keywords"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: 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["Bower”, “Bower Training”]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en-US" sz="1500" dirty="0">
                <a:solidFill>
                  <a:srgbClr val="5CD2FF"/>
                </a:solidFill>
                <a:latin typeface="Consolas"/>
                <a:cs typeface="Consolas"/>
              </a:rPr>
              <a:t>"homepage"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: "https://</a:t>
            </a:r>
            <a:r>
              <a:rPr lang="en-US" sz="1500" dirty="0" err="1">
                <a:solidFill>
                  <a:schemeClr val="bg1"/>
                </a:solidFill>
                <a:latin typeface="Consolas"/>
                <a:cs typeface="Consolas"/>
              </a:rPr>
              <a:t>github.com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500" dirty="0" err="1">
                <a:solidFill>
                  <a:schemeClr val="bg1"/>
                </a:solidFill>
                <a:latin typeface="Consolas"/>
                <a:cs typeface="Consolas"/>
              </a:rPr>
              <a:t>ecarlisle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/bower-power",</a:t>
            </a:r>
          </a:p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en-US" sz="1500" dirty="0">
                <a:solidFill>
                  <a:srgbClr val="5CD2FF"/>
                </a:solidFill>
                <a:latin typeface="Consolas"/>
                <a:cs typeface="Consolas"/>
              </a:rPr>
              <a:t>"</a:t>
            </a:r>
            <a:r>
              <a:rPr lang="en-US" sz="1500" dirty="0" err="1">
                <a:solidFill>
                  <a:srgbClr val="5CD2FF"/>
                </a:solidFill>
                <a:latin typeface="Consolas"/>
                <a:cs typeface="Consolas"/>
              </a:rPr>
              <a:t>moduleType</a:t>
            </a:r>
            <a:r>
              <a:rPr lang="en-US" sz="1500" dirty="0">
                <a:solidFill>
                  <a:srgbClr val="5CD2FF"/>
                </a:solidFill>
                <a:latin typeface="Consolas"/>
                <a:cs typeface="Consolas"/>
              </a:rPr>
              <a:t>"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: [],</a:t>
            </a:r>
          </a:p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en-US" sz="1500" dirty="0">
                <a:solidFill>
                  <a:srgbClr val="5CD2FF"/>
                </a:solidFill>
                <a:latin typeface="Consolas"/>
                <a:cs typeface="Consolas"/>
              </a:rPr>
              <a:t>"private"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: true,</a:t>
            </a:r>
          </a:p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en-US" sz="1500" dirty="0">
                <a:solidFill>
                  <a:srgbClr val="5CD2FF"/>
                </a:solidFill>
                <a:latin typeface="Consolas"/>
                <a:cs typeface="Consolas"/>
              </a:rPr>
              <a:t>"ignore"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: 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["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**/.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*”, "</a:t>
            </a:r>
            <a:r>
              <a:rPr lang="en-US" sz="1500" dirty="0" err="1" smtClean="0">
                <a:solidFill>
                  <a:schemeClr val="bg1"/>
                </a:solidFill>
                <a:latin typeface="Consolas"/>
                <a:cs typeface="Consolas"/>
              </a:rPr>
              <a:t>node_modules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”, "</a:t>
            </a:r>
            <a:r>
              <a:rPr lang="en-US" sz="1500" dirty="0" err="1" smtClean="0">
                <a:solidFill>
                  <a:schemeClr val="bg1"/>
                </a:solidFill>
                <a:latin typeface="Consolas"/>
                <a:cs typeface="Consolas"/>
              </a:rPr>
              <a:t>bower_components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”, "test”, "tests”]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}</a:t>
            </a:r>
            <a:endParaRPr lang="en-US" sz="15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2100" y="6141823"/>
            <a:ext cx="855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i="1" dirty="0" smtClean="0">
                <a:solidFill>
                  <a:schemeClr val="accent2"/>
                </a:solidFill>
              </a:rPr>
              <a:t>Included in your applications as well as the dependencies you will install.</a:t>
            </a:r>
            <a:endParaRPr lang="en-US" sz="20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8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 API Commands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23100" y="1854087"/>
            <a:ext cx="16764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Lato Bold"/>
                <a:cs typeface="Lato Bold"/>
              </a:rPr>
              <a:t>cache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Lato Bold"/>
                <a:cs typeface="Lato Bold"/>
              </a:rPr>
              <a:t>help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Lato Bold"/>
                <a:cs typeface="Lato Bold"/>
              </a:rPr>
              <a:t>i</a:t>
            </a:r>
            <a:r>
              <a:rPr lang="en-US" sz="2400" b="1" dirty="0" smtClean="0">
                <a:latin typeface="Lato Bold"/>
                <a:cs typeface="Lato Bold"/>
              </a:rPr>
              <a:t>nfo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Lato Bold"/>
                <a:cs typeface="Lato Bold"/>
              </a:rPr>
              <a:t>lookup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Lato Bold"/>
                <a:cs typeface="Lato Bold"/>
              </a:rPr>
              <a:t>prune</a:t>
            </a:r>
            <a:endParaRPr lang="en-US" sz="2400" b="1" dirty="0">
              <a:latin typeface="Lato Bold"/>
              <a:cs typeface="Lato Bold"/>
            </a:endParaRPr>
          </a:p>
          <a:p>
            <a:pPr>
              <a:lnSpc>
                <a:spcPct val="200000"/>
              </a:lnSpc>
            </a:pPr>
            <a:endParaRPr lang="en-US" sz="2400" b="1" dirty="0">
              <a:latin typeface="Lato Bold"/>
              <a:cs typeface="Lat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3072" y="1854087"/>
            <a:ext cx="1739900" cy="3724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Lato Bold"/>
                <a:cs typeface="Lato Bold"/>
              </a:rPr>
              <a:t>register</a:t>
            </a:r>
            <a:endParaRPr lang="en-US" sz="2400" b="1" dirty="0">
              <a:latin typeface="Lato Bold"/>
              <a:cs typeface="Lato Bold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Lato Bold"/>
                <a:cs typeface="Lato Bold"/>
              </a:rPr>
              <a:t>unregister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Lato Bold"/>
                <a:cs typeface="Lato Bold"/>
              </a:rPr>
              <a:t>link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Lato Bold"/>
                <a:cs typeface="Lato Bold"/>
              </a:rPr>
              <a:t>login</a:t>
            </a:r>
            <a:endParaRPr lang="en-US" sz="2400" b="1" dirty="0">
              <a:latin typeface="Lato Bold"/>
              <a:cs typeface="Lato Bold"/>
            </a:endParaRP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Lato Bold"/>
                <a:cs typeface="Lato Bold"/>
              </a:rPr>
              <a:t>version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000" y="1495967"/>
            <a:ext cx="2501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EF5734"/>
                </a:solidFill>
                <a:latin typeface="Lato Black"/>
                <a:cs typeface="Lato Black"/>
              </a:rPr>
              <a:t>Typical Usage:</a:t>
            </a:r>
            <a:endParaRPr lang="en-US" sz="2800" dirty="0">
              <a:latin typeface="Lato Black"/>
              <a:cs typeface="Lato Blac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" y="1895586"/>
            <a:ext cx="25019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err="1" smtClean="0">
                <a:latin typeface="Lato Bold"/>
                <a:cs typeface="Lato Bold"/>
              </a:rPr>
              <a:t>init</a:t>
            </a:r>
            <a:endParaRPr lang="en-US" sz="2400" b="1" dirty="0" smtClean="0">
              <a:latin typeface="Lato Bold"/>
              <a:cs typeface="Lato Bold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Lato Bold"/>
                <a:cs typeface="Lato Bold"/>
              </a:rPr>
              <a:t>install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Lato Bold"/>
                <a:cs typeface="Lato Bold"/>
              </a:rPr>
              <a:t>list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Lato Bold"/>
                <a:cs typeface="Lato Bold"/>
              </a:rPr>
              <a:t>search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Lato Bold"/>
                <a:cs typeface="Lato Bold"/>
              </a:rPr>
              <a:t>update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Lato Bold"/>
                <a:cs typeface="Lato Bold"/>
              </a:rPr>
              <a:t>uninstall</a:t>
            </a:r>
            <a:endParaRPr lang="en-US" sz="2400" b="1" dirty="0">
              <a:latin typeface="Lato Bold"/>
              <a:cs typeface="Lato 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74772" y="1495967"/>
            <a:ext cx="293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EF5734"/>
                </a:solidFill>
                <a:latin typeface="Lato Black"/>
                <a:cs typeface="Lato Black"/>
              </a:rPr>
              <a:t>Component </a:t>
            </a:r>
            <a:r>
              <a:rPr lang="en-US" sz="2800" dirty="0" err="1" smtClean="0">
                <a:solidFill>
                  <a:srgbClr val="EF5734"/>
                </a:solidFill>
                <a:latin typeface="Lato Black"/>
                <a:cs typeface="Lato Black"/>
              </a:rPr>
              <a:t>Dev</a:t>
            </a:r>
            <a:r>
              <a:rPr lang="en-US" sz="2800" dirty="0" smtClean="0">
                <a:solidFill>
                  <a:srgbClr val="EF5734"/>
                </a:solidFill>
                <a:latin typeface="Lato Black"/>
                <a:cs typeface="Lato Black"/>
              </a:rPr>
              <a:t>:</a:t>
            </a:r>
            <a:endParaRPr lang="en-US" sz="2800" dirty="0">
              <a:latin typeface="Lato Black"/>
              <a:cs typeface="Lato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92900" y="1495967"/>
            <a:ext cx="1384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EF5734"/>
                </a:solidFill>
                <a:latin typeface="Lato Black"/>
                <a:cs typeface="Lato Black"/>
              </a:rPr>
              <a:t>Utility:</a:t>
            </a:r>
            <a:endParaRPr lang="en-US" sz="2800" dirty="0"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9378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Dependencies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2100" y="2108087"/>
            <a:ext cx="8559800" cy="3962513"/>
          </a:xfrm>
          <a:prstGeom prst="roundRect">
            <a:avLst>
              <a:gd name="adj" fmla="val 4131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# install by name </a:t>
            </a:r>
          </a:p>
          <a:p>
            <a:r>
              <a:rPr lang="en-US" sz="1600" dirty="0" smtClean="0">
                <a:solidFill>
                  <a:schemeClr val="accent4"/>
                </a:solidFill>
                <a:latin typeface="Consolas"/>
                <a:cs typeface="Consolas"/>
              </a:rPr>
              <a:t>$</a:t>
            </a:r>
            <a:r>
              <a:rPr lang="en-US" sz="1600" dirty="0" smtClean="0">
                <a:latin typeface="Consolas"/>
                <a:cs typeface="Consolas"/>
              </a:rPr>
              <a:t>  bower install </a:t>
            </a:r>
            <a:r>
              <a:rPr lang="en-US" sz="1600" dirty="0" err="1" smtClean="0">
                <a:latin typeface="Consolas"/>
                <a:cs typeface="Consolas"/>
              </a:rPr>
              <a:t>jquery</a:t>
            </a:r>
            <a:endParaRPr lang="en-US" sz="1600" dirty="0" smtClean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# B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y (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Github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) shortcut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$</a:t>
            </a:r>
            <a:r>
              <a:rPr lang="en-US" sz="1600" dirty="0">
                <a:latin typeface="Consolas"/>
                <a:cs typeface="Consolas"/>
              </a:rPr>
              <a:t>  bower install </a:t>
            </a:r>
            <a:r>
              <a:rPr lang="en-US" sz="1600" dirty="0" err="1">
                <a:latin typeface="Consolas"/>
                <a:cs typeface="Consolas"/>
              </a:rPr>
              <a:t>twbs</a:t>
            </a:r>
            <a:r>
              <a:rPr lang="en-US" sz="1600" dirty="0">
                <a:latin typeface="Consolas"/>
                <a:cs typeface="Consolas"/>
              </a:rPr>
              <a:t>/</a:t>
            </a:r>
            <a:r>
              <a:rPr lang="en-US" sz="1600" dirty="0" smtClean="0">
                <a:latin typeface="Consolas"/>
                <a:cs typeface="Consolas"/>
              </a:rPr>
              <a:t>bootstrap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#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By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GitHub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and Subversion endpoints (SSH, HTTPS, HTTP)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$</a:t>
            </a:r>
            <a:r>
              <a:rPr lang="en-US" sz="1600" dirty="0">
                <a:latin typeface="Consolas"/>
                <a:cs typeface="Consolas"/>
              </a:rPr>
              <a:t>  bower install </a:t>
            </a:r>
            <a:r>
              <a:rPr lang="en-US" sz="1600" dirty="0" err="1" smtClean="0">
                <a:latin typeface="Consolas"/>
                <a:cs typeface="Consolas"/>
              </a:rPr>
              <a:t>git</a:t>
            </a:r>
            <a:r>
              <a:rPr lang="en-US" sz="1600" dirty="0" err="1">
                <a:latin typeface="Consolas"/>
                <a:cs typeface="Consolas"/>
              </a:rPr>
              <a:t>@github.com:Modernizr</a:t>
            </a:r>
            <a:r>
              <a:rPr lang="en-US" sz="1600" dirty="0">
                <a:latin typeface="Consolas"/>
                <a:cs typeface="Consolas"/>
              </a:rPr>
              <a:t>/</a:t>
            </a:r>
            <a:r>
              <a:rPr lang="en-US" sz="1600" dirty="0" err="1">
                <a:latin typeface="Consolas"/>
                <a:cs typeface="Consolas"/>
              </a:rPr>
              <a:t>Modernizr.git</a:t>
            </a:r>
            <a:endParaRPr lang="en-US" sz="1600" dirty="0">
              <a:latin typeface="Consolas"/>
              <a:cs typeface="Consolas"/>
            </a:endParaRP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solidFill>
                  <a:srgbClr val="A6A6A6"/>
                </a:solidFill>
                <a:latin typeface="Consolas"/>
                <a:cs typeface="Consolas"/>
              </a:rPr>
              <a:t># By URL</a:t>
            </a:r>
          </a:p>
          <a:p>
            <a:r>
              <a:rPr lang="en-US" sz="1600" dirty="0" smtClean="0">
                <a:solidFill>
                  <a:schemeClr val="accent4"/>
                </a:solidFill>
                <a:latin typeface="Consolas"/>
                <a:cs typeface="Consolas"/>
              </a:rPr>
              <a:t>$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>
                <a:latin typeface="Consolas"/>
                <a:cs typeface="Consolas"/>
              </a:rPr>
              <a:t>bower install </a:t>
            </a:r>
            <a:r>
              <a:rPr lang="en-US" sz="1600" dirty="0" smtClean="0">
                <a:latin typeface="Consolas"/>
                <a:cs typeface="Consolas"/>
              </a:rPr>
              <a:t>http</a:t>
            </a:r>
            <a:r>
              <a:rPr lang="en-US" sz="1600" dirty="0">
                <a:latin typeface="Consolas"/>
                <a:cs typeface="Consolas"/>
              </a:rPr>
              <a:t>://http://bower.io/img/bower-</a:t>
            </a:r>
            <a:r>
              <a:rPr lang="en-US" sz="1600" dirty="0" smtClean="0">
                <a:latin typeface="Consolas"/>
                <a:cs typeface="Consolas"/>
              </a:rPr>
              <a:t>logo.png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solidFill>
                  <a:srgbClr val="A6A6A6"/>
                </a:solidFill>
                <a:latin typeface="Consolas"/>
                <a:cs typeface="Consolas"/>
              </a:rPr>
              <a:t># By </a:t>
            </a:r>
            <a:r>
              <a:rPr lang="en-US" sz="1600" dirty="0" smtClean="0">
                <a:solidFill>
                  <a:srgbClr val="A6A6A6"/>
                </a:solidFill>
                <a:latin typeface="Consolas"/>
                <a:cs typeface="Consolas"/>
              </a:rPr>
              <a:t>folder</a:t>
            </a:r>
            <a:endParaRPr lang="en-US" sz="1600" dirty="0">
              <a:solidFill>
                <a:srgbClr val="A6A6A6"/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$</a:t>
            </a:r>
            <a:r>
              <a:rPr lang="en-US" sz="1600" dirty="0">
                <a:latin typeface="Consolas"/>
                <a:cs typeface="Consolas"/>
              </a:rPr>
              <a:t>  bower install </a:t>
            </a:r>
            <a:r>
              <a:rPr lang="en-US" sz="1600" dirty="0" smtClean="0">
                <a:latin typeface="Consolas"/>
                <a:cs typeface="Consolas"/>
              </a:rPr>
              <a:t>~/assets/</a:t>
            </a:r>
            <a:r>
              <a:rPr lang="en-US" sz="1600" dirty="0" err="1" smtClean="0">
                <a:latin typeface="Consolas"/>
                <a:cs typeface="Consolas"/>
              </a:rPr>
              <a:t>stylesheets</a:t>
            </a:r>
            <a:r>
              <a:rPr lang="en-US" sz="1600" dirty="0" smtClean="0">
                <a:latin typeface="Consolas"/>
                <a:cs typeface="Consolas"/>
              </a:rPr>
              <a:t>/theme3/</a:t>
            </a:r>
            <a:r>
              <a:rPr lang="en-US" sz="1600" dirty="0" err="1" smtClean="0">
                <a:latin typeface="Consolas"/>
                <a:cs typeface="Consolas"/>
              </a:rPr>
              <a:t>variables.sass</a:t>
            </a: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5600" y="6241134"/>
            <a:ext cx="8496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/>
                </a:solidFill>
                <a:latin typeface="Lato Black Italic"/>
                <a:cs typeface="Lato Black Italic"/>
              </a:rPr>
              <a:t>… and several, several ways to choose versions.</a:t>
            </a:r>
            <a:endParaRPr lang="en-US" sz="2000" dirty="0">
              <a:solidFill>
                <a:schemeClr val="accent2"/>
              </a:solidFill>
              <a:latin typeface="Lato Black Italic"/>
              <a:cs typeface="Lato Black Ital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400" y="1457867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F5734"/>
                </a:solidFill>
              </a:rPr>
              <a:t>There are many installation options…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41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5900"/>
            <a:ext cx="9144000" cy="3884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bower_components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5597673"/>
            <a:ext cx="9144000" cy="574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b="1" dirty="0" smtClean="0">
                <a:solidFill>
                  <a:schemeClr val="accent2"/>
                </a:solidFill>
                <a:latin typeface="Lato Black"/>
                <a:cs typeface="Lato Black"/>
              </a:rPr>
              <a:t>Contains EVERYTHING – often more than expected.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59500"/>
            <a:ext cx="9144000" cy="57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Lato Black"/>
                <a:cs typeface="Lato Black"/>
              </a:rPr>
              <a:t>But that’s ok!</a:t>
            </a:r>
          </a:p>
        </p:txBody>
      </p:sp>
    </p:spTree>
    <p:extLst>
      <p:ext uri="{BB962C8B-B14F-4D97-AF65-F5344CB8AC3E}">
        <p14:creationId xmlns:p14="http://schemas.microsoft.com/office/powerpoint/2010/main" val="15395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bower_components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3500" y="1355873"/>
            <a:ext cx="9029699" cy="4930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800" b="1" dirty="0" smtClean="0">
                <a:latin typeface="Lato Bold"/>
                <a:cs typeface="Lato Bold"/>
              </a:rPr>
              <a:t>Usually gets the dependency’s entire </a:t>
            </a:r>
            <a:r>
              <a:rPr lang="en-US" sz="2800" b="1" dirty="0" err="1" smtClean="0">
                <a:latin typeface="Lato Bold"/>
                <a:cs typeface="Lato Bold"/>
              </a:rPr>
              <a:t>GitHub</a:t>
            </a:r>
            <a:r>
              <a:rPr lang="en-US" sz="2800" b="1" dirty="0" smtClean="0">
                <a:latin typeface="Lato Bold"/>
                <a:cs typeface="Lato Bold"/>
              </a:rPr>
              <a:t> repo.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latin typeface="Lato Bold"/>
                <a:cs typeface="Lato Bold"/>
              </a:rPr>
              <a:t>Sometimes results in positive discovery  (Hey, look!)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latin typeface="Lato Bold"/>
                <a:cs typeface="Lato Bold"/>
              </a:rPr>
              <a:t>Empowered to use whatever you need.</a:t>
            </a:r>
            <a:endParaRPr lang="en-US" sz="2800" b="1" dirty="0">
              <a:latin typeface="Lato Bold"/>
              <a:cs typeface="Lato Bold"/>
            </a:endParaRPr>
          </a:p>
          <a:p>
            <a:pPr>
              <a:lnSpc>
                <a:spcPct val="200000"/>
              </a:lnSpc>
            </a:pPr>
            <a:r>
              <a:rPr lang="en-US" sz="2800" b="1" dirty="0" smtClean="0">
                <a:latin typeface="Lato Bold"/>
                <a:cs typeface="Lato Bold"/>
              </a:rPr>
              <a:t>Many ways to integrate needed files into your project.</a:t>
            </a:r>
            <a:endParaRPr lang="en-US" sz="2800" b="1" dirty="0">
              <a:latin typeface="Lato Bold"/>
              <a:cs typeface="Lato Bold"/>
            </a:endParaRPr>
          </a:p>
          <a:p>
            <a:pPr>
              <a:lnSpc>
                <a:spcPct val="200000"/>
              </a:lnSpc>
            </a:pPr>
            <a:r>
              <a:rPr lang="en-US" sz="2800" b="1" dirty="0" smtClean="0">
                <a:latin typeface="Lato Bold"/>
                <a:cs typeface="Lato Bold"/>
              </a:rPr>
              <a:t>Add </a:t>
            </a:r>
            <a:r>
              <a:rPr lang="en-US" sz="2800" b="1" dirty="0" err="1" smtClean="0">
                <a:solidFill>
                  <a:schemeClr val="accent2"/>
                </a:solidFill>
                <a:latin typeface="Lato Bold"/>
                <a:cs typeface="Lato Bold"/>
              </a:rPr>
              <a:t>bower_components</a:t>
            </a:r>
            <a:r>
              <a:rPr lang="en-US" sz="2800" b="1" dirty="0" smtClean="0">
                <a:latin typeface="Lato Bold"/>
                <a:cs typeface="Lato Bold"/>
              </a:rPr>
              <a:t> to .</a:t>
            </a:r>
            <a:r>
              <a:rPr lang="en-US" sz="2800" b="1" dirty="0" err="1" smtClean="0">
                <a:latin typeface="Lato Bold"/>
                <a:cs typeface="Lato Bold"/>
              </a:rPr>
              <a:t>gitignore</a:t>
            </a:r>
            <a:r>
              <a:rPr lang="en-US" sz="2800" b="1" dirty="0" smtClean="0">
                <a:latin typeface="Lato Bold"/>
                <a:cs typeface="Lato Bold"/>
              </a:rPr>
              <a:t>!</a:t>
            </a:r>
          </a:p>
          <a:p>
            <a:pPr marL="0" indent="0">
              <a:buFont typeface="Arial"/>
              <a:buNone/>
            </a:pPr>
            <a:endParaRPr lang="en-US" sz="2800" b="1" dirty="0" smtClean="0">
              <a:latin typeface="Lato Bold"/>
              <a:cs typeface="Lato Bold"/>
            </a:endParaRPr>
          </a:p>
          <a:p>
            <a:pPr marL="0" indent="0">
              <a:buFont typeface="Arial"/>
              <a:buNone/>
            </a:pPr>
            <a:endParaRPr lang="en-US" sz="2800" b="1" dirty="0">
              <a:latin typeface="Lato Bold"/>
              <a:cs typeface="Lato Bold"/>
            </a:endParaRPr>
          </a:p>
          <a:p>
            <a:pPr marL="0" indent="0">
              <a:buFont typeface="Arial"/>
              <a:buNone/>
            </a:pPr>
            <a:endParaRPr lang="en-US" sz="2800" b="1" dirty="0" smtClean="0">
              <a:latin typeface="Lato Bold"/>
              <a:cs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3843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what we need!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2100" y="2044587"/>
            <a:ext cx="8559800" cy="1701913"/>
          </a:xfrm>
          <a:prstGeom prst="roundRect">
            <a:avLst>
              <a:gd name="adj" fmla="val 4131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# install for production use. </a:t>
            </a:r>
          </a:p>
          <a:p>
            <a:r>
              <a:rPr lang="en-US" sz="1600" dirty="0" smtClean="0">
                <a:solidFill>
                  <a:schemeClr val="accent4"/>
                </a:solidFill>
                <a:latin typeface="Consolas"/>
                <a:cs typeface="Consolas"/>
              </a:rPr>
              <a:t>$</a:t>
            </a:r>
            <a:r>
              <a:rPr lang="en-US" sz="1600" dirty="0" smtClean="0">
                <a:latin typeface="Consolas"/>
                <a:cs typeface="Consolas"/>
              </a:rPr>
              <a:t>  bower install </a:t>
            </a:r>
            <a:r>
              <a:rPr lang="en-US" sz="1600" dirty="0" err="1" smtClean="0">
                <a:latin typeface="Consolas"/>
                <a:cs typeface="Consolas"/>
              </a:rPr>
              <a:t>jquery</a:t>
            </a:r>
            <a:r>
              <a:rPr lang="en-US" sz="1600" dirty="0" smtClean="0">
                <a:latin typeface="Consolas"/>
                <a:cs typeface="Consolas"/>
              </a:rPr>
              <a:t> --save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#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Install for testing, debugging, development purposes only.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accent4"/>
                </a:solidFill>
                <a:latin typeface="Consolas"/>
                <a:cs typeface="Consolas"/>
              </a:rPr>
              <a:t>$</a:t>
            </a:r>
            <a:r>
              <a:rPr lang="en-US" sz="1600" dirty="0">
                <a:latin typeface="Consolas"/>
                <a:cs typeface="Consolas"/>
              </a:rPr>
              <a:t>  bower install </a:t>
            </a:r>
            <a:r>
              <a:rPr lang="en-US" sz="1600" dirty="0" err="1" smtClean="0">
                <a:latin typeface="Consolas"/>
                <a:cs typeface="Consolas"/>
              </a:rPr>
              <a:t>modernizr</a:t>
            </a:r>
            <a:r>
              <a:rPr lang="en-US" sz="1600" dirty="0" smtClean="0">
                <a:latin typeface="Consolas"/>
                <a:cs typeface="Consolas"/>
              </a:rPr>
              <a:t> --save-</a:t>
            </a:r>
            <a:r>
              <a:rPr lang="en-US" sz="1600" dirty="0" err="1" smtClean="0">
                <a:latin typeface="Consolas"/>
                <a:cs typeface="Consolas"/>
              </a:rPr>
              <a:t>dev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2100" y="5003799"/>
            <a:ext cx="8559800" cy="1016001"/>
          </a:xfrm>
          <a:prstGeom prst="roundRect">
            <a:avLst>
              <a:gd name="adj" fmla="val 4131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>
              <a:lnSpc>
                <a:spcPct val="140000"/>
              </a:lnSpc>
            </a:pPr>
            <a:r>
              <a:rPr lang="en-US" sz="1500" dirty="0" smtClean="0">
                <a:solidFill>
                  <a:srgbClr val="5CD2FF"/>
                </a:solidFill>
                <a:latin typeface="Consolas"/>
                <a:cs typeface="Consolas"/>
              </a:rPr>
              <a:t>"</a:t>
            </a:r>
            <a:r>
              <a:rPr lang="en-US" sz="1500" dirty="0">
                <a:solidFill>
                  <a:srgbClr val="5CD2FF"/>
                </a:solidFill>
                <a:latin typeface="Consolas"/>
                <a:cs typeface="Consolas"/>
              </a:rPr>
              <a:t>dependencies</a:t>
            </a:r>
            <a:r>
              <a:rPr lang="en-US" sz="1500" dirty="0" smtClean="0">
                <a:solidFill>
                  <a:srgbClr val="5CD2FF"/>
                </a:solidFill>
                <a:latin typeface="Consolas"/>
                <a:cs typeface="Consolas"/>
              </a:rPr>
              <a:t>"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: 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{ "</a:t>
            </a:r>
            <a:r>
              <a:rPr lang="en-US" sz="1500" dirty="0" err="1" smtClean="0">
                <a:solidFill>
                  <a:schemeClr val="bg1"/>
                </a:solidFill>
                <a:latin typeface="Consolas"/>
                <a:cs typeface="Consolas"/>
              </a:rPr>
              <a:t>jquery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"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: 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"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~2.1.4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"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 },</a:t>
            </a:r>
            <a:endParaRPr lang="en-US" sz="1500" dirty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lnSpc>
                <a:spcPct val="140000"/>
              </a:lnSpc>
            </a:pPr>
            <a:r>
              <a:rPr lang="en-US" sz="1500" dirty="0" smtClean="0">
                <a:solidFill>
                  <a:srgbClr val="5CD2FF"/>
                </a:solidFill>
                <a:latin typeface="Consolas"/>
                <a:cs typeface="Consolas"/>
              </a:rPr>
              <a:t>"</a:t>
            </a:r>
            <a:r>
              <a:rPr lang="en-US" sz="1500" dirty="0" err="1" smtClean="0">
                <a:solidFill>
                  <a:srgbClr val="5CD2FF"/>
                </a:solidFill>
                <a:latin typeface="Consolas"/>
                <a:cs typeface="Consolas"/>
              </a:rPr>
              <a:t>devDependencies</a:t>
            </a:r>
            <a:r>
              <a:rPr lang="en-US" sz="1500" dirty="0">
                <a:solidFill>
                  <a:srgbClr val="5CD2FF"/>
                </a:solidFill>
                <a:latin typeface="Consolas"/>
                <a:cs typeface="Consolas"/>
              </a:rPr>
              <a:t>"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: 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{ "</a:t>
            </a:r>
            <a:r>
              <a:rPr lang="en-US" sz="1500" dirty="0" err="1" smtClean="0">
                <a:solidFill>
                  <a:schemeClr val="bg1"/>
                </a:solidFill>
                <a:latin typeface="Consolas"/>
                <a:cs typeface="Consolas"/>
              </a:rPr>
              <a:t>modernizr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"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: ”~3.1.0</a:t>
            </a: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"</a:t>
            </a:r>
            <a:r>
              <a:rPr lang="en-US" sz="1500" dirty="0" smtClean="0">
                <a:solidFill>
                  <a:schemeClr val="bg1"/>
                </a:solidFill>
                <a:latin typeface="Consolas"/>
                <a:cs typeface="Consolas"/>
              </a:rPr>
              <a:t>},</a:t>
            </a:r>
            <a:endParaRPr lang="en-US" sz="1500" dirty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000" y="1445167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EF5734"/>
                </a:solidFill>
                <a:latin typeface="Lato Black"/>
                <a:cs typeface="Lato Black"/>
              </a:rPr>
              <a:t>Production or </a:t>
            </a:r>
            <a:r>
              <a:rPr lang="en-US" sz="2800" dirty="0" err="1" smtClean="0">
                <a:solidFill>
                  <a:srgbClr val="EF5734"/>
                </a:solidFill>
                <a:latin typeface="Lato Black"/>
                <a:cs typeface="Lato Black"/>
              </a:rPr>
              <a:t>Dev</a:t>
            </a:r>
            <a:r>
              <a:rPr lang="en-US" sz="2800" dirty="0" smtClean="0">
                <a:solidFill>
                  <a:srgbClr val="EF5734"/>
                </a:solidFill>
                <a:latin typeface="Lato Black"/>
                <a:cs typeface="Lato Black"/>
              </a:rPr>
              <a:t>?</a:t>
            </a:r>
            <a:endParaRPr lang="en-US" sz="2800" dirty="0">
              <a:latin typeface="Lato Black"/>
              <a:cs typeface="Lato Blac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000" y="4366054"/>
            <a:ext cx="3543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EF5734"/>
                </a:solidFill>
                <a:latin typeface="Lato Black"/>
                <a:cs typeface="Lato Black"/>
              </a:rPr>
              <a:t>Then in  </a:t>
            </a:r>
            <a:r>
              <a:rPr lang="en-US" sz="2800" dirty="0" err="1" smtClean="0">
                <a:solidFill>
                  <a:srgbClr val="EF5734"/>
                </a:solidFill>
                <a:latin typeface="Lato Black"/>
                <a:cs typeface="Lato Black"/>
              </a:rPr>
              <a:t>bower.json</a:t>
            </a:r>
            <a:r>
              <a:rPr lang="en-US" sz="2800" dirty="0" smtClean="0">
                <a:solidFill>
                  <a:srgbClr val="EF5734"/>
                </a:solidFill>
                <a:latin typeface="Lato Black"/>
                <a:cs typeface="Lato Black"/>
              </a:rPr>
              <a:t>:</a:t>
            </a:r>
            <a:endParaRPr lang="en-US" sz="2800" dirty="0"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9074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VERSIONING (SEMVER) 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3500" y="1504950"/>
            <a:ext cx="4051300" cy="469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sz="2400" dirty="0" smtClean="0">
                <a:latin typeface="Lato Black"/>
                <a:cs typeface="Lato Black"/>
              </a:rPr>
              <a:t>Versioning Pattern:</a:t>
            </a:r>
            <a:endParaRPr lang="en-US" sz="2400" dirty="0">
              <a:latin typeface="Lato Black"/>
              <a:cs typeface="Lato Black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52899" y="1528836"/>
            <a:ext cx="4559301" cy="549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EF5734"/>
                </a:solidFill>
                <a:latin typeface="Lato Black"/>
                <a:cs typeface="Lato Black"/>
              </a:rPr>
              <a:t>MAJOR</a:t>
            </a:r>
            <a:r>
              <a:rPr lang="en-US" sz="2400" dirty="0" smtClean="0">
                <a:latin typeface="Lato Black"/>
                <a:cs typeface="Lato Black"/>
              </a:rPr>
              <a:t>.</a:t>
            </a:r>
            <a:r>
              <a:rPr lang="en-US" sz="2400" dirty="0" smtClean="0">
                <a:solidFill>
                  <a:srgbClr val="EF5734"/>
                </a:solidFill>
                <a:latin typeface="Lato Black"/>
                <a:cs typeface="Lato Black"/>
              </a:rPr>
              <a:t>MINOR</a:t>
            </a:r>
            <a:r>
              <a:rPr lang="en-US" sz="2400" dirty="0" smtClean="0">
                <a:latin typeface="Lato Black"/>
                <a:cs typeface="Lato Black"/>
              </a:rPr>
              <a:t>.</a:t>
            </a:r>
            <a:r>
              <a:rPr lang="en-US" sz="2400" dirty="0" smtClean="0">
                <a:solidFill>
                  <a:srgbClr val="EF5734"/>
                </a:solidFill>
                <a:latin typeface="Lato Black"/>
                <a:cs typeface="Lato Black"/>
              </a:rPr>
              <a:t>PATCH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8000" y="2413000"/>
            <a:ext cx="8204200" cy="4140200"/>
          </a:xfrm>
          <a:prstGeom prst="roundRect">
            <a:avLst>
              <a:gd name="adj" fmla="val 4131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endParaRPr lang="en-US" sz="16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09699" y="3522736"/>
            <a:ext cx="2476501" cy="2573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STRICT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/>
                <a:cs typeface="Consolas"/>
              </a:rPr>
              <a:t>1.9.3</a:t>
            </a:r>
          </a:p>
          <a:p>
            <a:pPr marL="0" indent="0" algn="ctr">
              <a:lnSpc>
                <a:spcPct val="90000"/>
              </a:lnSpc>
              <a:buFont typeface="Arial"/>
              <a:buNone/>
            </a:pPr>
            <a:endParaRPr lang="en-US" sz="28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sz="2800" dirty="0" smtClean="0">
                <a:solidFill>
                  <a:srgbClr val="5CD2FF"/>
                </a:solidFill>
                <a:latin typeface="Consolas"/>
                <a:cs typeface="Consolas"/>
              </a:rPr>
              <a:t>SIMPLE</a:t>
            </a:r>
          </a:p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/>
                <a:cs typeface="Consolas"/>
              </a:rPr>
              <a:t>&gt;=1.9.3</a:t>
            </a:r>
            <a:endParaRPr lang="en-US"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56100" y="3540272"/>
            <a:ext cx="3733800" cy="2555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CLOSE TO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/>
                <a:cs typeface="Consolas"/>
              </a:rPr>
              <a:t>~1.9.3</a:t>
            </a:r>
          </a:p>
          <a:p>
            <a:pPr marL="0" indent="0" algn="ctr">
              <a:lnSpc>
                <a:spcPct val="90000"/>
              </a:lnSpc>
              <a:buFont typeface="Arial"/>
              <a:buNone/>
            </a:pPr>
            <a:endParaRPr lang="en-US" sz="28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sz="2800" dirty="0" smtClean="0">
                <a:solidFill>
                  <a:srgbClr val="5CD2FF"/>
                </a:solidFill>
                <a:latin typeface="Consolas"/>
                <a:cs typeface="Consolas"/>
              </a:rPr>
              <a:t>COMPATIBLE WITH</a:t>
            </a:r>
          </a:p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/>
                <a:cs typeface="Consolas"/>
              </a:rPr>
              <a:t>^</a:t>
            </a:r>
            <a:r>
              <a:rPr lang="en-US" sz="2800" dirty="0" smtClean="0">
                <a:solidFill>
                  <a:schemeClr val="bg1"/>
                </a:solidFill>
                <a:latin typeface="Consolas"/>
                <a:cs typeface="Consolas"/>
              </a:rPr>
              <a:t>1.9.3</a:t>
            </a:r>
            <a:endParaRPr lang="en-US"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0101" y="2623688"/>
            <a:ext cx="2298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EXAMPLES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22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INTEGRATE! INTEGRATE! INTEGRATE! </a:t>
            </a:r>
          </a:p>
        </p:txBody>
      </p:sp>
      <p:pic>
        <p:nvPicPr>
          <p:cNvPr id="3" name="Picture 2" descr="500px-Node.js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1182116"/>
            <a:ext cx="4394200" cy="1186434"/>
          </a:xfrm>
          <a:prstGeom prst="rect">
            <a:avLst/>
          </a:prstGeom>
        </p:spPr>
      </p:pic>
      <p:pic>
        <p:nvPicPr>
          <p:cNvPr id="6" name="Picture 5" descr="gru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2844800"/>
            <a:ext cx="3149600" cy="3149600"/>
          </a:xfrm>
          <a:prstGeom prst="rect">
            <a:avLst/>
          </a:prstGeom>
        </p:spPr>
      </p:pic>
      <p:pic>
        <p:nvPicPr>
          <p:cNvPr id="7" name="Picture 6" descr="gulp 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2768600"/>
            <a:ext cx="1792598" cy="35305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03900" y="5943600"/>
            <a:ext cx="205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362210"/>
                </a:solidFill>
                <a:latin typeface="Lato Black"/>
                <a:cs typeface="Lato Black"/>
              </a:rPr>
              <a:t>GRUNT</a:t>
            </a:r>
            <a:endParaRPr lang="en-US" sz="4000" dirty="0">
              <a:solidFill>
                <a:srgbClr val="362210"/>
              </a:solidFill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962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and APIS</a:t>
            </a:r>
            <a:endParaRPr lang="en-US" dirty="0"/>
          </a:p>
        </p:txBody>
      </p:sp>
      <p:pic>
        <p:nvPicPr>
          <p:cNvPr id="7" name="Picture 6" descr="500px-Node.js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664716"/>
            <a:ext cx="4394200" cy="118643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3238501"/>
            <a:ext cx="9144000" cy="2984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sz="3600" b="1" dirty="0" smtClean="0">
                <a:solidFill>
                  <a:schemeClr val="accent2"/>
                </a:solidFill>
                <a:latin typeface="Lato Black"/>
                <a:cs typeface="Lato Black"/>
              </a:rPr>
              <a:t>Bower Programmatic API</a:t>
            </a:r>
            <a:endParaRPr lang="en-US" sz="3600" b="1" dirty="0">
              <a:solidFill>
                <a:schemeClr val="accent2"/>
              </a:solidFill>
              <a:latin typeface="Lato Black"/>
              <a:cs typeface="Lato Black"/>
            </a:endParaRPr>
          </a:p>
          <a:p>
            <a:pPr marL="0" indent="0" algn="ctr">
              <a:lnSpc>
                <a:spcPct val="200000"/>
              </a:lnSpc>
              <a:buFont typeface="Arial"/>
              <a:buNone/>
            </a:pPr>
            <a:r>
              <a:rPr lang="en-US" sz="3600" b="1" dirty="0" smtClean="0">
                <a:solidFill>
                  <a:schemeClr val="accent2"/>
                </a:solidFill>
                <a:latin typeface="Lato Black"/>
                <a:cs typeface="Lato Black"/>
              </a:rPr>
              <a:t>bower-installer</a:t>
            </a:r>
          </a:p>
        </p:txBody>
      </p:sp>
    </p:spTree>
    <p:extLst>
      <p:ext uri="{BB962C8B-B14F-4D97-AF65-F5344CB8AC3E}">
        <p14:creationId xmlns:p14="http://schemas.microsoft.com/office/powerpoint/2010/main" val="32123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90083"/>
            <a:ext cx="8229600" cy="52965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3600" dirty="0" smtClean="0">
                <a:solidFill>
                  <a:srgbClr val="EF5734"/>
                </a:solidFill>
                <a:latin typeface="Lato Black"/>
                <a:cs typeface="Lato Black"/>
              </a:rPr>
              <a:t>Why do I need this?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3600" dirty="0" smtClean="0">
                <a:solidFill>
                  <a:srgbClr val="EF5734"/>
                </a:solidFill>
                <a:latin typeface="Lato Black"/>
                <a:cs typeface="Lato Black"/>
              </a:rPr>
              <a:t>Why is it so awesome?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3600" dirty="0" smtClean="0">
                <a:solidFill>
                  <a:srgbClr val="EF5734"/>
                </a:solidFill>
                <a:latin typeface="Lato Black"/>
                <a:cs typeface="Lato Black"/>
              </a:rPr>
              <a:t>How does it work</a:t>
            </a:r>
            <a:r>
              <a:rPr lang="en-US" sz="3600" dirty="0" smtClean="0">
                <a:solidFill>
                  <a:srgbClr val="EF5734"/>
                </a:solidFill>
                <a:latin typeface="Lato Black"/>
                <a:cs typeface="Lato Black"/>
              </a:rPr>
              <a:t>?</a:t>
            </a:r>
            <a:endParaRPr lang="en-US" sz="3600" dirty="0" smtClean="0">
              <a:solidFill>
                <a:srgbClr val="EF5734"/>
              </a:solidFill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7388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INTEGRATION</a:t>
            </a:r>
            <a:endParaRPr lang="en-US" dirty="0"/>
          </a:p>
        </p:txBody>
      </p:sp>
      <p:pic>
        <p:nvPicPr>
          <p:cNvPr id="3" name="Picture 2" descr="gulp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84" y="1460500"/>
            <a:ext cx="1734565" cy="34163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4876800"/>
            <a:ext cx="9144000" cy="1981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3600" b="1" dirty="0" smtClean="0">
                <a:solidFill>
                  <a:schemeClr val="accent2"/>
                </a:solidFill>
                <a:latin typeface="Lato Black"/>
                <a:cs typeface="Lato Black"/>
              </a:rPr>
              <a:t> gulp-bower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600" b="1" dirty="0" smtClean="0">
                <a:solidFill>
                  <a:schemeClr val="accent2"/>
                </a:solidFill>
                <a:latin typeface="Lato Black"/>
                <a:cs typeface="Lato Black"/>
              </a:rPr>
              <a:t>gulp-main-bower-files</a:t>
            </a:r>
          </a:p>
        </p:txBody>
      </p:sp>
    </p:spTree>
    <p:extLst>
      <p:ext uri="{BB962C8B-B14F-4D97-AF65-F5344CB8AC3E}">
        <p14:creationId xmlns:p14="http://schemas.microsoft.com/office/powerpoint/2010/main" val="17022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 INTEGRATION</a:t>
            </a:r>
            <a:endParaRPr lang="en-US" dirty="0"/>
          </a:p>
        </p:txBody>
      </p:sp>
      <p:pic>
        <p:nvPicPr>
          <p:cNvPr id="4" name="Picture 3" descr="gru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2082800"/>
            <a:ext cx="3149600" cy="31496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4876801"/>
            <a:ext cx="9144000" cy="1346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sz="3600" b="1" dirty="0" smtClean="0">
                <a:solidFill>
                  <a:schemeClr val="accent2"/>
                </a:solidFill>
                <a:latin typeface="Lato Black"/>
                <a:cs typeface="Lato Black"/>
              </a:rPr>
              <a:t>grunt-</a:t>
            </a:r>
            <a:r>
              <a:rPr lang="en-US" sz="3600" b="1" dirty="0" err="1" smtClean="0">
                <a:solidFill>
                  <a:schemeClr val="accent2"/>
                </a:solidFill>
                <a:latin typeface="Lato Black"/>
                <a:cs typeface="Lato Black"/>
              </a:rPr>
              <a:t>wiredep</a:t>
            </a:r>
            <a:endParaRPr lang="en-US" sz="3600" b="1" dirty="0" smtClean="0">
              <a:solidFill>
                <a:schemeClr val="accent2"/>
              </a:solidFill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7599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&amp; REGISTER A BOWER PACKAGE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00" y="1241573"/>
            <a:ext cx="9029699" cy="3305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800" b="1" dirty="0" smtClean="0">
                <a:latin typeface="Lato Bold"/>
                <a:cs typeface="Lato Bold"/>
              </a:rPr>
              <a:t>Have a working </a:t>
            </a:r>
            <a:r>
              <a:rPr lang="en-US" sz="2800" b="1" dirty="0" err="1" smtClean="0">
                <a:latin typeface="Lato Bold"/>
                <a:cs typeface="Lato Bold"/>
              </a:rPr>
              <a:t>GitHub</a:t>
            </a:r>
            <a:r>
              <a:rPr lang="en-US" sz="2800" b="1" dirty="0" smtClean="0">
                <a:latin typeface="Lato Bold"/>
                <a:cs typeface="Lato Bold"/>
              </a:rPr>
              <a:t> repository.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latin typeface="Lato Bold"/>
                <a:cs typeface="Lato Bold"/>
              </a:rPr>
              <a:t>Please don’t squat dependency names.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latin typeface="Lato Bold"/>
                <a:cs typeface="Lato Bold"/>
              </a:rPr>
              <a:t>Make certain your </a:t>
            </a:r>
            <a:r>
              <a:rPr lang="en-US" sz="2800" b="1" dirty="0" err="1" smtClean="0">
                <a:latin typeface="Lato Bold"/>
                <a:cs typeface="Lato Bold"/>
              </a:rPr>
              <a:t>bower.json</a:t>
            </a:r>
            <a:r>
              <a:rPr lang="en-US" sz="2800" b="1" dirty="0" smtClean="0">
                <a:latin typeface="Lato Bold"/>
                <a:cs typeface="Lato Bold"/>
              </a:rPr>
              <a:t> is solid!</a:t>
            </a:r>
          </a:p>
          <a:p>
            <a:pPr marL="0" indent="0">
              <a:buFont typeface="Arial"/>
              <a:buNone/>
            </a:pPr>
            <a:endParaRPr lang="en-US" sz="2800" b="1" dirty="0">
              <a:latin typeface="Lato Bold"/>
              <a:cs typeface="Lato Bold"/>
            </a:endParaRPr>
          </a:p>
          <a:p>
            <a:pPr marL="0" indent="0">
              <a:buFont typeface="Arial"/>
              <a:buNone/>
            </a:pPr>
            <a:endParaRPr lang="en-US" sz="2800" b="1" dirty="0" smtClean="0">
              <a:latin typeface="Lato Bold"/>
              <a:cs typeface="Lato Bold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4349750"/>
            <a:ext cx="8756650" cy="946150"/>
          </a:xfrm>
          <a:prstGeom prst="roundRect">
            <a:avLst>
              <a:gd name="adj" fmla="val 4131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Indicate package name and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endpoint.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4"/>
                </a:solidFill>
                <a:latin typeface="Consolas"/>
                <a:cs typeface="Consolas"/>
              </a:rPr>
              <a:t>$</a:t>
            </a:r>
            <a:r>
              <a:rPr lang="en-US" dirty="0">
                <a:latin typeface="Consolas"/>
                <a:cs typeface="Consolas"/>
              </a:rPr>
              <a:t>  bower register </a:t>
            </a:r>
            <a:r>
              <a:rPr lang="en-US" dirty="0" smtClean="0">
                <a:latin typeface="Consolas"/>
                <a:cs typeface="Consolas"/>
              </a:rPr>
              <a:t>my-package https://</a:t>
            </a:r>
            <a:r>
              <a:rPr lang="en-US" dirty="0" err="1" smtClean="0">
                <a:latin typeface="Consolas"/>
                <a:cs typeface="Consolas"/>
              </a:rPr>
              <a:t>github.com</a:t>
            </a:r>
            <a:r>
              <a:rPr lang="en-US" dirty="0" smtClean="0">
                <a:latin typeface="Consolas"/>
                <a:cs typeface="Consolas"/>
              </a:rPr>
              <a:t>/you/my-</a:t>
            </a:r>
            <a:r>
              <a:rPr lang="en-US" dirty="0" err="1" smtClean="0">
                <a:latin typeface="Consolas"/>
                <a:cs typeface="Consolas"/>
              </a:rPr>
              <a:t>package.git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7201" y="6025634"/>
            <a:ext cx="3467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Lato Black"/>
                <a:cs typeface="Lato Black"/>
              </a:rPr>
              <a:t>http://</a:t>
            </a:r>
            <a:r>
              <a:rPr lang="en-US" sz="2400" dirty="0" err="1">
                <a:solidFill>
                  <a:schemeClr val="accent2"/>
                </a:solidFill>
                <a:latin typeface="Lato Black"/>
                <a:cs typeface="Lato Black"/>
              </a:rPr>
              <a:t>bower.io</a:t>
            </a:r>
            <a:r>
              <a:rPr lang="en-US" sz="2400" dirty="0">
                <a:solidFill>
                  <a:schemeClr val="accent2"/>
                </a:solidFill>
                <a:latin typeface="Lato Black"/>
                <a:cs typeface="Lato Black"/>
              </a:rPr>
              <a:t>/search/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3989" y="6029067"/>
            <a:ext cx="2430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Lato Black"/>
                <a:cs typeface="Lato Black"/>
              </a:rPr>
              <a:t>Bower Registry:</a:t>
            </a:r>
            <a:endParaRPr lang="en-US" sz="2400" dirty="0">
              <a:solidFill>
                <a:schemeClr val="accent1"/>
              </a:solidFill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6270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Roboto Black"/>
                <a:cs typeface="Roboto Black"/>
              </a:rPr>
              <a:t>Q/A</a:t>
            </a:r>
            <a:endParaRPr lang="en-US" sz="3200" dirty="0">
              <a:latin typeface="Roboto Black"/>
              <a:cs typeface="Roboto Black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6700" y="1151469"/>
            <a:ext cx="8559800" cy="4889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50000"/>
              </a:lnSpc>
              <a:buNone/>
            </a:pPr>
            <a:r>
              <a:rPr lang="en-US" sz="3600" b="1" dirty="0" smtClean="0">
                <a:solidFill>
                  <a:schemeClr val="accent2"/>
                </a:solidFill>
                <a:latin typeface="Lato Black"/>
                <a:cs typeface="Lato Black"/>
              </a:rPr>
              <a:t>Thank you!</a:t>
            </a:r>
            <a:endParaRPr lang="en-US" sz="3600" b="1" dirty="0" smtClean="0">
              <a:solidFill>
                <a:schemeClr val="accent2"/>
              </a:solidFill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8199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60019" y="1805767"/>
            <a:ext cx="8652919" cy="718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 Black"/>
                <a:cs typeface="Lato Black"/>
              </a:rPr>
              <a:t>Ever felt like this?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 MESSES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01600" y="3108473"/>
            <a:ext cx="5257800" cy="235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/>
              <a:buNone/>
            </a:pPr>
            <a:r>
              <a:rPr lang="en-US" sz="2400" b="1" i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 Bold Italic"/>
                <a:cs typeface="Lato Bold Italic"/>
              </a:rPr>
              <a:t>“Are </a:t>
            </a:r>
            <a:r>
              <a:rPr lang="en-US" sz="2400" b="1" i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 Bold Italic"/>
                <a:cs typeface="Lato Bold Italic"/>
              </a:rPr>
              <a:t>we using already?”</a:t>
            </a:r>
          </a:p>
          <a:p>
            <a:pPr marL="0" indent="0">
              <a:lnSpc>
                <a:spcPct val="130000"/>
              </a:lnSpc>
              <a:buFont typeface="Arial"/>
              <a:buNone/>
            </a:pPr>
            <a:r>
              <a:rPr lang="en-US" sz="2400" b="1" i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 Bold Italic"/>
                <a:cs typeface="Lato Bold Italic"/>
              </a:rPr>
              <a:t>“What version? Versions?!”</a:t>
            </a:r>
          </a:p>
          <a:p>
            <a:pPr marL="0" indent="0">
              <a:lnSpc>
                <a:spcPct val="130000"/>
              </a:lnSpc>
              <a:buFont typeface="Arial"/>
              <a:buNone/>
            </a:pPr>
            <a:r>
              <a:rPr lang="en-US" sz="2400" b="1" i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 Bold Italic"/>
                <a:cs typeface="Lato Bold Italic"/>
              </a:rPr>
              <a:t>“Am I going to break it?”</a:t>
            </a:r>
          </a:p>
          <a:p>
            <a:pPr marL="0" indent="0">
              <a:lnSpc>
                <a:spcPct val="130000"/>
              </a:lnSpc>
              <a:buFont typeface="Arial"/>
              <a:buNone/>
            </a:pPr>
            <a:r>
              <a:rPr lang="en-US" sz="2400" b="1" i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 Bold Italic"/>
                <a:cs typeface="Lato Bold Italic"/>
              </a:rPr>
              <a:t>“How can I optimize it?”</a:t>
            </a:r>
          </a:p>
        </p:txBody>
      </p:sp>
    </p:spTree>
    <p:extLst>
      <p:ext uri="{BB962C8B-B14F-4D97-AF65-F5344CB8AC3E}">
        <p14:creationId xmlns:p14="http://schemas.microsoft.com/office/powerpoint/2010/main" val="40871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 MESSES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7775" y="1442117"/>
            <a:ext cx="4095750" cy="4500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 smtClean="0"/>
              <a:t>Increased Efficiency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Reduced Cost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Better Process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Better Products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Happy Team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20687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 KEEPS IT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528050" cy="39624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latin typeface="Lato Black"/>
                <a:cs typeface="Lato Black"/>
              </a:rPr>
              <a:t>Maintains a dependency manifest.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latin typeface="Lato Black"/>
                <a:cs typeface="Lato Black"/>
              </a:rPr>
              <a:t>Fetches them when you need it.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latin typeface="Lato Black"/>
                <a:cs typeface="Lato Black"/>
              </a:rPr>
              <a:t>Tracks dependencies.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latin typeface="Lato Black"/>
                <a:cs typeface="Lato Black"/>
              </a:rPr>
              <a:t>Integrates with everything.</a:t>
            </a:r>
            <a:endParaRPr lang="en-US" sz="3600" dirty="0">
              <a:latin typeface="Lato Black"/>
              <a:cs typeface="Lato Black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8200" y="5270500"/>
            <a:ext cx="7226300" cy="1155699"/>
            <a:chOff x="520700" y="5105400"/>
            <a:chExt cx="7226300" cy="115569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520700" y="5308600"/>
              <a:ext cx="7226300" cy="812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accent1"/>
                  </a:solidFill>
                  <a:latin typeface="Helvetica Neue"/>
                  <a:ea typeface="+mn-ea"/>
                  <a:cs typeface="Helvetica Neue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accent1"/>
                  </a:solidFill>
                  <a:latin typeface="Helvetica Neue"/>
                  <a:ea typeface="+mn-ea"/>
                  <a:cs typeface="Helvetica Neue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accent1"/>
                  </a:solidFill>
                  <a:latin typeface="Helvetica Neue"/>
                  <a:ea typeface="+mn-ea"/>
                  <a:cs typeface="Helvetica Neue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accent1"/>
                  </a:solidFill>
                  <a:latin typeface="Helvetica Neue"/>
                  <a:ea typeface="+mn-ea"/>
                  <a:cs typeface="Helvetica Neue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accent1"/>
                  </a:solidFill>
                  <a:latin typeface="Helvetica Neue"/>
                  <a:ea typeface="+mn-ea"/>
                  <a:cs typeface="Helvetica Neue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800" dirty="0" smtClean="0">
                  <a:solidFill>
                    <a:schemeClr val="accent2"/>
                  </a:solidFill>
                  <a:latin typeface="Lato Black"/>
                  <a:cs typeface="Lato Black"/>
                </a:rPr>
                <a:t>(NOT A BUILD TOOL LIKE             OR              )</a:t>
              </a:r>
              <a:endParaRPr lang="en-US" sz="2800" dirty="0">
                <a:solidFill>
                  <a:schemeClr val="accent2"/>
                </a:solidFill>
                <a:latin typeface="Lato Black"/>
                <a:cs typeface="Lato Black"/>
              </a:endParaRPr>
            </a:p>
          </p:txBody>
        </p:sp>
        <p:pic>
          <p:nvPicPr>
            <p:cNvPr id="5" name="Picture 4" descr="grun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000" y="5321300"/>
              <a:ext cx="850900" cy="850900"/>
            </a:xfrm>
            <a:prstGeom prst="rect">
              <a:avLst/>
            </a:prstGeom>
          </p:spPr>
        </p:pic>
        <p:pic>
          <p:nvPicPr>
            <p:cNvPr id="6" name="Picture 5" descr="gulp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7" y="5105400"/>
              <a:ext cx="586785" cy="1155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97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pic>
        <p:nvPicPr>
          <p:cNvPr id="6" name="Picture 5" descr="500px-Node.js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9716"/>
            <a:ext cx="3189100" cy="861057"/>
          </a:xfrm>
          <a:prstGeom prst="rect">
            <a:avLst/>
          </a:prstGeom>
        </p:spPr>
      </p:pic>
      <p:pic>
        <p:nvPicPr>
          <p:cNvPr id="7" name="Picture 6" descr="npm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44" y="2695809"/>
            <a:ext cx="2102556" cy="1139986"/>
          </a:xfrm>
          <a:prstGeom prst="rect">
            <a:avLst/>
          </a:prstGeom>
        </p:spPr>
      </p:pic>
      <p:pic>
        <p:nvPicPr>
          <p:cNvPr id="8" name="Picture 7" descr="Git-logo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43" y="4255270"/>
            <a:ext cx="2075757" cy="86766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79900" y="1571017"/>
            <a:ext cx="4864100" cy="3564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latin typeface="Lato Black"/>
                <a:cs typeface="Lato Black"/>
              </a:rPr>
              <a:t>JavaScript runtime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 smtClean="0">
              <a:latin typeface="Lato Black"/>
              <a:cs typeface="Lato Black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Lato Black"/>
              <a:cs typeface="Lato Black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 smtClean="0">
                <a:latin typeface="Lato Black"/>
                <a:cs typeface="Lato Black"/>
              </a:rPr>
              <a:t>Node.js</a:t>
            </a:r>
            <a:r>
              <a:rPr lang="en-US" sz="2800" dirty="0" smtClean="0">
                <a:latin typeface="Lato Black"/>
                <a:cs typeface="Lato Black"/>
              </a:rPr>
              <a:t> package manager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 smtClean="0">
              <a:latin typeface="Lato Black"/>
              <a:cs typeface="Lato Black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Lato Black"/>
              <a:cs typeface="Lato Black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latin typeface="Lato Black"/>
                <a:cs typeface="Lato Black"/>
              </a:rPr>
              <a:t>version control system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5880100"/>
            <a:ext cx="1739900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90000"/>
              </a:lnSpc>
              <a:buNone/>
            </a:pPr>
            <a:r>
              <a:rPr lang="en-US" sz="2000" i="1" dirty="0" smtClean="0">
                <a:latin typeface="Lato Bold"/>
                <a:cs typeface="Lato Bold"/>
              </a:rPr>
              <a:t>Suggestion:</a:t>
            </a:r>
          </a:p>
        </p:txBody>
      </p:sp>
      <p:pic>
        <p:nvPicPr>
          <p:cNvPr id="5" name="Picture 4" descr="gwindows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84" y="5626099"/>
            <a:ext cx="919315" cy="91931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292600" y="5842000"/>
            <a:ext cx="4248150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i="1" dirty="0" smtClean="0">
                <a:latin typeface="Lato Bold"/>
                <a:cs typeface="Lato Bold"/>
              </a:rPr>
              <a:t>The </a:t>
            </a:r>
            <a:r>
              <a:rPr lang="en-US" sz="2000" i="1" dirty="0" err="1" smtClean="0">
                <a:latin typeface="Lato Bold"/>
                <a:cs typeface="Lato Bold"/>
              </a:rPr>
              <a:t>Git</a:t>
            </a:r>
            <a:r>
              <a:rPr lang="en-US" sz="2000" i="1" dirty="0" smtClean="0">
                <a:latin typeface="Lato Bold"/>
                <a:cs typeface="Lato Bold"/>
              </a:rPr>
              <a:t> Bash shell for Windows:</a:t>
            </a:r>
          </a:p>
        </p:txBody>
      </p:sp>
    </p:spTree>
    <p:extLst>
      <p:ext uri="{BB962C8B-B14F-4D97-AF65-F5344CB8AC3E}">
        <p14:creationId xmlns:p14="http://schemas.microsoft.com/office/powerpoint/2010/main" val="19390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Management Sou</a:t>
            </a:r>
            <a:r>
              <a:rPr lang="en-US" dirty="0"/>
              <a:t>p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98119" y="1539067"/>
            <a:ext cx="8652919" cy="7184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EF5734"/>
                </a:solidFill>
                <a:latin typeface="Lato Black Italic"/>
                <a:cs typeface="Lato Black Italic"/>
              </a:rPr>
              <a:t>“WHICH SHOULD I USE?!”</a:t>
            </a:r>
          </a:p>
        </p:txBody>
      </p:sp>
      <p:pic>
        <p:nvPicPr>
          <p:cNvPr id="3" name="Picture 2" descr="bower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" y="2470871"/>
            <a:ext cx="2936240" cy="2580680"/>
          </a:xfrm>
          <a:prstGeom prst="rect">
            <a:avLst/>
          </a:prstGeom>
        </p:spPr>
      </p:pic>
      <p:pic>
        <p:nvPicPr>
          <p:cNvPr id="4" name="Picture 3" descr="npm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2859987"/>
            <a:ext cx="3339238" cy="181050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83981" y="2947395"/>
            <a:ext cx="1294538" cy="1374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746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Management Sou</a:t>
            </a:r>
            <a:r>
              <a:rPr lang="en-US" dirty="0"/>
              <a:t>p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98119" y="1539067"/>
            <a:ext cx="8652919" cy="7184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EF5734"/>
                </a:solidFill>
                <a:latin typeface="Lato Black Italic"/>
                <a:cs typeface="Lato Black Italic"/>
              </a:rPr>
              <a:t>“I SAY BOTH!!!”</a:t>
            </a:r>
          </a:p>
        </p:txBody>
      </p:sp>
      <p:pic>
        <p:nvPicPr>
          <p:cNvPr id="3" name="Picture 2" descr="bower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" y="2470871"/>
            <a:ext cx="2936240" cy="2580680"/>
          </a:xfrm>
          <a:prstGeom prst="rect">
            <a:avLst/>
          </a:prstGeom>
        </p:spPr>
      </p:pic>
      <p:pic>
        <p:nvPicPr>
          <p:cNvPr id="4" name="Picture 3" descr="npm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2859987"/>
            <a:ext cx="3339238" cy="181050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83981" y="2947395"/>
            <a:ext cx="1294538" cy="1374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43729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AND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8119" y="5196667"/>
            <a:ext cx="8652919" cy="1508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en-US" dirty="0" smtClean="0">
                <a:solidFill>
                  <a:srgbClr val="EF5734"/>
                </a:solidFill>
                <a:latin typeface="Lato Black Italic"/>
                <a:cs typeface="Lato Black Italic"/>
              </a:rPr>
              <a:t>They are similar in many ways, </a:t>
            </a:r>
          </a:p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en-US" dirty="0" smtClean="0">
                <a:solidFill>
                  <a:srgbClr val="EF5734"/>
                </a:solidFill>
                <a:latin typeface="Lato Black Italic"/>
                <a:cs typeface="Lato Black Italic"/>
              </a:rPr>
              <a:t>but also have unique strengths.</a:t>
            </a:r>
          </a:p>
        </p:txBody>
      </p:sp>
    </p:spTree>
    <p:extLst>
      <p:ext uri="{BB962C8B-B14F-4D97-AF65-F5344CB8AC3E}">
        <p14:creationId xmlns:p14="http://schemas.microsoft.com/office/powerpoint/2010/main" val="29507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BOWER TOO?</a:t>
            </a:r>
            <a:endParaRPr lang="en-US" dirty="0"/>
          </a:p>
        </p:txBody>
      </p:sp>
      <p:pic>
        <p:nvPicPr>
          <p:cNvPr id="3" name="Picture 2" descr="bower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" y="2470871"/>
            <a:ext cx="2936240" cy="258068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1554134"/>
            <a:ext cx="9112250" cy="71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chemeClr val="accent2"/>
                </a:solidFill>
                <a:latin typeface="Lato Black"/>
                <a:cs typeface="Lato Black"/>
              </a:rPr>
              <a:t>Bower focuses on client-side dependencies.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65500" y="2278034"/>
            <a:ext cx="5784850" cy="3246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543729"/>
                </a:solidFill>
                <a:latin typeface="Lato Black"/>
                <a:cs typeface="Lato Black"/>
              </a:rPr>
              <a:t>Abstracts, separates concerns.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543729"/>
                </a:solidFill>
                <a:latin typeface="Lato Black"/>
                <a:cs typeface="Lato Black"/>
              </a:rPr>
              <a:t>Uses a flat dependency tree</a:t>
            </a:r>
            <a:r>
              <a:rPr lang="en-US" sz="2800" dirty="0" smtClean="0">
                <a:solidFill>
                  <a:srgbClr val="543729"/>
                </a:solidFill>
                <a:latin typeface="Lato Black"/>
                <a:cs typeface="Lato Black"/>
              </a:rPr>
              <a:t>.</a:t>
            </a:r>
            <a:endParaRPr lang="en-US" sz="2800" dirty="0" smtClean="0">
              <a:solidFill>
                <a:srgbClr val="543729"/>
              </a:solidFill>
              <a:latin typeface="Lato Black"/>
              <a:cs typeface="Lato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52900" y="5838847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543729"/>
                </a:solidFill>
                <a:latin typeface="Lato Black"/>
                <a:cs typeface="Lato Black"/>
              </a:rPr>
              <a:t>(For you &amp; components developers too)</a:t>
            </a:r>
            <a:endParaRPr lang="en-US" dirty="0">
              <a:solidFill>
                <a:srgbClr val="543729"/>
              </a:solidFill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5467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543729"/>
      </a:accent1>
      <a:accent2>
        <a:srgbClr val="EF5734"/>
      </a:accent2>
      <a:accent3>
        <a:srgbClr val="FFCC2F"/>
      </a:accent3>
      <a:accent4>
        <a:srgbClr val="2BAF2B"/>
      </a:accent4>
      <a:accent5>
        <a:srgbClr val="00ACEE"/>
      </a:accent5>
      <a:accent6>
        <a:srgbClr val="CECEC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13444</TotalTime>
  <Words>1324</Words>
  <Application>Microsoft Office PowerPoint</Application>
  <PresentationFormat>On-screen Show (4:3)</PresentationFormat>
  <Paragraphs>282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BOWER POWER</vt:lpstr>
      <vt:lpstr>AGENDA</vt:lpstr>
      <vt:lpstr>DEPENDENCY Management MESSES</vt:lpstr>
      <vt:lpstr>DEPENDENCY Management MESSES</vt:lpstr>
      <vt:lpstr>BOWER KEEPS IT SIMPLE</vt:lpstr>
      <vt:lpstr>Prerequisites</vt:lpstr>
      <vt:lpstr>PACKAGE Management Soup</vt:lpstr>
      <vt:lpstr>PACKAGE Management Soup</vt:lpstr>
      <vt:lpstr>WHY BOWER TOO?</vt:lpstr>
      <vt:lpstr>Starting the Awesome</vt:lpstr>
      <vt:lpstr>THE bower.json MANIFAST</vt:lpstr>
      <vt:lpstr>Bower API Commands</vt:lpstr>
      <vt:lpstr>Installing Dependencies</vt:lpstr>
      <vt:lpstr>The bower_components folder</vt:lpstr>
      <vt:lpstr>The bower_components folder</vt:lpstr>
      <vt:lpstr>Track what we need!</vt:lpstr>
      <vt:lpstr>SEMANTIC VERSIONING (SEMVER) </vt:lpstr>
      <vt:lpstr>INTEGRATE! INTEGRATE! INTEGRATE! </vt:lpstr>
      <vt:lpstr>Programs and APIS</vt:lpstr>
      <vt:lpstr>GULP INTEGRATION</vt:lpstr>
      <vt:lpstr>GRUNT INTEGRATION</vt:lpstr>
      <vt:lpstr>BUILD &amp; REGISTER A BOWER PACKAGE</vt:lpstr>
      <vt:lpstr>Q/A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Carlisle</dc:creator>
  <cp:lastModifiedBy>Rajan Kumar</cp:lastModifiedBy>
  <cp:revision>197</cp:revision>
  <dcterms:created xsi:type="dcterms:W3CDTF">2015-10-04T19:58:43Z</dcterms:created>
  <dcterms:modified xsi:type="dcterms:W3CDTF">2016-08-16T07:46:40Z</dcterms:modified>
</cp:coreProperties>
</file>