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1" autoAdjust="0"/>
    <p:restoredTop sz="94660"/>
  </p:normalViewPr>
  <p:slideViewPr>
    <p:cSldViewPr snapToGrid="0" snapToObjects="1">
      <p:cViewPr>
        <p:scale>
          <a:sx n="101" d="100"/>
          <a:sy n="101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8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5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B95B-D0D0-AA45-A029-763B466DC7B9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DD72-7C1D-DA4F-B9BA-D0D24C0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debugg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nycoates/node-inspec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8110" y="2357921"/>
            <a:ext cx="4553221" cy="147002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 Debugging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5578"/>
            <a:ext cx="6400800" cy="1752600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oodbye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12" y="2609344"/>
            <a:ext cx="3111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 the beginning there was ‘debugger’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http://</a:t>
            </a:r>
            <a:r>
              <a:rPr lang="en-US" sz="2800" dirty="0" err="1" smtClean="0">
                <a:hlinkClick r:id="rId2"/>
              </a:rPr>
              <a:t>nodejs.org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err="1" smtClean="0">
                <a:hlinkClick r:id="rId2"/>
              </a:rPr>
              <a:t>api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err="1" smtClean="0">
                <a:hlinkClick r:id="rId2"/>
              </a:rPr>
              <a:t>debugger.html</a:t>
            </a:r>
            <a:endParaRPr lang="en-US" sz="28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debug in console: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hook to V8's debugger is what all Node debug tools bind to.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16912"/>
              </p:ext>
            </p:extLst>
          </p:nvPr>
        </p:nvGraphicFramePr>
        <p:xfrm>
          <a:off x="514067" y="3393454"/>
          <a:ext cx="7997269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97269"/>
              </a:tblGrid>
              <a:tr h="37915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/>
                          </a:solidFill>
                          <a:latin typeface="Courier"/>
                        </a:rPr>
                        <a:t>node</a:t>
                      </a:r>
                      <a:r>
                        <a:rPr lang="en-US" sz="2400" baseline="0" dirty="0" smtClean="0">
                          <a:solidFill>
                            <a:schemeClr val="bg2"/>
                          </a:solidFill>
                          <a:latin typeface="Courier"/>
                        </a:rPr>
                        <a:t> debug </a:t>
                      </a:r>
                      <a:r>
                        <a:rPr lang="en-US" sz="2400" baseline="0" dirty="0" err="1" smtClean="0">
                          <a:solidFill>
                            <a:schemeClr val="bg2"/>
                          </a:solidFill>
                          <a:latin typeface="Courier"/>
                        </a:rPr>
                        <a:t>test.js</a:t>
                      </a:r>
                      <a:endParaRPr lang="en-US" sz="2400" dirty="0">
                        <a:solidFill>
                          <a:schemeClr val="bg2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850654"/>
            <a:ext cx="7845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'debug' not '--debug', this is a different command we'll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dirty="0"/>
              <a:t>c</a:t>
            </a:r>
            <a:r>
              <a:rPr lang="en-US" dirty="0" smtClean="0"/>
              <a:t>ommand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Stepping</a:t>
            </a:r>
          </a:p>
          <a:p>
            <a:pPr lvl="1"/>
            <a:r>
              <a:rPr lang="en-US" sz="2400" dirty="0" err="1" smtClean="0"/>
              <a:t>cont</a:t>
            </a:r>
            <a:r>
              <a:rPr lang="en-US" sz="2400" dirty="0" smtClean="0"/>
              <a:t>, next, step, out - What you think they do</a:t>
            </a:r>
          </a:p>
          <a:p>
            <a:r>
              <a:rPr lang="en-US" sz="2800" dirty="0" smtClean="0"/>
              <a:t>Breakpoints</a:t>
            </a:r>
          </a:p>
          <a:p>
            <a:pPr lvl="1"/>
            <a:r>
              <a:rPr lang="en-US" sz="2400" dirty="0" err="1" smtClean="0"/>
              <a:t>setBreakpoint</a:t>
            </a:r>
            <a:r>
              <a:rPr lang="en-US" sz="2400" dirty="0" smtClean="0"/>
              <a:t>()/</a:t>
            </a:r>
            <a:r>
              <a:rPr lang="en-US" sz="2400" dirty="0" err="1" smtClean="0"/>
              <a:t>sb</a:t>
            </a:r>
            <a:r>
              <a:rPr lang="en-US" sz="2400" dirty="0" smtClean="0"/>
              <a:t>() - Set breakpoint on current line or at statement</a:t>
            </a:r>
          </a:p>
          <a:p>
            <a:pPr lvl="1"/>
            <a:r>
              <a:rPr lang="en-US" sz="2400" dirty="0" err="1" smtClean="0"/>
              <a:t>clearBreakpoint</a:t>
            </a:r>
            <a:r>
              <a:rPr lang="en-US" sz="2400" dirty="0" smtClean="0"/>
              <a:t>/</a:t>
            </a:r>
            <a:r>
              <a:rPr lang="en-US" sz="2400" dirty="0" err="1" smtClean="0"/>
              <a:t>clearBreakpoint</a:t>
            </a:r>
            <a:r>
              <a:rPr lang="en-US" sz="2400" dirty="0" smtClean="0"/>
              <a:t>()/</a:t>
            </a:r>
            <a:r>
              <a:rPr lang="en-US" sz="2400" dirty="0" err="1" smtClean="0"/>
              <a:t>cb</a:t>
            </a:r>
            <a:r>
              <a:rPr lang="en-US" sz="2400" dirty="0" smtClean="0"/>
              <a:t>(...) - clear breakpoint (duh)</a:t>
            </a:r>
          </a:p>
        </p:txBody>
      </p:sp>
    </p:spTree>
    <p:extLst>
      <p:ext uri="{BB962C8B-B14F-4D97-AF65-F5344CB8AC3E}">
        <p14:creationId xmlns:p14="http://schemas.microsoft.com/office/powerpoint/2010/main" val="22063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command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dirty="0" smtClean="0"/>
              <a:t>Info</a:t>
            </a:r>
          </a:p>
          <a:p>
            <a:pPr lvl="1"/>
            <a:r>
              <a:rPr lang="en-US" sz="2400" dirty="0" err="1" smtClean="0"/>
              <a:t>backtrace</a:t>
            </a:r>
            <a:r>
              <a:rPr lang="en-US" sz="2400" dirty="0" smtClean="0"/>
              <a:t>/</a:t>
            </a:r>
            <a:r>
              <a:rPr lang="en-US" sz="2400" dirty="0" err="1" smtClean="0"/>
              <a:t>bt</a:t>
            </a:r>
            <a:r>
              <a:rPr lang="en-US" sz="2400" dirty="0" smtClean="0"/>
              <a:t> - Print </a:t>
            </a:r>
            <a:r>
              <a:rPr lang="en-US" sz="2400" dirty="0" err="1" smtClean="0"/>
              <a:t>backtrace</a:t>
            </a:r>
            <a:r>
              <a:rPr lang="en-US" sz="2400" dirty="0" smtClean="0"/>
              <a:t> of current execution frame</a:t>
            </a:r>
          </a:p>
          <a:p>
            <a:pPr lvl="1"/>
            <a:r>
              <a:rPr lang="en-US" sz="2400" dirty="0" smtClean="0"/>
              <a:t>watch(</a:t>
            </a:r>
            <a:r>
              <a:rPr lang="en-US" sz="2400" dirty="0" err="1" smtClean="0"/>
              <a:t>expr</a:t>
            </a:r>
            <a:r>
              <a:rPr lang="en-US" sz="2400" dirty="0" smtClean="0"/>
              <a:t>) - Add expression to watch list</a:t>
            </a:r>
          </a:p>
          <a:p>
            <a:pPr lvl="1"/>
            <a:r>
              <a:rPr lang="en-US" sz="2400" dirty="0" err="1" smtClean="0"/>
              <a:t>unwatch</a:t>
            </a:r>
            <a:r>
              <a:rPr lang="en-US" sz="2400" dirty="0" smtClean="0"/>
              <a:t>(</a:t>
            </a:r>
            <a:r>
              <a:rPr lang="en-US" sz="2400" dirty="0" err="1" smtClean="0"/>
              <a:t>expr</a:t>
            </a:r>
            <a:r>
              <a:rPr lang="en-US" sz="2400" dirty="0" smtClean="0"/>
              <a:t>) - Remove expression from watch list</a:t>
            </a:r>
          </a:p>
          <a:p>
            <a:pPr lvl="1"/>
            <a:r>
              <a:rPr lang="en-US" sz="2400" dirty="0" smtClean="0"/>
              <a:t>watchers - List all watchers and their values</a:t>
            </a:r>
          </a:p>
          <a:p>
            <a:pPr lvl="1"/>
            <a:r>
              <a:rPr lang="en-US" sz="2400" dirty="0" err="1" smtClean="0"/>
              <a:t>repl</a:t>
            </a:r>
            <a:r>
              <a:rPr lang="en-US" sz="2400" dirty="0" smtClean="0"/>
              <a:t> - Open debugger's </a:t>
            </a:r>
            <a:r>
              <a:rPr lang="en-US" sz="2400" dirty="0" err="1" smtClean="0"/>
              <a:t>repl</a:t>
            </a:r>
            <a:r>
              <a:rPr lang="en-US" sz="2400" dirty="0" smtClean="0"/>
              <a:t> for evaluation in debugging script's context</a:t>
            </a:r>
          </a:p>
          <a:p>
            <a:pPr lvl="1"/>
            <a:endParaRPr lang="en-US" sz="2400" dirty="0" smtClean="0"/>
          </a:p>
          <a:p>
            <a:r>
              <a:rPr lang="en-US" sz="3000" dirty="0" smtClean="0"/>
              <a:t>Execution control</a:t>
            </a:r>
          </a:p>
          <a:p>
            <a:pPr lvl="1"/>
            <a:r>
              <a:rPr lang="en-US" sz="2400" dirty="0" smtClean="0"/>
              <a:t>run - Run script (automatically runs on debugger's start)</a:t>
            </a:r>
          </a:p>
          <a:p>
            <a:pPr lvl="1"/>
            <a:r>
              <a:rPr lang="en-US" sz="2400" dirty="0" smtClean="0"/>
              <a:t>restart - Restart script</a:t>
            </a:r>
          </a:p>
          <a:p>
            <a:pPr lvl="1"/>
            <a:r>
              <a:rPr lang="en-US" sz="2400" dirty="0" smtClean="0"/>
              <a:t>kill - Kill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Can’t we use something a little less…</a:t>
            </a:r>
            <a:endParaRPr lang="en-US" sz="3600" dirty="0"/>
          </a:p>
        </p:txBody>
      </p:sp>
      <p:pic>
        <p:nvPicPr>
          <p:cNvPr id="6" name="Content Placeholder 5" descr="Screen Shot 2012-03-17 at 6.54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4" b="12734"/>
          <a:stretch>
            <a:fillRect/>
          </a:stretch>
        </p:blipFill>
        <p:spPr>
          <a:xfrm>
            <a:off x="457200" y="1334788"/>
            <a:ext cx="8229600" cy="452596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570378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Arcane? Unusual? Ugly? 1990?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16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ode-inspector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583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Webkit</a:t>
            </a:r>
            <a:r>
              <a:rPr lang="en-US" dirty="0" smtClean="0"/>
              <a:t> Inspector debugging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https://</a:t>
            </a:r>
            <a:r>
              <a:rPr lang="en-US" sz="2600" dirty="0" err="1" smtClean="0">
                <a:hlinkClick r:id="rId2"/>
              </a:rPr>
              <a:t>github.com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err="1" smtClean="0">
                <a:hlinkClick r:id="rId2"/>
              </a:rPr>
              <a:t>dannycoates</a:t>
            </a:r>
            <a:r>
              <a:rPr lang="en-US" sz="2600" dirty="0" smtClean="0">
                <a:hlinkClick r:id="rId2"/>
              </a:rPr>
              <a:t>/node-inspector</a:t>
            </a:r>
            <a:endParaRPr lang="en-US" sz="26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front-end JavaScript debugger reused for back-end JavaScript, what a great idea!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84587"/>
              </p:ext>
            </p:extLst>
          </p:nvPr>
        </p:nvGraphicFramePr>
        <p:xfrm>
          <a:off x="841182" y="4417177"/>
          <a:ext cx="7461636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1636"/>
              </a:tblGrid>
              <a:tr h="379157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2"/>
                          </a:solidFill>
                          <a:latin typeface="Courier"/>
                          <a:cs typeface="+mn-cs"/>
                        </a:rPr>
                        <a:t>npm</a:t>
                      </a:r>
                      <a:r>
                        <a:rPr lang="en-US" sz="2400" baseline="0" dirty="0" smtClean="0">
                          <a:solidFill>
                            <a:schemeClr val="bg2"/>
                          </a:solidFill>
                          <a:latin typeface="Courier"/>
                          <a:cs typeface="+mn-cs"/>
                        </a:rPr>
                        <a:t> install –g node-inspector</a:t>
                      </a:r>
                      <a:endParaRPr lang="en-US" sz="2400" dirty="0">
                        <a:solidFill>
                          <a:schemeClr val="bg2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113" y="4417177"/>
            <a:ext cx="56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1.)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87345"/>
              </p:ext>
            </p:extLst>
          </p:nvPr>
        </p:nvGraphicFramePr>
        <p:xfrm>
          <a:off x="841182" y="5026777"/>
          <a:ext cx="7461636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1636"/>
              </a:tblGrid>
              <a:tr h="37915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/>
                          </a:solidFill>
                          <a:latin typeface="Courier"/>
                        </a:rPr>
                        <a:t>node</a:t>
                      </a:r>
                      <a:r>
                        <a:rPr lang="en-US" sz="2400" baseline="0" dirty="0" smtClean="0">
                          <a:solidFill>
                            <a:schemeClr val="bg2"/>
                          </a:solidFill>
                          <a:latin typeface="Courier"/>
                        </a:rPr>
                        <a:t> --debug-</a:t>
                      </a:r>
                      <a:r>
                        <a:rPr lang="en-US" sz="2400" baseline="0" dirty="0" err="1" smtClean="0">
                          <a:solidFill>
                            <a:schemeClr val="bg2"/>
                          </a:solidFill>
                          <a:latin typeface="Courier"/>
                        </a:rPr>
                        <a:t>brk</a:t>
                      </a:r>
                      <a:r>
                        <a:rPr lang="en-US" sz="2400" baseline="0" dirty="0" smtClean="0">
                          <a:solidFill>
                            <a:schemeClr val="bg2"/>
                          </a:solidFill>
                          <a:latin typeface="Courier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2"/>
                          </a:solidFill>
                          <a:latin typeface="Courier"/>
                        </a:rPr>
                        <a:t>test.js</a:t>
                      </a:r>
                      <a:endParaRPr lang="en-US" sz="2400" dirty="0">
                        <a:solidFill>
                          <a:schemeClr val="bg2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113" y="5026777"/>
            <a:ext cx="56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2.)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1816"/>
              </p:ext>
            </p:extLst>
          </p:nvPr>
        </p:nvGraphicFramePr>
        <p:xfrm>
          <a:off x="841934" y="5649225"/>
          <a:ext cx="746088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0884"/>
              </a:tblGrid>
              <a:tr h="37915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/>
                          </a:solidFill>
                          <a:latin typeface="Courier"/>
                        </a:rPr>
                        <a:t>node-inspector</a:t>
                      </a:r>
                      <a:endParaRPr lang="en-US" sz="2400" dirty="0">
                        <a:solidFill>
                          <a:schemeClr val="bg2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1865" y="5649225"/>
            <a:ext cx="56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.)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1865" y="6184256"/>
            <a:ext cx="840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4.)  </a:t>
            </a:r>
            <a:r>
              <a:rPr lang="en-US" sz="2000" b="1" dirty="0" smtClean="0"/>
              <a:t>Open browser to http://localhost:8080/</a:t>
            </a:r>
            <a:r>
              <a:rPr lang="en-US" sz="2000" b="1" dirty="0" err="1" smtClean="0"/>
              <a:t>debug?port</a:t>
            </a:r>
            <a:r>
              <a:rPr lang="en-US" sz="2000" b="1" dirty="0" smtClean="0"/>
              <a:t>=5858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3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8314"/>
            <a:ext cx="8229600" cy="3327352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rgbClr val="CCCCCC"/>
      </a:lt1>
      <a:dk2>
        <a:srgbClr val="4C4C4C"/>
      </a:dk2>
      <a:lt2>
        <a:srgbClr val="33333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FF00"/>
      </a:hlink>
      <a:folHlink>
        <a:srgbClr val="800080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225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Debugging</vt:lpstr>
      <vt:lpstr>In the beginning there was ‘debugger’</vt:lpstr>
      <vt:lpstr>Debug command highlights</vt:lpstr>
      <vt:lpstr>Debug command highlights</vt:lpstr>
      <vt:lpstr>Can’t we use something a little less…</vt:lpstr>
      <vt:lpstr>node-inspector</vt:lpstr>
      <vt:lpstr>Thanks!  Questions?</vt:lpstr>
    </vt:vector>
  </TitlesOfParts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Debugging</dc:title>
  <dc:creator>Nicholas McClay</dc:creator>
  <cp:lastModifiedBy>Rajan Kumar</cp:lastModifiedBy>
  <cp:revision>15</cp:revision>
  <dcterms:created xsi:type="dcterms:W3CDTF">2012-03-28T00:26:09Z</dcterms:created>
  <dcterms:modified xsi:type="dcterms:W3CDTF">2016-08-16T06:28:14Z</dcterms:modified>
</cp:coreProperties>
</file>