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7" r:id="rId2"/>
    <p:sldId id="278" r:id="rId3"/>
    <p:sldId id="287" r:id="rId4"/>
    <p:sldId id="288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302" r:id="rId16"/>
    <p:sldId id="304" r:id="rId17"/>
    <p:sldId id="305" r:id="rId18"/>
    <p:sldId id="306" r:id="rId19"/>
    <p:sldId id="284" r:id="rId20"/>
    <p:sldId id="28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 varScale="1">
        <p:scale>
          <a:sx n="111" d="100"/>
          <a:sy n="111" d="100"/>
        </p:scale>
        <p:origin x="-1614" y="-78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10/19/2016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DC9A40-360D-4154-B7C3-30C6E923C3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83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latin typeface="Kozuka Gothic Pro M" pitchFamily="34" charset="-128"/>
              </a:rPr>
              <a:t> 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2016.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2016.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50" y="161925"/>
            <a:ext cx="1706564" cy="3778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8" r:id="rId20"/>
    <p:sldLayoutId id="2147484349" r:id="rId21"/>
    <p:sldLayoutId id="2147484350" r:id="rId22"/>
    <p:sldLayoutId id="2147484351" r:id="rId23"/>
    <p:sldLayoutId id="2147484352" r:id="rId24"/>
    <p:sldLayoutId id="2147484354" r:id="rId2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jsfiddle.net/Deepanjali/er4n880w/5/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jsfiddle.net/Deepanjali/er4n880w/5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Deepanjali/er4n880w/5/" TargetMode="External"/><Relationship Id="rId2" Type="http://schemas.openxmlformats.org/officeDocument/2006/relationships/hyperlink" Target="http://jsfiddle.net/Deepanjali/ec2fc08c/2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Knockout js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5961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	Presented by	</a:t>
            </a:r>
            <a:r>
              <a:rPr lang="en-US" altLang="en-US" dirty="0" smtClean="0">
                <a:solidFill>
                  <a:schemeClr val="bg1"/>
                </a:solidFill>
              </a:rPr>
              <a:t>:Deepanjali Shinde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66430" y="1721802"/>
            <a:ext cx="7169921" cy="4602086"/>
          </a:xfrm>
        </p:spPr>
        <p:txBody>
          <a:bodyPr/>
          <a:lstStyle/>
          <a:p>
            <a:r>
              <a:rPr lang="en-US" sz="1100" dirty="0" smtClean="0"/>
              <a:t>            4</a:t>
            </a:r>
            <a:r>
              <a:rPr lang="en-US" sz="1100" dirty="0"/>
              <a:t>. </a:t>
            </a:r>
            <a:r>
              <a:rPr lang="en-US" sz="1100" dirty="0" smtClean="0"/>
              <a:t>Using </a:t>
            </a:r>
            <a:r>
              <a:rPr lang="en-US" sz="1100" dirty="0" err="1"/>
              <a:t>foreach</a:t>
            </a:r>
            <a:r>
              <a:rPr lang="en-US" sz="1100" dirty="0"/>
              <a:t> without a container element</a:t>
            </a:r>
            <a:endParaRPr lang="en-US" sz="9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context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post-processing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animating the generated DOM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elements</a:t>
            </a:r>
          </a:p>
          <a:p>
            <a:pPr lvl="1"/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100" dirty="0" err="1" smtClean="0"/>
              <a:t>afterAdd</a:t>
            </a:r>
            <a:r>
              <a:rPr lang="en-US" sz="1100" dirty="0"/>
              <a:t>, </a:t>
            </a:r>
            <a:r>
              <a:rPr lang="en-US" sz="1100" dirty="0" err="1" smtClean="0"/>
              <a:t>beforeRemove</a:t>
            </a:r>
            <a:r>
              <a:rPr lang="en-US" sz="1100" dirty="0"/>
              <a:t>, </a:t>
            </a:r>
            <a:r>
              <a:rPr lang="en-US" sz="1100" dirty="0" err="1" smtClean="0"/>
              <a:t>beforeMove</a:t>
            </a:r>
            <a:r>
              <a:rPr lang="en-US" sz="1100" dirty="0" smtClean="0"/>
              <a:t>, </a:t>
            </a:r>
            <a:r>
              <a:rPr lang="en-US" sz="1100" dirty="0" err="1"/>
              <a:t>afterMove</a:t>
            </a:r>
            <a:r>
              <a:rPr lang="en-US" sz="1100" dirty="0"/>
              <a:t> </a:t>
            </a:r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030650"/>
            <a:ext cx="45243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3761930"/>
            <a:ext cx="5143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3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66430" y="1721802"/>
            <a:ext cx="7169921" cy="4602086"/>
          </a:xfrm>
        </p:spPr>
        <p:txBody>
          <a:bodyPr/>
          <a:lstStyle/>
          <a:p>
            <a:r>
              <a:rPr lang="en-US" sz="1800" dirty="0"/>
              <a:t>i</a:t>
            </a:r>
            <a:r>
              <a:rPr lang="en-US" sz="1800" dirty="0" smtClean="0"/>
              <a:t>f</a:t>
            </a:r>
          </a:p>
          <a:p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C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ontent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of current element is removed from the DOM if the expression evaluates to false</a:t>
            </a:r>
          </a:p>
          <a:p>
            <a:pPr marL="228600" lvl="1" indent="-228600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/>
            <a:endParaRPr lang="en-US" sz="9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if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” without a container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element</a:t>
            </a:r>
          </a:p>
          <a:p>
            <a:pPr lvl="1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lvl="1"/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1800" dirty="0" smtClean="0"/>
          </a:p>
          <a:p>
            <a:r>
              <a:rPr lang="en-US" sz="1800" dirty="0" smtClean="0"/>
              <a:t>with</a:t>
            </a:r>
            <a:endParaRPr lang="en-US" sz="1800" dirty="0"/>
          </a:p>
          <a:p>
            <a:r>
              <a:rPr lang="en-US" sz="1100" dirty="0" smtClean="0"/>
              <a:t>         with </a:t>
            </a:r>
            <a:r>
              <a:rPr lang="en-US" sz="1100" dirty="0"/>
              <a:t>binding creates a new binding context, so that descendant elements are bound in the </a:t>
            </a:r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       context </a:t>
            </a:r>
            <a:r>
              <a:rPr lang="en-US" sz="1100" dirty="0"/>
              <a:t>of a </a:t>
            </a:r>
            <a:r>
              <a:rPr lang="en-US" sz="1100" dirty="0" smtClean="0"/>
              <a:t>  specified </a:t>
            </a:r>
            <a:r>
              <a:rPr lang="en-US" sz="1100" dirty="0"/>
              <a:t>object.</a:t>
            </a:r>
            <a:endParaRPr lang="en-US" sz="9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6" name="Picture 2" descr="Inline 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385" y="2294724"/>
            <a:ext cx="43434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18" y="3253234"/>
            <a:ext cx="47625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218" y="4629150"/>
            <a:ext cx="4724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6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66430" y="1721802"/>
            <a:ext cx="7169921" cy="4602086"/>
          </a:xfrm>
        </p:spPr>
        <p:txBody>
          <a:bodyPr/>
          <a:lstStyle/>
          <a:p>
            <a:r>
              <a:rPr lang="en-US" sz="1800" dirty="0" smtClean="0"/>
              <a:t>with</a:t>
            </a:r>
            <a:endParaRPr lang="en-US" sz="1800" dirty="0"/>
          </a:p>
          <a:p>
            <a:r>
              <a:rPr lang="en-US" sz="1100" dirty="0" smtClean="0"/>
              <a:t>         with </a:t>
            </a:r>
            <a:r>
              <a:rPr lang="en-US" sz="1100" dirty="0"/>
              <a:t>binding creates a new binding context, so that descendant elements are bound in the </a:t>
            </a:r>
            <a:endParaRPr lang="en-US" sz="1100" dirty="0" smtClean="0"/>
          </a:p>
          <a:p>
            <a:r>
              <a:rPr lang="en-US" sz="1100" dirty="0"/>
              <a:t> </a:t>
            </a:r>
            <a:r>
              <a:rPr lang="en-US" sz="1100" dirty="0" smtClean="0"/>
              <a:t>         context </a:t>
            </a:r>
            <a:r>
              <a:rPr lang="en-US" sz="1100" dirty="0"/>
              <a:t>of a </a:t>
            </a:r>
            <a:r>
              <a:rPr lang="en-US" sz="1100" dirty="0" smtClean="0"/>
              <a:t>  specified </a:t>
            </a:r>
            <a:r>
              <a:rPr lang="en-US" sz="1100" dirty="0"/>
              <a:t>object.</a:t>
            </a:r>
            <a:endParaRPr lang="en-US" sz="9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94" y="2637980"/>
            <a:ext cx="4724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23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bindings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009775"/>
            <a:ext cx="56959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69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14" y="1486612"/>
            <a:ext cx="539787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14" y="3761396"/>
            <a:ext cx="5406417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20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790700"/>
            <a:ext cx="57435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07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2481263"/>
            <a:ext cx="43338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18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&amp; 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05" y="1556938"/>
            <a:ext cx="57340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05" y="4345626"/>
            <a:ext cx="56769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108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&amp; selected Options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43" y="4128242"/>
            <a:ext cx="57816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44" y="1501835"/>
            <a:ext cx="57816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18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Document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EE37B2-D69C-4A5B-AD7B-EE426F15A60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77190"/>
              </p:ext>
            </p:extLst>
          </p:nvPr>
        </p:nvGraphicFramePr>
        <p:xfrm>
          <a:off x="1530350" y="2482850"/>
          <a:ext cx="7272456" cy="244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823"/>
                <a:gridCol w="2154933"/>
                <a:gridCol w="2600560"/>
                <a:gridCol w="1583140"/>
              </a:tblGrid>
              <a:tr h="6424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Version No.</a:t>
                      </a: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Authored/ Modified by</a:t>
                      </a: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Remarks/ Change History</a:t>
                      </a:r>
                      <a:endParaRPr lang="en-US" sz="15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&lt;dd- </a:t>
                      </a:r>
                      <a:r>
                        <a:rPr lang="en-US" sz="1500" b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</a:t>
                      </a: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-yy &gt;</a:t>
                      </a:r>
                      <a:endParaRPr lang="en-US" sz="15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Deepanjali Shinde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Initial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22-Aug-16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3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0EB3A-D604-4AB8-B6FE-517D58584C8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73155"/>
              </p:ext>
            </p:extLst>
          </p:nvPr>
        </p:nvGraphicFramePr>
        <p:xfrm>
          <a:off x="1530350" y="2474913"/>
          <a:ext cx="7162800" cy="29222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7920"/>
                <a:gridCol w="4754880"/>
              </a:tblGrid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 smtClean="0">
                          <a:latin typeface="Arial" pitchFamily="34" charset="0"/>
                          <a:cs typeface="Arial" pitchFamily="34" charset="0"/>
                        </a:rPr>
                        <a:t>Target audience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Fresher's</a:t>
                      </a: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Level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Beginner</a:t>
                      </a: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Pre-requisites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JavaScript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and JQuery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Training methods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Sessions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Binding	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Text &amp; Appearance </a:t>
            </a:r>
            <a:endParaRPr lang="en-US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Form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control </a:t>
            </a:r>
            <a:r>
              <a:rPr lang="en-US" dirty="0"/>
              <a:t>Flow (templating)</a:t>
            </a:r>
          </a:p>
          <a:p>
            <a:endParaRPr lang="en-US" dirty="0" smtClean="0"/>
          </a:p>
          <a:p>
            <a:pPr marL="22860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&amp; Appearance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190685" cy="4696089"/>
          </a:xfrm>
        </p:spPr>
        <p:txBody>
          <a:bodyPr/>
          <a:lstStyle/>
          <a:p>
            <a:r>
              <a:rPr lang="en-US" sz="1600" dirty="0" smtClean="0"/>
              <a:t>Visible</a:t>
            </a:r>
            <a:endParaRPr lang="en-US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Controls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visibility  of the element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Hide/show the element based on the value passed in binding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Binding removes the yourElement.style.display value, to become show or  set yourElement.style.display value to none to hide the element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Parameter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be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Boolean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Numeric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Null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Undefined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Observable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JavaScript expression</a:t>
            </a:r>
            <a:endParaRPr lang="en-US" sz="9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indent="0"/>
            <a:r>
              <a:rPr lang="en-US" sz="1100" dirty="0"/>
              <a:t>			</a:t>
            </a:r>
          </a:p>
          <a:p>
            <a:endParaRPr lang="en-US" sz="1100" dirty="0"/>
          </a:p>
          <a:p>
            <a:pPr lvl="1"/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04" y="4417509"/>
            <a:ext cx="57531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&amp; </a:t>
            </a:r>
            <a:r>
              <a:rPr lang="en-US" dirty="0" smtClean="0"/>
              <a:t>Appearance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190685" cy="4696089"/>
          </a:xfrm>
        </p:spPr>
        <p:txBody>
          <a:bodyPr/>
          <a:lstStyle/>
          <a:p>
            <a:r>
              <a:rPr lang="en-US" sz="1100" dirty="0"/>
              <a:t> </a:t>
            </a:r>
            <a:r>
              <a:rPr lang="en-US" sz="1600" dirty="0" smtClean="0"/>
              <a:t>Text</a:t>
            </a:r>
            <a:endParaRPr lang="en-US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 s to change </a:t>
            </a: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content of 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DOM element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Binding over writes the content of the DOM element with value passed in binding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Html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entities will be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escaped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Virtual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element syntax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(using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“text” without a container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element)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Parameter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be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Observable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String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supply something other than a number or a string (e.g., you pass an object or an array</a:t>
            </a:r>
            <a:r>
              <a:rPr lang="en-US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),</a:t>
            </a:r>
          </a:p>
          <a:p>
            <a:pPr indent="0"/>
            <a:r>
              <a:rPr lang="en-US" sz="900" dirty="0" smtClean="0"/>
              <a:t>                        the </a:t>
            </a:r>
            <a:r>
              <a:rPr lang="en-US" sz="900" dirty="0"/>
              <a:t>displayed text will be equivalent to yourParameter.toString</a:t>
            </a:r>
            <a:r>
              <a:rPr lang="en-US" sz="900" dirty="0" smtClean="0"/>
              <a:t>()</a:t>
            </a:r>
          </a:p>
          <a:p>
            <a:pPr indent="0"/>
            <a:endParaRPr lang="en-US" sz="900" dirty="0"/>
          </a:p>
          <a:p>
            <a:pPr lvl="1"/>
            <a:endParaRPr lang="en-US" sz="11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100" dirty="0" smtClean="0">
              <a:hlinkClick r:id="rId2"/>
            </a:endParaRPr>
          </a:p>
          <a:p>
            <a:endParaRPr lang="en-US" sz="1100" dirty="0">
              <a:hlinkClick r:id="rId2"/>
            </a:endParaRPr>
          </a:p>
          <a:p>
            <a:endParaRPr lang="en-US" sz="1100" dirty="0" smtClean="0">
              <a:hlinkClick r:id="rId2"/>
            </a:endParaRPr>
          </a:p>
          <a:p>
            <a:endParaRPr lang="en-US" sz="1100" dirty="0">
              <a:hlinkClick r:id="rId2"/>
            </a:endParaRPr>
          </a:p>
          <a:p>
            <a:endParaRPr lang="en-US" sz="1100" dirty="0" smtClean="0">
              <a:hlinkClick r:id="rId2"/>
            </a:endParaRPr>
          </a:p>
          <a:p>
            <a:endParaRPr lang="en-US" sz="1100" dirty="0">
              <a:hlinkClick r:id="rId2"/>
            </a:endParaRPr>
          </a:p>
          <a:p>
            <a:endParaRPr lang="en-US" sz="1100" dirty="0" smtClean="0">
              <a:hlinkClick r:id="rId2"/>
            </a:endParaRPr>
          </a:p>
          <a:p>
            <a:r>
              <a:rPr lang="en-US" sz="1100" dirty="0" smtClean="0"/>
              <a:t>	       </a:t>
            </a:r>
            <a:r>
              <a:rPr lang="en-US" sz="1100" dirty="0">
                <a:hlinkClick r:id="rId2"/>
              </a:rPr>
              <a:t>http://jsfiddle.net/Deepanjali/er4n880w/5/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0" y="4195140"/>
            <a:ext cx="46386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&amp; Appearance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66430" y="1721802"/>
            <a:ext cx="7169921" cy="4602086"/>
          </a:xfrm>
        </p:spPr>
        <p:txBody>
          <a:bodyPr/>
          <a:lstStyle/>
          <a:p>
            <a:r>
              <a:rPr lang="en-US" sz="1100" dirty="0"/>
              <a:t> </a:t>
            </a:r>
            <a:r>
              <a:rPr lang="en-US" sz="1600" dirty="0" smtClean="0"/>
              <a:t>HTML</a:t>
            </a:r>
            <a:endParaRPr lang="en-US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 to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display the HTML specified by your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parameter passed in binding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Html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entities will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 be escaped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Parameter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 be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Observable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String have html elements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supply something other than a number or a string (e.g., you pass an object or an array</a:t>
            </a:r>
            <a:r>
              <a:rPr lang="en-US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),</a:t>
            </a:r>
          </a:p>
          <a:p>
            <a:pPr indent="0"/>
            <a:r>
              <a:rPr lang="en-US" sz="900" dirty="0" smtClean="0"/>
              <a:t>                           it will </a:t>
            </a:r>
            <a:r>
              <a:rPr lang="en-US" sz="900" dirty="0"/>
              <a:t>be equivalent to yourParameter.toString</a:t>
            </a:r>
            <a:r>
              <a:rPr lang="en-US" sz="900" dirty="0" smtClean="0"/>
              <a:t>()</a:t>
            </a:r>
          </a:p>
          <a:p>
            <a:pPr lvl="1"/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/>
              <a:t>Attribute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 the value of any attribute of DOM element like title, </a:t>
            </a:r>
            <a:r>
              <a:rPr lang="en-US" sz="1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src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href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sz="11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Parameter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JavaScript </a:t>
            </a:r>
            <a:r>
              <a: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 in which the property names correspond to attribute names, and the values correspond to the </a:t>
            </a:r>
            <a:r>
              <a:rPr lang="en-US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attribute </a:t>
            </a:r>
            <a:r>
              <a: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values</a:t>
            </a:r>
            <a:endParaRPr lang="en-US" sz="9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 smtClean="0">
                <a:hlinkClick r:id="rId2"/>
              </a:rPr>
              <a:t>           </a:t>
            </a:r>
          </a:p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947" y="4883032"/>
            <a:ext cx="56483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4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&amp; Appearance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66430" y="1721802"/>
            <a:ext cx="7169921" cy="4602086"/>
          </a:xfrm>
        </p:spPr>
        <p:txBody>
          <a:bodyPr/>
          <a:lstStyle/>
          <a:p>
            <a:r>
              <a:rPr lang="en-US" sz="1100" dirty="0"/>
              <a:t> </a:t>
            </a:r>
            <a:r>
              <a:rPr lang="en-US" sz="1600" dirty="0" smtClean="0"/>
              <a:t>CSS</a:t>
            </a:r>
            <a:endParaRPr lang="en-US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Adds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removes one or more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classes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DOM element based on value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binded</a:t>
            </a: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Non-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boolean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values are interpreted loosely as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boolean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For example, 0 and null are treated as false, whereas 21 and non-null objects are treated as true.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Parameter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observable value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JavaScript object in which the property names are your CSS classes, and their values evaluate to true or false according to whether the class should currently be </a:t>
            </a:r>
            <a:r>
              <a:rPr lang="en-US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applied.</a:t>
            </a:r>
          </a:p>
          <a:p>
            <a:pPr lvl="2"/>
            <a:endParaRPr lang="en-US" sz="9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  <a:hlinkClick r:id="rId2"/>
            </a:endParaRPr>
          </a:p>
          <a:p>
            <a:pPr lvl="2"/>
            <a:r>
              <a:rPr lang="en-US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</a:t>
            </a:r>
            <a:r>
              <a: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://jsfiddle.net/Deepanjali/ec2fc08c/3/</a:t>
            </a:r>
          </a:p>
          <a:p>
            <a:r>
              <a:rPr lang="en-US" sz="1600" dirty="0" smtClean="0"/>
              <a:t>Style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style binding adds or removes one or more style values to the associated DOM element.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Parameter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JavaScript object in which the property names correspond to style names, and the values correspond to the style values you wish to apply</a:t>
            </a:r>
            <a:r>
              <a:rPr lang="en-US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100" dirty="0" smtClean="0">
                <a:hlinkClick r:id="rId3"/>
              </a:rPr>
              <a:t>           </a:t>
            </a:r>
            <a:endParaRPr lang="en-US" sz="1100" dirty="0">
              <a:hlinkClick r:id="rId3"/>
            </a:endParaRPr>
          </a:p>
          <a:p>
            <a:endParaRPr lang="en-US" sz="1100" dirty="0" smtClean="0"/>
          </a:p>
          <a:p>
            <a:endParaRPr lang="en-US" sz="1100" dirty="0"/>
          </a:p>
          <a:p>
            <a:endParaRPr lang="en-US" sz="1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93" y="4940538"/>
            <a:ext cx="55340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18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66430" y="1721802"/>
            <a:ext cx="7169921" cy="4602086"/>
          </a:xfrm>
        </p:spPr>
        <p:txBody>
          <a:bodyPr/>
          <a:lstStyle/>
          <a:p>
            <a:r>
              <a:rPr lang="en-US" sz="1100" dirty="0" smtClean="0"/>
              <a:t> </a:t>
            </a:r>
            <a:r>
              <a:rPr lang="en-US" sz="1600" dirty="0" err="1" smtClean="0"/>
              <a:t>foreach</a:t>
            </a:r>
            <a:endParaRPr lang="en-US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foreach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binding duplicates a section of markup for each entry in an 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array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Parameter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Pass the array that you wish to iterate over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JavaScript </a:t>
            </a:r>
            <a:r>
              <a:rPr lang="en-US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object</a:t>
            </a:r>
          </a:p>
          <a:p>
            <a:endParaRPr lang="en-US" sz="1600" dirty="0" smtClean="0"/>
          </a:p>
          <a:p>
            <a:pPr lvl="1"/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Referring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each array entry using $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</a:t>
            </a:r>
            <a:endParaRPr lang="en-US" sz="9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9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context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properties like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$index, $parent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$index is an observable and is updated whenever the index of the item </a:t>
            </a:r>
            <a:r>
              <a:rPr lang="en-US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$parent to refer to data from outside the </a:t>
            </a:r>
            <a:r>
              <a:rPr lang="en-US" sz="9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foreach</a:t>
            </a:r>
            <a:r>
              <a:rPr lang="en-US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</a:p>
          <a:p>
            <a:pPr lvl="1"/>
            <a:r>
              <a:rPr lang="en-US" sz="9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as” to give an 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alias to </a:t>
            </a:r>
            <a:r>
              <a:rPr lang="en-US" sz="1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foreach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items</a:t>
            </a:r>
          </a:p>
          <a:p>
            <a:pPr lvl="1"/>
            <a:endParaRPr lang="en-US" sz="11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3429000"/>
            <a:ext cx="46291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75" y="5406461"/>
            <a:ext cx="45529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3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521</Words>
  <Application>Microsoft Office PowerPoint</Application>
  <PresentationFormat>On-screen Show (4:3)</PresentationFormat>
  <Paragraphs>175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Knockout js  </vt:lpstr>
      <vt:lpstr>Document History</vt:lpstr>
      <vt:lpstr>Course Structure</vt:lpstr>
      <vt:lpstr>Agenda</vt:lpstr>
      <vt:lpstr>Text &amp; Appearance </vt:lpstr>
      <vt:lpstr>Text &amp; Appearance</vt:lpstr>
      <vt:lpstr>Text &amp; Appearance</vt:lpstr>
      <vt:lpstr>Text &amp; Appearance</vt:lpstr>
      <vt:lpstr>Control Flow </vt:lpstr>
      <vt:lpstr>Control Flow </vt:lpstr>
      <vt:lpstr>Control Flow </vt:lpstr>
      <vt:lpstr>Control Flow </vt:lpstr>
      <vt:lpstr>Form bindings</vt:lpstr>
      <vt:lpstr>click</vt:lpstr>
      <vt:lpstr>event</vt:lpstr>
      <vt:lpstr>submit</vt:lpstr>
      <vt:lpstr>Enable &amp; checked</vt:lpstr>
      <vt:lpstr>Option &amp; selected Options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Deepanjali Shinde</cp:lastModifiedBy>
  <cp:revision>802</cp:revision>
  <dcterms:created xsi:type="dcterms:W3CDTF">2009-07-20T04:26:09Z</dcterms:created>
  <dcterms:modified xsi:type="dcterms:W3CDTF">2016-10-19T09:32:20Z</dcterms:modified>
</cp:coreProperties>
</file>