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340" r:id="rId5"/>
    <p:sldId id="342" r:id="rId6"/>
    <p:sldId id="343" r:id="rId7"/>
    <p:sldId id="344" r:id="rId8"/>
    <p:sldId id="345" r:id="rId9"/>
    <p:sldId id="346" r:id="rId10"/>
    <p:sldId id="347" r:id="rId11"/>
    <p:sldId id="348" r:id="rId12"/>
    <p:sldId id="349" r:id="rId13"/>
    <p:sldId id="350" r:id="rId14"/>
    <p:sldId id="330"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gNnX6EGuk1EwPpAoQ9Pa5Tf/GH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Tyagi" initials="PT" lastIdx="1" clrIdx="0">
    <p:extLst>
      <p:ext uri="{19B8F6BF-5375-455C-9EA6-DF929625EA0E}">
        <p15:presenceInfo xmlns:p15="http://schemas.microsoft.com/office/powerpoint/2012/main" userId="S::ptyagi@adobe.com::fea4488b-0cf1-40c4-a247-7f006244f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93" Type="http://schemas.openxmlformats.org/officeDocument/2006/relationships/theme" Target="theme/theme1.xml"/><Relationship Id="rId3" Type="http://schemas.openxmlformats.org/officeDocument/2006/relationships/slide" Target="slides/slide2.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90" Type="http://schemas.openxmlformats.org/officeDocument/2006/relationships/commentAuthors" Target="commentAuthors.xml"/><Relationship Id="rId10" Type="http://schemas.openxmlformats.org/officeDocument/2006/relationships/slide" Target="slides/slide9.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98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13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74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887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05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66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1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72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06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91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8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8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8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8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8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8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8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21"/>
        <p:cNvGrpSpPr/>
        <p:nvPr/>
      </p:nvGrpSpPr>
      <p:grpSpPr>
        <a:xfrm>
          <a:off x="0" y="0"/>
          <a:ext cx="0" cy="0"/>
          <a:chOff x="0" y="0"/>
          <a:chExt cx="0" cy="0"/>
        </a:xfrm>
      </p:grpSpPr>
      <p:sp>
        <p:nvSpPr>
          <p:cNvPr id="22" name="Google Shape;22;p7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lvl1pPr lvl="0" algn="ctr">
              <a:spcBef>
                <a:spcPts val="0"/>
              </a:spcBef>
              <a:spcAft>
                <a:spcPts val="0"/>
              </a:spcAft>
              <a:buClr>
                <a:schemeClr val="dk2"/>
              </a:buClr>
              <a:buSzPts val="3600"/>
              <a:buFont typeface="Calibri"/>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8"/>
          <p:cNvSpPr txBox="1">
            <a:spLocks noGrp="1"/>
          </p:cNvSpPr>
          <p:nvPr>
            <p:ph type="body" idx="1"/>
          </p:nvPr>
        </p:nvSpPr>
        <p:spPr>
          <a:xfrm>
            <a:off x="228600" y="990600"/>
            <a:ext cx="8686800" cy="5257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accent1"/>
              </a:buClr>
              <a:buSzPts val="2400"/>
              <a:buFont typeface="Calibri"/>
              <a:buAutoNum type="arabicPeriod"/>
              <a:defRPr sz="2400">
                <a:solidFill>
                  <a:schemeClr val="accent1"/>
                </a:solidFill>
              </a:defRPr>
            </a:lvl1pPr>
            <a:lvl2pPr marL="914400" lvl="1" indent="-355600" algn="l">
              <a:spcBef>
                <a:spcPts val="400"/>
              </a:spcBef>
              <a:spcAft>
                <a:spcPts val="0"/>
              </a:spcAft>
              <a:buClr>
                <a:schemeClr val="dk2"/>
              </a:buClr>
              <a:buSzPts val="2000"/>
              <a:buFont typeface="Calibri"/>
              <a:buAutoNum type="romanLcPeriod"/>
              <a:defRPr sz="2000">
                <a:solidFill>
                  <a:schemeClr val="dk2"/>
                </a:solidFill>
              </a:defRPr>
            </a:lvl2pPr>
            <a:lvl3pPr marL="1371600" lvl="2" indent="-342900" algn="l">
              <a:spcBef>
                <a:spcPts val="360"/>
              </a:spcBef>
              <a:spcAft>
                <a:spcPts val="0"/>
              </a:spcAft>
              <a:buClr>
                <a:schemeClr val="dk2"/>
              </a:buClr>
              <a:buSzPts val="1800"/>
              <a:buFont typeface="Calibri"/>
              <a:buAutoNum type="romanLcPeriod"/>
              <a:defRPr sz="1800">
                <a:solidFill>
                  <a:schemeClr val="dk2"/>
                </a:solidFill>
              </a:defRPr>
            </a:lvl3pPr>
            <a:lvl4pPr marL="1828800" lvl="3" indent="-330200" algn="l">
              <a:spcBef>
                <a:spcPts val="320"/>
              </a:spcBef>
              <a:spcAft>
                <a:spcPts val="0"/>
              </a:spcAft>
              <a:buClr>
                <a:schemeClr val="dk2"/>
              </a:buClr>
              <a:buSzPts val="1600"/>
              <a:buFont typeface="Calibri"/>
              <a:buAutoNum type="romanLcPeriod"/>
              <a:defRPr sz="1600">
                <a:solidFill>
                  <a:schemeClr val="dk2"/>
                </a:solidFill>
              </a:defRPr>
            </a:lvl4pPr>
            <a:lvl5pPr marL="2286000" lvl="4" indent="-317500" algn="l">
              <a:spcBef>
                <a:spcPts val="280"/>
              </a:spcBef>
              <a:spcAft>
                <a:spcPts val="0"/>
              </a:spcAft>
              <a:buClr>
                <a:schemeClr val="dk2"/>
              </a:buClr>
              <a:buSzPts val="1400"/>
              <a:buFont typeface="Calibri"/>
              <a:buAutoNum type="romanLcPeriod"/>
              <a:defRPr sz="1400">
                <a:solidFill>
                  <a:schemeClr val="dk2"/>
                </a:solidFill>
              </a:defRPr>
            </a:lvl5pPr>
            <a:lvl6pPr marL="2743200" lvl="5" indent="-304800" algn="l">
              <a:spcBef>
                <a:spcPts val="240"/>
              </a:spcBef>
              <a:spcAft>
                <a:spcPts val="0"/>
              </a:spcAft>
              <a:buClr>
                <a:schemeClr val="dk2"/>
              </a:buClr>
              <a:buSzPts val="1200"/>
              <a:buFont typeface="Calibri"/>
              <a:buAutoNum type="romanLcPeriod"/>
              <a:defRPr sz="1200">
                <a:solidFill>
                  <a:schemeClr val="dk2"/>
                </a:solidFill>
              </a:defRPr>
            </a:lvl6pPr>
            <a:lvl7pPr marL="3200400" lvl="6" indent="-298450" algn="l">
              <a:spcBef>
                <a:spcPts val="220"/>
              </a:spcBef>
              <a:spcAft>
                <a:spcPts val="0"/>
              </a:spcAft>
              <a:buClr>
                <a:schemeClr val="dk2"/>
              </a:buClr>
              <a:buSzPts val="1100"/>
              <a:buFont typeface="Calibri"/>
              <a:buAutoNum type="romanLcPeriod"/>
              <a:defRPr sz="1100">
                <a:solidFill>
                  <a:schemeClr val="dk2"/>
                </a:solidFill>
              </a:defRPr>
            </a:lvl7pPr>
            <a:lvl8pPr marL="3657600" lvl="7" indent="-292100" algn="l">
              <a:spcBef>
                <a:spcPts val="200"/>
              </a:spcBef>
              <a:spcAft>
                <a:spcPts val="0"/>
              </a:spcAft>
              <a:buClr>
                <a:schemeClr val="dk2"/>
              </a:buClr>
              <a:buSzPts val="1000"/>
              <a:buFont typeface="Calibri"/>
              <a:buAutoNum type="romanLcPeriod"/>
              <a:defRPr sz="1000">
                <a:solidFill>
                  <a:schemeClr val="dk2"/>
                </a:solidFill>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rk End Slide">
  <p:cSld name="Dark End Slide">
    <p:spTree>
      <p:nvGrpSpPr>
        <p:cNvPr id="1" name="Shape 24"/>
        <p:cNvGrpSpPr/>
        <p:nvPr/>
      </p:nvGrpSpPr>
      <p:grpSpPr>
        <a:xfrm>
          <a:off x="0" y="0"/>
          <a:ext cx="0" cy="0"/>
          <a:chOff x="0" y="0"/>
          <a:chExt cx="0" cy="0"/>
        </a:xfrm>
      </p:grpSpPr>
      <p:sp>
        <p:nvSpPr>
          <p:cNvPr id="25" name="Google Shape;25;p79"/>
          <p:cNvSpPr/>
          <p:nvPr/>
        </p:nvSpPr>
        <p:spPr>
          <a:xfrm>
            <a:off x="0" y="0"/>
            <a:ext cx="9144000" cy="6858000"/>
          </a:xfrm>
          <a:prstGeom prst="rect">
            <a:avLst/>
          </a:prstGeom>
          <a:solidFill>
            <a:srgbClr val="47463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26" name="Google Shape;26;p79"/>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72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marL="914400" lvl="1" indent="-228600" algn="l">
              <a:spcBef>
                <a:spcPts val="560"/>
              </a:spcBef>
              <a:spcAft>
                <a:spcPts val="0"/>
              </a:spcAft>
              <a:buClr>
                <a:schemeClr val="lt1"/>
              </a:buClr>
              <a:buSzPts val="2800"/>
              <a:buFont typeface="Calibri"/>
              <a:buNone/>
              <a:defRPr b="1">
                <a:solidFill>
                  <a:schemeClr val="lt1"/>
                </a:solidFill>
                <a:latin typeface="Calibri"/>
                <a:ea typeface="Calibri"/>
                <a:cs typeface="Calibri"/>
                <a:sym typeface="Calibri"/>
              </a:defRPr>
            </a:lvl2pPr>
            <a:lvl3pPr marL="1371600" lvl="2" indent="-228600" algn="l">
              <a:spcBef>
                <a:spcPts val="480"/>
              </a:spcBef>
              <a:spcAft>
                <a:spcPts val="0"/>
              </a:spcAft>
              <a:buClr>
                <a:schemeClr val="lt1"/>
              </a:buClr>
              <a:buSzPts val="2400"/>
              <a:buFont typeface="Calibri"/>
              <a:buNone/>
              <a:defRPr b="1">
                <a:solidFill>
                  <a:schemeClr val="lt1"/>
                </a:solidFill>
                <a:latin typeface="Calibri"/>
                <a:ea typeface="Calibri"/>
                <a:cs typeface="Calibri"/>
                <a:sym typeface="Calibri"/>
              </a:defRPr>
            </a:lvl3pPr>
            <a:lvl4pPr marL="1828800" lvl="3"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4pPr>
            <a:lvl5pPr marL="2286000" lvl="4"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8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8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terms.com/definition/ta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techterms.com/definition/synta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2"/>
              </a:buClr>
              <a:buSzPts val="8640"/>
              <a:buFont typeface="Calibri"/>
              <a:buNone/>
            </a:pPr>
            <a:r>
              <a:rPr lang="en-US" sz="8640" dirty="0">
                <a:solidFill>
                  <a:schemeClr val="dk2"/>
                </a:solidFill>
              </a:rPr>
              <a:t>HTML Questions</a:t>
            </a:r>
            <a:br>
              <a:rPr lang="en-US" sz="3959" dirty="0"/>
            </a:br>
            <a:endParaRPr sz="395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69"/>
            <a:ext cx="8382000" cy="6410739"/>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are attributes in HTML?</a:t>
            </a:r>
            <a:endParaRPr lang="en-US" sz="1800" dirty="0"/>
          </a:p>
          <a:p>
            <a:pPr>
              <a:buFont typeface="Wingdings" panose="05000000000000000000" pitchFamily="2" charset="2"/>
              <a:buChar char="q"/>
            </a:pPr>
            <a:r>
              <a:rPr lang="en-US" sz="1800" dirty="0"/>
              <a:t>Attribute in html is used to describe the characteristic or the properties of the element</a:t>
            </a:r>
          </a:p>
          <a:p>
            <a:pPr>
              <a:buFont typeface="Wingdings" panose="05000000000000000000" pitchFamily="2" charset="2"/>
              <a:buChar char="q"/>
            </a:pPr>
            <a:r>
              <a:rPr lang="en-US" sz="1800" dirty="0"/>
              <a:t>HTML attributes provide additional information about HTML elements</a:t>
            </a:r>
          </a:p>
          <a:p>
            <a:pPr>
              <a:buFont typeface="Wingdings" panose="05000000000000000000" pitchFamily="2" charset="2"/>
              <a:buChar char="q"/>
            </a:pPr>
            <a:r>
              <a:rPr lang="en-US" sz="1800" dirty="0"/>
              <a:t>Attributes usually come in name/value pairs like: </a:t>
            </a:r>
            <a:r>
              <a:rPr lang="en-US" sz="1800" b="1" dirty="0"/>
              <a:t>name="value"</a:t>
            </a:r>
            <a:endParaRPr lang="en-US" sz="1800" dirty="0"/>
          </a:p>
          <a:p>
            <a:pPr>
              <a:buFont typeface="Wingdings" panose="05000000000000000000" pitchFamily="2" charset="2"/>
              <a:buChar char="q"/>
            </a:pPr>
            <a:r>
              <a:rPr lang="en-US" sz="1800" dirty="0"/>
              <a:t>&lt;a </a:t>
            </a:r>
            <a:r>
              <a:rPr lang="en-US" sz="1800" b="1" dirty="0" err="1"/>
              <a:t>href</a:t>
            </a:r>
            <a:r>
              <a:rPr lang="en-US" sz="1800" dirty="0"/>
              <a:t>="https://www.w3schools.com"&gt;Visit W3Schools&lt;/a&gt;</a:t>
            </a:r>
          </a:p>
          <a:p>
            <a:pPr>
              <a:buFont typeface="Wingdings" panose="05000000000000000000" pitchFamily="2" charset="2"/>
              <a:buChar char="q"/>
            </a:pPr>
            <a:r>
              <a:rPr lang="en-US" sz="1800" dirty="0"/>
              <a:t>&lt;</a:t>
            </a:r>
            <a:r>
              <a:rPr lang="en-US" sz="1800" dirty="0" err="1"/>
              <a:t>img</a:t>
            </a:r>
            <a:r>
              <a:rPr lang="en-US" sz="1800" dirty="0"/>
              <a:t> </a:t>
            </a:r>
            <a:r>
              <a:rPr lang="en-US" sz="1800" b="1" dirty="0" err="1"/>
              <a:t>src</a:t>
            </a:r>
            <a:r>
              <a:rPr lang="en-US" sz="1800" dirty="0"/>
              <a:t>="img_girl.jpg"&gt;</a:t>
            </a:r>
          </a:p>
          <a:p>
            <a:pPr>
              <a:buFont typeface="Wingdings" panose="05000000000000000000" pitchFamily="2" charset="2"/>
              <a:buChar char="q"/>
            </a:pPr>
            <a:r>
              <a:rPr lang="en-US" sz="1800" dirty="0"/>
              <a:t>&lt;</a:t>
            </a:r>
            <a:r>
              <a:rPr lang="en-US" sz="1800" dirty="0" err="1"/>
              <a:t>img</a:t>
            </a:r>
            <a:r>
              <a:rPr lang="en-US" sz="1800" dirty="0"/>
              <a:t> </a:t>
            </a:r>
            <a:r>
              <a:rPr lang="en-US" sz="1800" b="1" dirty="0" err="1"/>
              <a:t>src</a:t>
            </a:r>
            <a:r>
              <a:rPr lang="en-US" sz="1800" dirty="0"/>
              <a:t>="img_girl.jpg" </a:t>
            </a:r>
            <a:r>
              <a:rPr lang="en-US" sz="1800" b="1" dirty="0"/>
              <a:t>width</a:t>
            </a:r>
            <a:r>
              <a:rPr lang="en-US" sz="1800" dirty="0"/>
              <a:t>="500" </a:t>
            </a:r>
            <a:r>
              <a:rPr lang="en-US" sz="1800" b="1" dirty="0"/>
              <a:t>height</a:t>
            </a:r>
            <a:r>
              <a:rPr lang="en-US" sz="1800" dirty="0"/>
              <a:t>="600"&gt;</a:t>
            </a:r>
          </a:p>
          <a:p>
            <a:pPr>
              <a:buFont typeface="Wingdings" panose="05000000000000000000" pitchFamily="2" charset="2"/>
              <a:buChar char="q"/>
            </a:pPr>
            <a:r>
              <a:rPr lang="en-US" sz="1800" dirty="0"/>
              <a:t>&lt;</a:t>
            </a:r>
            <a:r>
              <a:rPr lang="en-US" sz="1800" dirty="0" err="1"/>
              <a:t>img</a:t>
            </a:r>
            <a:r>
              <a:rPr lang="en-US" sz="1800" dirty="0"/>
              <a:t> </a:t>
            </a:r>
            <a:r>
              <a:rPr lang="en-US" sz="1800" b="1" dirty="0" err="1"/>
              <a:t>src</a:t>
            </a:r>
            <a:r>
              <a:rPr lang="en-US" sz="1800" dirty="0"/>
              <a:t>="img_girl.jpg" </a:t>
            </a:r>
            <a:r>
              <a:rPr lang="en-US" sz="1800" b="1" dirty="0"/>
              <a:t>alt</a:t>
            </a:r>
            <a:r>
              <a:rPr lang="en-US" sz="1800" dirty="0"/>
              <a:t>="Girl with a jacket"&gt;</a:t>
            </a:r>
          </a:p>
          <a:p>
            <a:pPr marL="76200" indent="0">
              <a:buNone/>
            </a:pPr>
            <a:r>
              <a:rPr lang="en-US" sz="3200" dirty="0"/>
              <a:t>What are data- attributes good for?</a:t>
            </a:r>
          </a:p>
          <a:p>
            <a:pPr marL="361950" indent="-285750">
              <a:buFont typeface="Wingdings" panose="05000000000000000000" pitchFamily="2" charset="2"/>
              <a:buChar char="q"/>
            </a:pPr>
            <a:r>
              <a:rPr lang="en-US" sz="1800" dirty="0"/>
              <a:t>Data  attribute allows you to add custom data in your html tags</a:t>
            </a:r>
          </a:p>
          <a:p>
            <a:pPr marL="361950" indent="-285750">
              <a:buFont typeface="Wingdings" panose="05000000000000000000" pitchFamily="2" charset="2"/>
              <a:buChar char="q"/>
            </a:pPr>
            <a:r>
              <a:rPr lang="en-US" sz="1800" dirty="0"/>
              <a:t>The attribute name should not contain any uppercase letters, and must be at least one character long after the prefix "data-"</a:t>
            </a:r>
          </a:p>
          <a:p>
            <a:pPr marL="361950" indent="-285750">
              <a:buFont typeface="Wingdings" panose="05000000000000000000" pitchFamily="2" charset="2"/>
              <a:buChar char="q"/>
            </a:pPr>
            <a:r>
              <a:rPr lang="en-US" sz="1800" dirty="0"/>
              <a:t>The attribute value can be any string</a:t>
            </a:r>
          </a:p>
          <a:p>
            <a:pPr marL="361950" indent="-285750">
              <a:buFont typeface="Wingdings" panose="05000000000000000000" pitchFamily="2" charset="2"/>
              <a:buChar char="q"/>
            </a:pPr>
            <a:endParaRPr lang="en-US" sz="1800" dirty="0"/>
          </a:p>
          <a:p>
            <a:pPr marL="361950" indent="-285750">
              <a:buFont typeface="Wingdings" panose="05000000000000000000" pitchFamily="2" charset="2"/>
              <a:buChar char="q"/>
            </a:pPr>
            <a:endParaRPr lang="en-US" sz="1800" dirty="0"/>
          </a:p>
          <a:p>
            <a:pPr marL="76200" indent="0">
              <a:buNone/>
            </a:pPr>
            <a:endParaRPr lang="en-US" sz="32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70C8559A-3FF6-4CB5-BB80-B077E0C5A1DC}"/>
              </a:ext>
            </a:extLst>
          </p:cNvPr>
          <p:cNvPicPr>
            <a:picLocks noChangeAspect="1"/>
          </p:cNvPicPr>
          <p:nvPr/>
        </p:nvPicPr>
        <p:blipFill>
          <a:blip r:embed="rId3"/>
          <a:stretch>
            <a:fillRect/>
          </a:stretch>
        </p:blipFill>
        <p:spPr>
          <a:xfrm>
            <a:off x="4805569" y="4899992"/>
            <a:ext cx="3497196" cy="760964"/>
          </a:xfrm>
          <a:prstGeom prst="rect">
            <a:avLst/>
          </a:prstGeom>
        </p:spPr>
      </p:pic>
      <p:pic>
        <p:nvPicPr>
          <p:cNvPr id="3" name="Picture 2">
            <a:extLst>
              <a:ext uri="{FF2B5EF4-FFF2-40B4-BE49-F238E27FC236}">
                <a16:creationId xmlns:a16="http://schemas.microsoft.com/office/drawing/2014/main" id="{4C751236-8F1A-420C-AFCF-3523DFC17BA8}"/>
              </a:ext>
            </a:extLst>
          </p:cNvPr>
          <p:cNvPicPr>
            <a:picLocks noChangeAspect="1"/>
          </p:cNvPicPr>
          <p:nvPr/>
        </p:nvPicPr>
        <p:blipFill>
          <a:blip r:embed="rId4"/>
          <a:stretch>
            <a:fillRect/>
          </a:stretch>
        </p:blipFill>
        <p:spPr>
          <a:xfrm>
            <a:off x="766486" y="5702179"/>
            <a:ext cx="5490261" cy="760964"/>
          </a:xfrm>
          <a:prstGeom prst="rect">
            <a:avLst/>
          </a:prstGeom>
        </p:spPr>
      </p:pic>
    </p:spTree>
    <p:extLst>
      <p:ext uri="{BB962C8B-B14F-4D97-AF65-F5344CB8AC3E}">
        <p14:creationId xmlns:p14="http://schemas.microsoft.com/office/powerpoint/2010/main" val="401795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627159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Describe the difference between &amp;&lt;script&gt;, &lt;script async&gt; and &lt;script defer&gt;.</a:t>
            </a:r>
          </a:p>
          <a:p>
            <a:pPr>
              <a:buFont typeface="Wingdings" panose="05000000000000000000" pitchFamily="2" charset="2"/>
              <a:buChar char="q"/>
            </a:pPr>
            <a:endParaRPr lang="en-US" sz="3200" dirty="0"/>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462FA6F6-D3BD-48E6-A602-8CEC2B02F7FB}"/>
              </a:ext>
            </a:extLst>
          </p:cNvPr>
          <p:cNvPicPr>
            <a:picLocks noChangeAspect="1"/>
          </p:cNvPicPr>
          <p:nvPr/>
        </p:nvPicPr>
        <p:blipFill>
          <a:blip r:embed="rId3"/>
          <a:stretch>
            <a:fillRect/>
          </a:stretch>
        </p:blipFill>
        <p:spPr>
          <a:xfrm>
            <a:off x="314739" y="1453169"/>
            <a:ext cx="6242602" cy="5166291"/>
          </a:xfrm>
          <a:prstGeom prst="rect">
            <a:avLst/>
          </a:prstGeom>
        </p:spPr>
      </p:pic>
      <p:pic>
        <p:nvPicPr>
          <p:cNvPr id="3" name="Picture 2">
            <a:extLst>
              <a:ext uri="{FF2B5EF4-FFF2-40B4-BE49-F238E27FC236}">
                <a16:creationId xmlns:a16="http://schemas.microsoft.com/office/drawing/2014/main" id="{A76BBA5E-4615-4E03-8042-C5067846A9FB}"/>
              </a:ext>
            </a:extLst>
          </p:cNvPr>
          <p:cNvPicPr>
            <a:picLocks noChangeAspect="1"/>
          </p:cNvPicPr>
          <p:nvPr/>
        </p:nvPicPr>
        <p:blipFill>
          <a:blip r:embed="rId4"/>
          <a:stretch>
            <a:fillRect/>
          </a:stretch>
        </p:blipFill>
        <p:spPr>
          <a:xfrm>
            <a:off x="6643480" y="1150661"/>
            <a:ext cx="1743075" cy="1038225"/>
          </a:xfrm>
          <a:prstGeom prst="rect">
            <a:avLst/>
          </a:prstGeom>
        </p:spPr>
      </p:pic>
    </p:spTree>
    <p:extLst>
      <p:ext uri="{BB962C8B-B14F-4D97-AF65-F5344CB8AC3E}">
        <p14:creationId xmlns:p14="http://schemas.microsoft.com/office/powerpoint/2010/main" val="78901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6231834"/>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dirty="0"/>
              <a:t>Why is it generally a good idea to position CSS &lt;link&gt;s between &lt;head&gt;&lt;/head&amp;&gt; and JS &lt;script&gt;s just before &lt;/body&gt;? Do you know any exceptions?</a:t>
            </a:r>
          </a:p>
          <a:p>
            <a:pPr>
              <a:buFont typeface="Wingdings" panose="05000000000000000000" pitchFamily="2" charset="2"/>
              <a:buChar char="q"/>
            </a:pPr>
            <a:r>
              <a:rPr lang="en-US" sz="1800" dirty="0"/>
              <a:t>The</a:t>
            </a:r>
            <a:r>
              <a:rPr lang="en-US" sz="1800" b="1" dirty="0"/>
              <a:t> main reason </a:t>
            </a:r>
            <a:r>
              <a:rPr lang="en-US" sz="1800" dirty="0"/>
              <a:t>as to why JS files are linked at the bottom of the body is</a:t>
            </a:r>
            <a:r>
              <a:rPr lang="en-US" sz="1800" b="1" dirty="0"/>
              <a:t> because </a:t>
            </a:r>
            <a:r>
              <a:rPr lang="en-US" sz="1800" dirty="0"/>
              <a:t>whenever a browser encounters any JS, it parses it and executes that on the spot. Hence if it was to be added at the top, it would make the page rendering slow and thus it would take more time for page load. Moreover since the</a:t>
            </a:r>
            <a:r>
              <a:rPr lang="en-US" sz="1800" b="1" dirty="0"/>
              <a:t> DOM won't</a:t>
            </a:r>
            <a:r>
              <a:rPr lang="en-US" sz="1800" dirty="0"/>
              <a:t> be rendered fully, JS won't be able to manipulate the elements.</a:t>
            </a:r>
          </a:p>
          <a:p>
            <a:pPr>
              <a:buFont typeface="Wingdings" panose="05000000000000000000" pitchFamily="2" charset="2"/>
              <a:buChar char="q"/>
            </a:pPr>
            <a:r>
              <a:rPr lang="en-US" sz="1800" dirty="0"/>
              <a:t>On the contrary, CSS files are linked in the head because they get applied regardless of DOM already rendered or not. Hence the webpage looks elegant as soon as the page loads. However just like JS you can link the CSS at the end which would mean that the webpage first loads with just plain HTML and then the CSS is applied to it. This shift is clearly visible to the user and moreover an important thing to remember is that the page would load with bare minimum HTML and if the user has </a:t>
            </a:r>
            <a:r>
              <a:rPr lang="en-US" sz="1800" b="1" dirty="0"/>
              <a:t>slow Internet connection,</a:t>
            </a:r>
            <a:r>
              <a:rPr lang="en-US" sz="1800" dirty="0"/>
              <a:t> the CSS load would take considerable amount of time, which means that the webpage shows just the HTML meanwhile. This might make the user close the website without waiting for it to load fully.</a:t>
            </a:r>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398299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6231834"/>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An exception for positioning of &lt;script&gt;s at the bottom is when your script contains </a:t>
            </a:r>
            <a:r>
              <a:rPr lang="en-US" sz="1800" dirty="0" err="1"/>
              <a:t>document.write</a:t>
            </a:r>
            <a:r>
              <a:rPr lang="en-US" sz="1800" dirty="0"/>
              <a:t>(), but these days it's not a good practice to use </a:t>
            </a:r>
            <a:r>
              <a:rPr lang="en-US" sz="1800" dirty="0" err="1"/>
              <a:t>document.write</a:t>
            </a:r>
            <a:r>
              <a:rPr lang="en-US" sz="1800" dirty="0"/>
              <a:t>()</a:t>
            </a:r>
          </a:p>
          <a:p>
            <a:pPr>
              <a:buFont typeface="Wingdings" panose="05000000000000000000" pitchFamily="2" charset="2"/>
              <a:buChar char="q"/>
            </a:pPr>
            <a:r>
              <a:rPr lang="en-US" sz="1800" dirty="0"/>
              <a:t>Also, placing &lt;script&gt;s at the bottom means that the browser cannot start downloading the scripts until the entire document is parsed. </a:t>
            </a:r>
          </a:p>
          <a:p>
            <a:pPr>
              <a:buFont typeface="Wingdings" panose="05000000000000000000" pitchFamily="2" charset="2"/>
              <a:buChar char="q"/>
            </a:pPr>
            <a:r>
              <a:rPr lang="en-US" sz="1800" dirty="0"/>
              <a:t>One possible workaround is to put &lt;script&gt;in the &lt;head&gt; and use the defer attribute.</a:t>
            </a:r>
          </a:p>
          <a:p>
            <a:pPr>
              <a:buFont typeface="Wingdings" panose="05000000000000000000" pitchFamily="2" charset="2"/>
              <a:buChar char="q"/>
            </a:pPr>
            <a:endParaRPr lang="en-US" sz="1800" dirty="0"/>
          </a:p>
          <a:p>
            <a:pPr marL="76200" indent="0">
              <a:buNone/>
            </a:pPr>
            <a:endParaRPr lang="en-US" sz="1800"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140132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5"/>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6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p>
            <a:pPr marL="0" lvl="0" indent="0" algn="ctr" rtl="0">
              <a:spcBef>
                <a:spcPts val="0"/>
              </a:spcBef>
              <a:spcAft>
                <a:spcPts val="0"/>
              </a:spcAft>
              <a:buClr>
                <a:schemeClr val="dk2"/>
              </a:buClr>
              <a:buSzPts val="3600"/>
              <a:buFont typeface="Calibri"/>
              <a:buNone/>
            </a:pPr>
            <a:r>
              <a:rPr lang="en-US" dirty="0"/>
              <a:t>Contents</a:t>
            </a:r>
            <a:endParaRPr dirty="0"/>
          </a:p>
        </p:txBody>
      </p:sp>
      <p:sp>
        <p:nvSpPr>
          <p:cNvPr id="101" name="Google Shape;101;p2"/>
          <p:cNvSpPr txBox="1">
            <a:spLocks noGrp="1"/>
          </p:cNvSpPr>
          <p:nvPr>
            <p:ph type="body" idx="1"/>
          </p:nvPr>
        </p:nvSpPr>
        <p:spPr>
          <a:xfrm>
            <a:off x="242455" y="796635"/>
            <a:ext cx="7751618" cy="5530273"/>
          </a:xfrm>
          <a:prstGeom prst="rect">
            <a:avLst/>
          </a:prstGeom>
          <a:noFill/>
          <a:ln>
            <a:noFill/>
          </a:ln>
        </p:spPr>
        <p:txBody>
          <a:bodyPr spcFirstLastPara="1" wrap="square" lIns="91425" tIns="45700" rIns="91425" bIns="45700" anchor="t" anchorCtr="0">
            <a:noAutofit/>
          </a:bodyPr>
          <a:lstStyle/>
          <a:p>
            <a:pPr marL="342900" indent="-342900">
              <a:spcBef>
                <a:spcPts val="280"/>
              </a:spcBef>
              <a:buSzPts val="1400"/>
            </a:pPr>
            <a:endParaRPr lang="en-US" sz="1400" dirty="0"/>
          </a:p>
          <a:p>
            <a:pPr marL="342900" indent="-342900">
              <a:spcBef>
                <a:spcPts val="280"/>
              </a:spcBef>
              <a:buSzPts val="1400"/>
            </a:pPr>
            <a:r>
              <a:rPr lang="en-US" sz="1800" dirty="0"/>
              <a:t>What is html how it works ?</a:t>
            </a:r>
          </a:p>
          <a:p>
            <a:pPr marL="342900" indent="-342900">
              <a:spcBef>
                <a:spcPts val="280"/>
              </a:spcBef>
              <a:buSzPts val="1400"/>
            </a:pPr>
            <a:r>
              <a:rPr lang="en-US" sz="1800" dirty="0"/>
              <a:t>Is some compiler required to run html?</a:t>
            </a:r>
          </a:p>
          <a:p>
            <a:pPr marL="342900" indent="-342900">
              <a:spcBef>
                <a:spcPts val="280"/>
              </a:spcBef>
              <a:buSzPts val="1400"/>
            </a:pPr>
            <a:r>
              <a:rPr lang="en-US" sz="1800" dirty="0"/>
              <a:t>What new update in html?</a:t>
            </a:r>
          </a:p>
          <a:p>
            <a:pPr marL="342900" indent="-342900">
              <a:spcBef>
                <a:spcPts val="280"/>
              </a:spcBef>
              <a:buSzPts val="1400"/>
            </a:pPr>
            <a:r>
              <a:rPr lang="en-US" sz="1800" dirty="0"/>
              <a:t>What is the meaning of&lt;DOCTYPE html&gt;?</a:t>
            </a:r>
          </a:p>
          <a:p>
            <a:pPr marL="342900" indent="-342900">
              <a:spcBef>
                <a:spcPts val="280"/>
              </a:spcBef>
              <a:buSzPts val="1400"/>
            </a:pPr>
            <a:r>
              <a:rPr lang="en-US" sz="1800" dirty="0"/>
              <a:t>Difference between HTML and XML.</a:t>
            </a:r>
          </a:p>
          <a:p>
            <a:pPr marL="342900" indent="-342900">
              <a:spcBef>
                <a:spcPts val="280"/>
              </a:spcBef>
              <a:buSzPts val="1400"/>
            </a:pPr>
            <a:r>
              <a:rPr lang="en-US" sz="1800" dirty="0"/>
              <a:t>What do you mean by a markup language?</a:t>
            </a:r>
          </a:p>
          <a:p>
            <a:pPr marL="342900" indent="-342900">
              <a:spcBef>
                <a:spcPts val="280"/>
              </a:spcBef>
              <a:buSzPts val="1400"/>
            </a:pPr>
            <a:r>
              <a:rPr lang="en-US" sz="1800" dirty="0"/>
              <a:t>Can you share examples of other markup languages and how they differ from HTML?</a:t>
            </a:r>
          </a:p>
          <a:p>
            <a:pPr marL="342900" indent="-342900">
              <a:spcBef>
                <a:spcPts val="280"/>
              </a:spcBef>
              <a:buSzPts val="1400"/>
            </a:pPr>
            <a:r>
              <a:rPr lang="en-US" sz="1800" dirty="0"/>
              <a:t>What version of HTML do you use in your projects? How is HTML 5 different from HTML 4?</a:t>
            </a:r>
          </a:p>
          <a:p>
            <a:pPr marL="342900" indent="-342900">
              <a:spcBef>
                <a:spcPts val="280"/>
              </a:spcBef>
              <a:buSzPts val="1400"/>
            </a:pPr>
            <a:r>
              <a:rPr lang="en-US" sz="1800" dirty="0"/>
              <a:t>What are attributes in HTML?</a:t>
            </a:r>
          </a:p>
          <a:p>
            <a:pPr marL="342900" indent="-342900">
              <a:spcBef>
                <a:spcPts val="280"/>
              </a:spcBef>
              <a:buSzPts val="1400"/>
            </a:pPr>
            <a:r>
              <a:rPr lang="en-US" sz="1800" dirty="0"/>
              <a:t>What are data- attributes good for?</a:t>
            </a:r>
          </a:p>
          <a:p>
            <a:pPr marL="342900" indent="-342900">
              <a:spcBef>
                <a:spcPts val="280"/>
              </a:spcBef>
              <a:buSzPts val="1400"/>
            </a:pPr>
            <a:r>
              <a:rPr lang="en-US" sz="1800" dirty="0"/>
              <a:t>Describe the difference between &amp;&lt;script&gt;, &lt;script async&gt; and &lt;script defer&gt;.</a:t>
            </a:r>
          </a:p>
          <a:p>
            <a:pPr marL="342900" indent="-342900">
              <a:spcBef>
                <a:spcPts val="280"/>
              </a:spcBef>
              <a:buSzPts val="1400"/>
            </a:pPr>
            <a:r>
              <a:rPr lang="en-US" sz="1800" dirty="0"/>
              <a:t>Why is it generally a good idea to position CSS &lt;link&gt;s between &lt;head&gt;&lt;/head&amp;&gt; and JS &lt;script&gt;s just before &lt;/body&gt;? Do you know any exceptions?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indent="-514350">
              <a:spcBef>
                <a:spcPts val="0"/>
              </a:spcBef>
              <a:buSzPts val="3200"/>
              <a:buNone/>
            </a:pPr>
            <a:r>
              <a:rPr lang="en-US" sz="3200" dirty="0"/>
              <a:t>What is html how it works ?</a:t>
            </a:r>
            <a:endParaRPr sz="1800" dirty="0">
              <a:solidFill>
                <a:schemeClr val="dk1"/>
              </a:solidFill>
            </a:endParaRPr>
          </a:p>
          <a:p>
            <a:pPr>
              <a:buFont typeface="Wingdings" panose="05000000000000000000" pitchFamily="2" charset="2"/>
              <a:buChar char="q"/>
            </a:pPr>
            <a:r>
              <a:rPr lang="en-US" sz="1800" dirty="0"/>
              <a:t>HTML stands for Hyper Text Markup Language</a:t>
            </a:r>
          </a:p>
          <a:p>
            <a:pPr>
              <a:buFont typeface="Wingdings" panose="05000000000000000000" pitchFamily="2" charset="2"/>
              <a:buChar char="q"/>
            </a:pPr>
            <a:r>
              <a:rPr lang="en-US" sz="1800" dirty="0"/>
              <a:t>HTML is the standard markup language for creating Web pages</a:t>
            </a:r>
          </a:p>
          <a:p>
            <a:pPr>
              <a:buFont typeface="Wingdings" panose="05000000000000000000" pitchFamily="2" charset="2"/>
              <a:buChar char="q"/>
            </a:pPr>
            <a:r>
              <a:rPr lang="en-US" sz="1800" dirty="0"/>
              <a:t>HTML describes the structure of a Web page</a:t>
            </a:r>
          </a:p>
          <a:p>
            <a:pPr>
              <a:buFont typeface="Wingdings" panose="05000000000000000000" pitchFamily="2" charset="2"/>
              <a:buChar char="q"/>
            </a:pPr>
            <a:r>
              <a:rPr lang="en-US" sz="1800" dirty="0"/>
              <a:t>HTML consists of a series of elements</a:t>
            </a:r>
          </a:p>
          <a:p>
            <a:pPr>
              <a:buFont typeface="Wingdings" panose="05000000000000000000" pitchFamily="2" charset="2"/>
              <a:buChar char="q"/>
            </a:pPr>
            <a:r>
              <a:rPr lang="en-US" sz="1800" dirty="0"/>
              <a:t>HTML elements tell the browser how to display the content</a:t>
            </a:r>
          </a:p>
          <a:p>
            <a:pPr>
              <a:buFont typeface="Wingdings" panose="05000000000000000000" pitchFamily="2" charset="2"/>
              <a:buChar char="q"/>
            </a:pPr>
            <a:r>
              <a:rPr lang="en-US" sz="1800" dirty="0"/>
              <a:t>HTML elements label pieces of content such as "this is a heading", "this is a paragraph", "this is a link", etc.</a:t>
            </a:r>
          </a:p>
          <a:p>
            <a:pPr marL="514350" lvl="0" indent="-400050" algn="l" rtl="0">
              <a:spcBef>
                <a:spcPts val="360"/>
              </a:spcBef>
              <a:spcAft>
                <a:spcPts val="0"/>
              </a:spcAft>
              <a:buClr>
                <a:schemeClr val="accent1"/>
              </a:buClr>
              <a:buSzPts val="1800"/>
              <a:buFont typeface="Noto Sans Symbols"/>
              <a:buNone/>
            </a:pPr>
            <a:endParaRPr sz="1800" dirty="0">
              <a:solidFill>
                <a:schemeClr val="dk1"/>
              </a:solidFill>
            </a:endParaRPr>
          </a:p>
        </p:txBody>
      </p:sp>
      <p:pic>
        <p:nvPicPr>
          <p:cNvPr id="2" name="Picture 1">
            <a:extLst>
              <a:ext uri="{FF2B5EF4-FFF2-40B4-BE49-F238E27FC236}">
                <a16:creationId xmlns:a16="http://schemas.microsoft.com/office/drawing/2014/main" id="{CCBE5B18-5E3E-470C-A370-99782E305815}"/>
              </a:ext>
            </a:extLst>
          </p:cNvPr>
          <p:cNvPicPr>
            <a:picLocks noChangeAspect="1"/>
          </p:cNvPicPr>
          <p:nvPr/>
        </p:nvPicPr>
        <p:blipFill>
          <a:blip r:embed="rId3"/>
          <a:stretch>
            <a:fillRect/>
          </a:stretch>
        </p:blipFill>
        <p:spPr>
          <a:xfrm>
            <a:off x="874435" y="3990767"/>
            <a:ext cx="2962275" cy="2295525"/>
          </a:xfrm>
          <a:prstGeom prst="rect">
            <a:avLst/>
          </a:prstGeom>
        </p:spPr>
      </p:pic>
      <p:pic>
        <p:nvPicPr>
          <p:cNvPr id="3" name="Picture 2">
            <a:extLst>
              <a:ext uri="{FF2B5EF4-FFF2-40B4-BE49-F238E27FC236}">
                <a16:creationId xmlns:a16="http://schemas.microsoft.com/office/drawing/2014/main" id="{26AFC945-79C3-4C55-8079-C5CCE88C49B5}"/>
              </a:ext>
            </a:extLst>
          </p:cNvPr>
          <p:cNvPicPr>
            <a:picLocks noChangeAspect="1"/>
          </p:cNvPicPr>
          <p:nvPr/>
        </p:nvPicPr>
        <p:blipFill>
          <a:blip r:embed="rId4"/>
          <a:stretch>
            <a:fillRect/>
          </a:stretch>
        </p:blipFill>
        <p:spPr>
          <a:xfrm>
            <a:off x="4768712" y="4166773"/>
            <a:ext cx="3105150" cy="1247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Is some compiler required to run html?</a:t>
            </a:r>
          </a:p>
          <a:p>
            <a:pPr marL="361950" indent="-285750">
              <a:buFont typeface="Wingdings" panose="05000000000000000000" pitchFamily="2" charset="2"/>
              <a:buChar char="q"/>
            </a:pPr>
            <a:r>
              <a:rPr lang="en-US" sz="1800" b="1" dirty="0"/>
              <a:t>There are no interpreter or compiler for HTML</a:t>
            </a:r>
            <a:r>
              <a:rPr lang="en-US" sz="1800" dirty="0"/>
              <a:t>.</a:t>
            </a:r>
          </a:p>
          <a:p>
            <a:pPr marL="361950" indent="-285750">
              <a:buFont typeface="Wingdings" panose="05000000000000000000" pitchFamily="2" charset="2"/>
              <a:buChar char="q"/>
            </a:pPr>
            <a:r>
              <a:rPr lang="en-US" sz="1800" dirty="0"/>
              <a:t> HTML is a language used to design web pages. So, HTML is NOT a programming language.</a:t>
            </a:r>
          </a:p>
          <a:p>
            <a:pPr marL="361950" indent="-285750">
              <a:buFont typeface="Wingdings" panose="05000000000000000000" pitchFamily="2" charset="2"/>
              <a:buChar char="q"/>
            </a:pPr>
            <a:r>
              <a:rPr lang="en-US" sz="1800" dirty="0"/>
              <a:t> Use of compiler: It changes the source code into its ASCII value.</a:t>
            </a:r>
          </a:p>
          <a:p>
            <a:pPr marL="361950" indent="-285750">
              <a:buFont typeface="Wingdings" panose="05000000000000000000" pitchFamily="2" charset="2"/>
              <a:buChar char="q"/>
            </a:pPr>
            <a:endParaRPr lang="en-US" sz="1800" dirty="0">
              <a:solidFill>
                <a:schemeClr val="dk1"/>
              </a:solidFill>
            </a:endParaRPr>
          </a:p>
          <a:p>
            <a:pPr marL="0" indent="0">
              <a:spcBef>
                <a:spcPts val="280"/>
              </a:spcBef>
              <a:buSzPts val="1400"/>
              <a:buNone/>
            </a:pPr>
            <a:r>
              <a:rPr lang="en-US" sz="3200" dirty="0"/>
              <a:t>What new update in html?</a:t>
            </a:r>
          </a:p>
          <a:p>
            <a:pPr marL="285750" indent="-285750">
              <a:spcBef>
                <a:spcPts val="280"/>
              </a:spcBef>
              <a:buSzPts val="1400"/>
              <a:buFont typeface="Wingdings" panose="05000000000000000000" pitchFamily="2" charset="2"/>
              <a:buChar char="q"/>
            </a:pPr>
            <a:r>
              <a:rPr lang="en-US" sz="1800" dirty="0"/>
              <a:t>It provides support for local storage</a:t>
            </a:r>
          </a:p>
          <a:p>
            <a:pPr marL="285750" indent="-285750">
              <a:spcBef>
                <a:spcPts val="280"/>
              </a:spcBef>
              <a:buSzPts val="1400"/>
              <a:buFont typeface="Wingdings" panose="05000000000000000000" pitchFamily="2" charset="2"/>
              <a:buChar char="q"/>
            </a:pPr>
            <a:r>
              <a:rPr lang="en-US" sz="1800" dirty="0"/>
              <a:t>New form controls, like calendar, date, time, email, </a:t>
            </a:r>
            <a:r>
              <a:rPr lang="en-US" sz="1800" dirty="0" err="1"/>
              <a:t>url</a:t>
            </a:r>
            <a:r>
              <a:rPr lang="en-US" sz="1800" dirty="0"/>
              <a:t>, search</a:t>
            </a:r>
          </a:p>
          <a:p>
            <a:pPr marL="285750" indent="-285750">
              <a:spcBef>
                <a:spcPts val="280"/>
              </a:spcBef>
              <a:buSzPts val="1400"/>
              <a:buFont typeface="Wingdings" panose="05000000000000000000" pitchFamily="2" charset="2"/>
              <a:buChar char="q"/>
            </a:pPr>
            <a:r>
              <a:rPr lang="en-US" sz="1800" dirty="0"/>
              <a:t>&lt;canvas&gt; element is provided to facilitate 2D drawing</a:t>
            </a:r>
          </a:p>
          <a:p>
            <a:pPr marL="285750" indent="-285750">
              <a:spcBef>
                <a:spcPts val="280"/>
              </a:spcBef>
              <a:buSzPts val="1400"/>
              <a:buFont typeface="Wingdings" panose="05000000000000000000" pitchFamily="2" charset="2"/>
              <a:buChar char="q"/>
            </a:pPr>
            <a:r>
              <a:rPr lang="en-US" sz="1800" dirty="0"/>
              <a:t>The &lt;video&gt; and &lt;audio&gt; elements are provided for media playback</a:t>
            </a:r>
          </a:p>
          <a:p>
            <a:pPr marL="285750" indent="-285750">
              <a:spcBef>
                <a:spcPts val="280"/>
              </a:spcBef>
              <a:buSzPts val="1400"/>
              <a:buFont typeface="Wingdings" panose="05000000000000000000" pitchFamily="2" charset="2"/>
              <a:buChar char="q"/>
            </a:pPr>
            <a:r>
              <a:rPr lang="en-US" sz="1800" dirty="0"/>
              <a:t>New content-specific elements are provided. For e.g. &lt;article&gt;, &lt;header&gt;, &lt;footer&gt;, &lt;nav&gt;, &lt;section&gt;</a:t>
            </a:r>
          </a:p>
          <a:p>
            <a:pPr marL="285750" indent="-285750">
              <a:spcBef>
                <a:spcPts val="280"/>
              </a:spcBef>
              <a:buSzPts val="1400"/>
              <a:buFont typeface="Wingdings" panose="05000000000000000000" pitchFamily="2" charset="2"/>
              <a:buChar char="q"/>
            </a:pPr>
            <a:r>
              <a:rPr lang="en-US" sz="1800" dirty="0"/>
              <a:t>Added semantic elements, like &lt;form&gt;, &lt;table&gt;, &lt;article&gt; etc.</a:t>
            </a:r>
            <a:endParaRPr sz="1800" dirty="0"/>
          </a:p>
        </p:txBody>
      </p:sp>
    </p:spTree>
    <p:extLst>
      <p:ext uri="{BB962C8B-B14F-4D97-AF65-F5344CB8AC3E}">
        <p14:creationId xmlns:p14="http://schemas.microsoft.com/office/powerpoint/2010/main" val="392163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is the meaning of&lt;DOCTYPE html&gt;?</a:t>
            </a:r>
          </a:p>
          <a:p>
            <a:pPr fontAlgn="base">
              <a:buFont typeface="Wingdings" panose="05000000000000000000" pitchFamily="2" charset="2"/>
              <a:buChar char="q"/>
            </a:pPr>
            <a:r>
              <a:rPr lang="en-US" sz="1800" dirty="0"/>
              <a:t>The &lt;!DOCTYPE&gt; is an instruction to the web browser about what version of HTML the page is written in.</a:t>
            </a:r>
          </a:p>
          <a:p>
            <a:pPr fontAlgn="base">
              <a:buFont typeface="Wingdings" panose="05000000000000000000" pitchFamily="2" charset="2"/>
              <a:buChar char="q"/>
            </a:pPr>
            <a:r>
              <a:rPr lang="en-US" sz="1800" dirty="0"/>
              <a:t>The &lt;!DOCTYPE&gt; tag does not have an end tag.</a:t>
            </a:r>
          </a:p>
          <a:p>
            <a:pPr fontAlgn="base">
              <a:buFont typeface="Wingdings" panose="05000000000000000000" pitchFamily="2" charset="2"/>
              <a:buChar char="q"/>
            </a:pPr>
            <a:r>
              <a:rPr lang="en-US" sz="1800" dirty="0"/>
              <a:t> It is not case sensitive.</a:t>
            </a:r>
          </a:p>
          <a:p>
            <a:pPr fontAlgn="base">
              <a:buFont typeface="Wingdings" panose="05000000000000000000" pitchFamily="2" charset="2"/>
              <a:buChar char="q"/>
            </a:pPr>
            <a:r>
              <a:rPr lang="en-US" sz="1800" dirty="0"/>
              <a:t>The &lt;!DOCTYPE&gt; declaration must be the very first thing in HTML5 document</a:t>
            </a:r>
          </a:p>
          <a:p>
            <a:pPr fontAlgn="base">
              <a:buFont typeface="Wingdings" panose="05000000000000000000" pitchFamily="2" charset="2"/>
              <a:buChar char="q"/>
            </a:pPr>
            <a:r>
              <a:rPr lang="en-US" sz="1800" dirty="0"/>
              <a:t>As In HTML 4.01, all &lt;! DOCTYPE &gt; declarations require a reference to a Document Type Definition (DTD), because HTML 4.01 was based on Standard Generalized Markup Language (SGML). WHERE AS HTML5 is not based on SGML, and therefore does not require a reference to a Document Type Definition (DTD).</a:t>
            </a:r>
          </a:p>
          <a:p>
            <a:pPr fontAlgn="base">
              <a:buFont typeface="Wingdings" panose="05000000000000000000" pitchFamily="2" charset="2"/>
              <a:buChar char="q"/>
            </a:pPr>
            <a:r>
              <a:rPr lang="en-US" sz="1800" dirty="0"/>
              <a:t>Doctype for HTML5 </a:t>
            </a:r>
          </a:p>
        </p:txBody>
      </p:sp>
      <p:pic>
        <p:nvPicPr>
          <p:cNvPr id="2" name="Picture 1">
            <a:extLst>
              <a:ext uri="{FF2B5EF4-FFF2-40B4-BE49-F238E27FC236}">
                <a16:creationId xmlns:a16="http://schemas.microsoft.com/office/drawing/2014/main" id="{01A4E9A0-5D26-47FE-B073-5AAD988DFB58}"/>
              </a:ext>
            </a:extLst>
          </p:cNvPr>
          <p:cNvPicPr>
            <a:picLocks noChangeAspect="1"/>
          </p:cNvPicPr>
          <p:nvPr/>
        </p:nvPicPr>
        <p:blipFill>
          <a:blip r:embed="rId3"/>
          <a:stretch>
            <a:fillRect/>
          </a:stretch>
        </p:blipFill>
        <p:spPr>
          <a:xfrm>
            <a:off x="2743200" y="4423948"/>
            <a:ext cx="1676400" cy="276225"/>
          </a:xfrm>
          <a:prstGeom prst="rect">
            <a:avLst/>
          </a:prstGeom>
        </p:spPr>
      </p:pic>
    </p:spTree>
    <p:extLst>
      <p:ext uri="{BB962C8B-B14F-4D97-AF65-F5344CB8AC3E}">
        <p14:creationId xmlns:p14="http://schemas.microsoft.com/office/powerpoint/2010/main" val="50142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Difference between HTML and XML.</a:t>
            </a:r>
          </a:p>
          <a:p>
            <a:pPr fontAlgn="base">
              <a:buFont typeface="Wingdings" panose="05000000000000000000" pitchFamily="2" charset="2"/>
              <a:buChar char="q"/>
            </a:pPr>
            <a:endParaRPr lang="en-US" sz="1800" dirty="0"/>
          </a:p>
          <a:p>
            <a:pPr fontAlgn="base">
              <a:buFont typeface="Wingdings" panose="05000000000000000000" pitchFamily="2" charset="2"/>
              <a:buChar char="q"/>
            </a:pPr>
            <a:r>
              <a:rPr lang="en-US" sz="1800" dirty="0"/>
              <a:t>XML is abbreviation for </a:t>
            </a:r>
            <a:r>
              <a:rPr lang="en-US" sz="1800" dirty="0" err="1"/>
              <a:t>eXtensible</a:t>
            </a:r>
            <a:r>
              <a:rPr lang="en-US" sz="1800" dirty="0"/>
              <a:t> Markup Language whereas HTML stands for Hypertext Markup Language</a:t>
            </a:r>
          </a:p>
          <a:p>
            <a:pPr fontAlgn="base">
              <a:buFont typeface="Wingdings" panose="05000000000000000000" pitchFamily="2" charset="2"/>
              <a:buChar char="q"/>
            </a:pPr>
            <a:r>
              <a:rPr lang="en-US" sz="1800" dirty="0"/>
              <a:t>XML was designed to carry data - with focus on what data is</a:t>
            </a:r>
          </a:p>
          <a:p>
            <a:pPr fontAlgn="base">
              <a:buFont typeface="Wingdings" panose="05000000000000000000" pitchFamily="2" charset="2"/>
              <a:buChar char="q"/>
            </a:pPr>
            <a:r>
              <a:rPr lang="en-US" sz="1800" dirty="0"/>
              <a:t>HTML was designed to display data - with focus on how data looks</a:t>
            </a:r>
          </a:p>
          <a:p>
            <a:pPr fontAlgn="base">
              <a:buFont typeface="Wingdings" panose="05000000000000000000" pitchFamily="2" charset="2"/>
              <a:buChar char="q"/>
            </a:pPr>
            <a:r>
              <a:rPr lang="en-US" sz="1800" dirty="0"/>
              <a:t>XML tags are not predefined like HTML tags are</a:t>
            </a:r>
          </a:p>
          <a:p>
            <a:pPr fontAlgn="base">
              <a:buFont typeface="Wingdings" panose="05000000000000000000" pitchFamily="2" charset="2"/>
              <a:buChar char="q"/>
            </a:pPr>
            <a:r>
              <a:rPr lang="en-US" sz="1800" dirty="0"/>
              <a:t>XML is Case sensitive while HTML is Case insensitive</a:t>
            </a:r>
          </a:p>
          <a:p>
            <a:pPr fontAlgn="base">
              <a:buFont typeface="Wingdings" panose="05000000000000000000" pitchFamily="2" charset="2"/>
              <a:buChar char="q"/>
            </a:pPr>
            <a:r>
              <a:rPr lang="en-US" sz="1800" dirty="0"/>
              <a:t>XML is strict for closing tag while HTML is not strict.</a:t>
            </a:r>
          </a:p>
          <a:p>
            <a:pPr marL="76200" indent="0" fontAlgn="base">
              <a:buNone/>
            </a:pPr>
            <a:endParaRPr lang="en-US" sz="1800" dirty="0"/>
          </a:p>
          <a:p>
            <a:pPr marL="76200" indent="0" fontAlgn="base">
              <a:buNone/>
            </a:pPr>
            <a:r>
              <a:rPr lang="en-US" sz="3200" dirty="0"/>
              <a:t>What do you mean by a markup language?</a:t>
            </a:r>
          </a:p>
          <a:p>
            <a:pPr marL="533400" indent="-457200" fontAlgn="base">
              <a:buFont typeface="Wingdings" panose="05000000000000000000" pitchFamily="2" charset="2"/>
              <a:buChar char="q"/>
            </a:pPr>
            <a:r>
              <a:rPr lang="en-US" sz="1800" dirty="0"/>
              <a:t>A markup language is a computer language that uses </a:t>
            </a:r>
            <a:r>
              <a:rPr lang="en-US" sz="1800" dirty="0">
                <a:hlinkClick r:id="rId3">
                  <a:extLst>
                    <a:ext uri="{A12FA001-AC4F-418D-AE19-62706E023703}">
                      <ahyp:hlinkClr xmlns:ahyp="http://schemas.microsoft.com/office/drawing/2018/hyperlinkcolor" val="tx"/>
                    </a:ext>
                  </a:extLst>
                </a:hlinkClick>
              </a:rPr>
              <a:t>tags</a:t>
            </a:r>
            <a:r>
              <a:rPr lang="en-US" sz="1800" dirty="0"/>
              <a:t> to define elements within a document.</a:t>
            </a:r>
          </a:p>
          <a:p>
            <a:pPr marL="533400" indent="-457200" fontAlgn="base">
              <a:buFont typeface="Wingdings" panose="05000000000000000000" pitchFamily="2" charset="2"/>
              <a:buChar char="q"/>
            </a:pPr>
            <a:r>
              <a:rPr lang="en-US" sz="1800" dirty="0"/>
              <a:t>It is human-readable, meaning markup files contain standard words, rather than typical programming </a:t>
            </a:r>
            <a:r>
              <a:rPr lang="en-US" sz="1800" dirty="0">
                <a:hlinkClick r:id="rId4">
                  <a:extLst>
                    <a:ext uri="{A12FA001-AC4F-418D-AE19-62706E023703}">
                      <ahyp:hlinkClr xmlns:ahyp="http://schemas.microsoft.com/office/drawing/2018/hyperlinkcolor" val="tx"/>
                    </a:ext>
                  </a:extLst>
                </a:hlinkClick>
              </a:rPr>
              <a:t>syntax</a:t>
            </a:r>
            <a:r>
              <a:rPr lang="en-US" sz="1800" dirty="0"/>
              <a:t>.</a:t>
            </a:r>
          </a:p>
          <a:p>
            <a:pPr marL="533400" indent="-457200" fontAlgn="base">
              <a:buFont typeface="Wingdings" panose="05000000000000000000" pitchFamily="2" charset="2"/>
              <a:buChar char="q"/>
            </a:pPr>
            <a:r>
              <a:rPr lang="en-US" sz="1800" dirty="0"/>
              <a:t>HTML, XML, SGML.</a:t>
            </a:r>
          </a:p>
          <a:p>
            <a:pPr fontAlgn="base">
              <a:buFont typeface="Wingdings" panose="05000000000000000000" pitchFamily="2" charset="2"/>
              <a:buChar char="q"/>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98678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Can you share examples of other markup languages and how they differ from HTML?</a:t>
            </a:r>
          </a:p>
          <a:p>
            <a:pPr fontAlgn="base">
              <a:buFont typeface="Wingdings" panose="05000000000000000000" pitchFamily="2" charset="2"/>
              <a:buChar char="q"/>
            </a:pPr>
            <a:endParaRPr lang="en-US" sz="1800" dirty="0"/>
          </a:p>
          <a:p>
            <a:pPr fontAlgn="base">
              <a:buFont typeface="Wingdings" panose="05000000000000000000" pitchFamily="2" charset="2"/>
              <a:buChar char="q"/>
            </a:pPr>
            <a:r>
              <a:rPr lang="en-US" sz="1800" dirty="0"/>
              <a:t>XML, HTML, XHTML</a:t>
            </a:r>
          </a:p>
          <a:p>
            <a:pPr fontAlgn="base">
              <a:buFont typeface="Wingdings" panose="05000000000000000000" pitchFamily="2" charset="2"/>
              <a:buChar char="q"/>
            </a:pPr>
            <a:r>
              <a:rPr lang="en-US" sz="1800" dirty="0"/>
              <a:t>Difference between HTML and XHTML</a:t>
            </a:r>
          </a:p>
          <a:p>
            <a:pPr lvl="1"/>
            <a:r>
              <a:rPr lang="en-US" dirty="0"/>
              <a:t>&lt;!DOCTYPE&gt; is </a:t>
            </a:r>
            <a:r>
              <a:rPr lang="en-US" b="1" dirty="0"/>
              <a:t>mandatory</a:t>
            </a:r>
            <a:endParaRPr lang="en-US" dirty="0"/>
          </a:p>
          <a:p>
            <a:pPr lvl="1"/>
            <a:r>
              <a:rPr lang="en-US" dirty="0"/>
              <a:t>The </a:t>
            </a:r>
            <a:r>
              <a:rPr lang="en-US" dirty="0" err="1"/>
              <a:t>xmlns</a:t>
            </a:r>
            <a:r>
              <a:rPr lang="en-US" dirty="0"/>
              <a:t> attribute in &lt;html&gt; is </a:t>
            </a:r>
            <a:r>
              <a:rPr lang="en-US" b="1" dirty="0"/>
              <a:t>mandatory</a:t>
            </a:r>
            <a:endParaRPr lang="en-US" dirty="0"/>
          </a:p>
          <a:p>
            <a:pPr lvl="1"/>
            <a:r>
              <a:rPr lang="en-US" dirty="0"/>
              <a:t>&lt;html&gt;, &lt;head&gt;, &lt;title&gt;, and &lt;body&gt; are </a:t>
            </a:r>
            <a:r>
              <a:rPr lang="en-US" b="1" dirty="0"/>
              <a:t>mandatory</a:t>
            </a:r>
            <a:endParaRPr lang="en-US" dirty="0"/>
          </a:p>
          <a:p>
            <a:pPr lvl="1"/>
            <a:r>
              <a:rPr lang="en-US" dirty="0"/>
              <a:t>Elements must always be </a:t>
            </a:r>
            <a:r>
              <a:rPr lang="en-US" b="1" dirty="0"/>
              <a:t>properly nested</a:t>
            </a:r>
            <a:endParaRPr lang="en-US" dirty="0"/>
          </a:p>
          <a:p>
            <a:pPr lvl="1"/>
            <a:r>
              <a:rPr lang="en-US" dirty="0"/>
              <a:t>Elements must always be </a:t>
            </a:r>
            <a:r>
              <a:rPr lang="en-US" b="1" dirty="0"/>
              <a:t>closed</a:t>
            </a:r>
            <a:endParaRPr lang="en-US" dirty="0"/>
          </a:p>
          <a:p>
            <a:pPr lvl="1"/>
            <a:r>
              <a:rPr lang="en-US" dirty="0"/>
              <a:t>Elements must always be in </a:t>
            </a:r>
            <a:r>
              <a:rPr lang="en-US" b="1" dirty="0"/>
              <a:t>lowercase</a:t>
            </a:r>
            <a:endParaRPr lang="en-US" dirty="0"/>
          </a:p>
          <a:p>
            <a:pPr lvl="1"/>
            <a:r>
              <a:rPr lang="en-US" dirty="0"/>
              <a:t>Attribute names must always be in </a:t>
            </a:r>
            <a:r>
              <a:rPr lang="en-US" b="1" dirty="0"/>
              <a:t>lowercase</a:t>
            </a:r>
            <a:endParaRPr lang="en-US" dirty="0"/>
          </a:p>
          <a:p>
            <a:pPr lvl="1"/>
            <a:r>
              <a:rPr lang="en-US" dirty="0"/>
              <a:t>Attribute values must always be </a:t>
            </a:r>
            <a:r>
              <a:rPr lang="en-US" b="1" dirty="0"/>
              <a:t>quoted</a:t>
            </a:r>
            <a:endParaRPr lang="en-US" dirty="0"/>
          </a:p>
          <a:p>
            <a:pPr lvl="1"/>
            <a:r>
              <a:rPr lang="en-US" dirty="0"/>
              <a:t>Attribute minimization is </a:t>
            </a:r>
            <a:r>
              <a:rPr lang="en-US" b="1" dirty="0"/>
              <a:t>forbidden</a:t>
            </a:r>
            <a:endParaRPr lang="en-US" dirty="0"/>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0E996047-D7BD-4245-843D-E16C2A9C45ED}"/>
              </a:ext>
            </a:extLst>
          </p:cNvPr>
          <p:cNvPicPr>
            <a:picLocks noChangeAspect="1"/>
          </p:cNvPicPr>
          <p:nvPr/>
        </p:nvPicPr>
        <p:blipFill>
          <a:blip r:embed="rId3"/>
          <a:stretch>
            <a:fillRect/>
          </a:stretch>
        </p:blipFill>
        <p:spPr>
          <a:xfrm>
            <a:off x="5036033" y="5267325"/>
            <a:ext cx="3286125" cy="438150"/>
          </a:xfrm>
          <a:prstGeom prst="rect">
            <a:avLst/>
          </a:prstGeom>
        </p:spPr>
      </p:pic>
      <p:pic>
        <p:nvPicPr>
          <p:cNvPr id="3" name="Picture 2">
            <a:extLst>
              <a:ext uri="{FF2B5EF4-FFF2-40B4-BE49-F238E27FC236}">
                <a16:creationId xmlns:a16="http://schemas.microsoft.com/office/drawing/2014/main" id="{4BDC1F46-5859-4DA1-9C17-C9EC631F0BB0}"/>
              </a:ext>
            </a:extLst>
          </p:cNvPr>
          <p:cNvPicPr>
            <a:picLocks noChangeAspect="1"/>
          </p:cNvPicPr>
          <p:nvPr/>
        </p:nvPicPr>
        <p:blipFill>
          <a:blip r:embed="rId4"/>
          <a:stretch>
            <a:fillRect/>
          </a:stretch>
        </p:blipFill>
        <p:spPr>
          <a:xfrm>
            <a:off x="4320416" y="5824537"/>
            <a:ext cx="4200525" cy="466725"/>
          </a:xfrm>
          <a:prstGeom prst="rect">
            <a:avLst/>
          </a:prstGeom>
        </p:spPr>
      </p:pic>
      <p:pic>
        <p:nvPicPr>
          <p:cNvPr id="4" name="Picture 3">
            <a:extLst>
              <a:ext uri="{FF2B5EF4-FFF2-40B4-BE49-F238E27FC236}">
                <a16:creationId xmlns:a16="http://schemas.microsoft.com/office/drawing/2014/main" id="{5FE8C201-BD08-49FF-978C-05C7FCB5FEB9}"/>
              </a:ext>
            </a:extLst>
          </p:cNvPr>
          <p:cNvPicPr>
            <a:picLocks noChangeAspect="1"/>
          </p:cNvPicPr>
          <p:nvPr/>
        </p:nvPicPr>
        <p:blipFill>
          <a:blip r:embed="rId5"/>
          <a:stretch>
            <a:fillRect/>
          </a:stretch>
        </p:blipFill>
        <p:spPr>
          <a:xfrm>
            <a:off x="5125485" y="1364671"/>
            <a:ext cx="2686671" cy="1551014"/>
          </a:xfrm>
          <a:prstGeom prst="rect">
            <a:avLst/>
          </a:prstGeom>
        </p:spPr>
      </p:pic>
    </p:spTree>
    <p:extLst>
      <p:ext uri="{BB962C8B-B14F-4D97-AF65-F5344CB8AC3E}">
        <p14:creationId xmlns:p14="http://schemas.microsoft.com/office/powerpoint/2010/main" val="313694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3200" dirty="0"/>
              <a:t>What version of HTML do you use in your projects? How is HTML 5 different from HTML 4?</a:t>
            </a:r>
          </a:p>
          <a:p>
            <a:pPr fontAlgn="base">
              <a:buFont typeface="Wingdings" panose="05000000000000000000" pitchFamily="2" charset="2"/>
              <a:buChar char="q"/>
            </a:pPr>
            <a:endParaRPr lang="en-US" sz="1800" dirty="0"/>
          </a:p>
          <a:p>
            <a:pPr marL="76200" indent="0" fontAlgn="base">
              <a:buNone/>
            </a:pPr>
            <a:r>
              <a:rPr lang="en-US" sz="1800" dirty="0"/>
              <a:t>HTML or Hyper-Text Markup Language can be referred to as the Worldwide Web’s primary language. HTML has seen many updates over time, and currently,</a:t>
            </a:r>
            <a:r>
              <a:rPr lang="en-US" sz="1800" b="1" dirty="0"/>
              <a:t> the newest HTML version is HTML5. </a:t>
            </a:r>
            <a:r>
              <a:rPr lang="en-US" sz="1800" dirty="0"/>
              <a:t>Some of the major differences between the two versions</a:t>
            </a:r>
          </a:p>
          <a:p>
            <a:pPr>
              <a:buFont typeface="Wingdings" panose="05000000000000000000" pitchFamily="2" charset="2"/>
              <a:buChar char="q"/>
            </a:pPr>
            <a:r>
              <a:rPr lang="en-US" sz="1800" dirty="0"/>
              <a:t>HTML5 </a:t>
            </a:r>
            <a:r>
              <a:rPr lang="en-US" sz="1800" b="1" dirty="0"/>
              <a:t>supports both audio and video</a:t>
            </a:r>
            <a:r>
              <a:rPr lang="en-US" sz="1800" dirty="0"/>
              <a:t> whereas none of these was a part of HTML</a:t>
            </a:r>
          </a:p>
          <a:p>
            <a:pPr>
              <a:buFont typeface="Wingdings" panose="05000000000000000000" pitchFamily="2" charset="2"/>
              <a:buChar char="q"/>
            </a:pPr>
            <a:r>
              <a:rPr lang="en-US" sz="1800" dirty="0"/>
              <a:t>HTML does not allow JavaScript to run within the web browser whereas HTML5 </a:t>
            </a:r>
            <a:r>
              <a:rPr lang="en-US" sz="1800" b="1" dirty="0"/>
              <a:t>provides full support for JavaScript</a:t>
            </a:r>
            <a:r>
              <a:rPr lang="en-US" sz="1800" dirty="0"/>
              <a:t> to run in the background.</a:t>
            </a:r>
          </a:p>
          <a:p>
            <a:pPr>
              <a:buFont typeface="Wingdings" panose="05000000000000000000" pitchFamily="2" charset="2"/>
              <a:buChar char="q"/>
            </a:pPr>
            <a:r>
              <a:rPr lang="en-US" sz="1800" dirty="0"/>
              <a:t>HTML5</a:t>
            </a:r>
            <a:r>
              <a:rPr lang="en-US" sz="1800" b="1" dirty="0"/>
              <a:t> supports new kinds of form controls</a:t>
            </a:r>
            <a:r>
              <a:rPr lang="en-US" sz="1800" dirty="0"/>
              <a:t>, for example: dates and times, email, number, range, </a:t>
            </a:r>
            <a:r>
              <a:rPr lang="en-US" sz="1800" dirty="0" err="1"/>
              <a:t>tel</a:t>
            </a:r>
            <a:r>
              <a:rPr lang="en-US" sz="1800" dirty="0"/>
              <a:t>, </a:t>
            </a:r>
            <a:r>
              <a:rPr lang="en-US" sz="1800" dirty="0" err="1"/>
              <a:t>url</a:t>
            </a:r>
            <a:r>
              <a:rPr lang="en-US" sz="1800" dirty="0"/>
              <a:t>, search etc.</a:t>
            </a:r>
          </a:p>
          <a:p>
            <a:pPr>
              <a:buFont typeface="Wingdings" panose="05000000000000000000" pitchFamily="2" charset="2"/>
              <a:buChar char="q"/>
            </a:pPr>
            <a:r>
              <a:rPr lang="en-US" sz="1800" dirty="0"/>
              <a:t>There are many new elements introduced in HTML5. Some of the most important ones are: </a:t>
            </a:r>
            <a:r>
              <a:rPr lang="en-US" sz="1800" b="1" dirty="0"/>
              <a:t>summary, time, audio, details, embed, </a:t>
            </a:r>
            <a:r>
              <a:rPr lang="en-US" sz="1800" b="1" dirty="0" err="1"/>
              <a:t>figcaption</a:t>
            </a:r>
            <a:r>
              <a:rPr lang="en-US" sz="1800" b="1" dirty="0"/>
              <a:t>, figure, footer, header, article, canvas, nav, output, section, source, track, video, </a:t>
            </a:r>
            <a:r>
              <a:rPr lang="en-US" sz="1800" dirty="0"/>
              <a:t>etc..</a:t>
            </a:r>
          </a:p>
          <a:p>
            <a:pPr>
              <a:buFont typeface="Wingdings" panose="05000000000000000000" pitchFamily="2" charset="2"/>
              <a:buChar char="q"/>
            </a:pPr>
            <a:r>
              <a:rPr lang="en-US" sz="1800" dirty="0"/>
              <a:t>Semantic Elements</a:t>
            </a:r>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spTree>
    <p:extLst>
      <p:ext uri="{BB962C8B-B14F-4D97-AF65-F5344CB8AC3E}">
        <p14:creationId xmlns:p14="http://schemas.microsoft.com/office/powerpoint/2010/main" val="47599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body" idx="1"/>
          </p:nvPr>
        </p:nvSpPr>
        <p:spPr>
          <a:xfrm>
            <a:off x="228600" y="347870"/>
            <a:ext cx="8382000" cy="574813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b="1" dirty="0"/>
              <a:t>Doctype declaration</a:t>
            </a:r>
            <a:r>
              <a:rPr lang="en-US" sz="1800" dirty="0"/>
              <a:t>: In </a:t>
            </a:r>
            <a:r>
              <a:rPr lang="en-US" sz="1800" dirty="0" err="1"/>
              <a:t>HTML,it</a:t>
            </a:r>
            <a:r>
              <a:rPr lang="en-US" sz="1800" dirty="0"/>
              <a:t> is too longer as compared to that in HTML5</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r>
              <a:rPr lang="en-US" sz="1800" b="1" dirty="0"/>
              <a:t>Character encoding:</a:t>
            </a:r>
            <a:r>
              <a:rPr lang="en-US" sz="1800" dirty="0"/>
              <a:t> in </a:t>
            </a:r>
            <a:r>
              <a:rPr lang="en-US" sz="1800" dirty="0" err="1"/>
              <a:t>HTML,it</a:t>
            </a:r>
            <a:r>
              <a:rPr lang="en-US" sz="1800" dirty="0"/>
              <a:t> is more complex as compared to that in HTML</a:t>
            </a:r>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r>
              <a:rPr lang="en-US" sz="1800" b="1" dirty="0"/>
              <a:t>Vector Graphics</a:t>
            </a:r>
          </a:p>
          <a:p>
            <a:pPr lvl="1"/>
            <a:r>
              <a:rPr lang="en-US" sz="1800" dirty="0"/>
              <a:t>HTML: Vector Graphics is possible with the help of technologies such as VML, Silverlight, Flash </a:t>
            </a:r>
            <a:r>
              <a:rPr lang="en-US" sz="1800" dirty="0" err="1"/>
              <a:t>etc</a:t>
            </a:r>
            <a:endParaRPr lang="en-US" sz="1800" dirty="0"/>
          </a:p>
          <a:p>
            <a:pPr lvl="1"/>
            <a:r>
              <a:rPr lang="en-US" sz="1800" dirty="0"/>
              <a:t>HTML5: Vector graphics is integral part of HTML5 e.g. SVG and canvas</a:t>
            </a:r>
            <a:endParaRPr lang="en-US" b="1" dirty="0"/>
          </a:p>
          <a:p>
            <a:pPr>
              <a:buFont typeface="Wingdings" panose="05000000000000000000" pitchFamily="2" charset="2"/>
              <a:buChar char="q"/>
            </a:pPr>
            <a:r>
              <a:rPr lang="en-US" sz="1800" b="1" dirty="0"/>
              <a:t>Shapes</a:t>
            </a:r>
          </a:p>
          <a:p>
            <a:pPr lvl="1">
              <a:buFont typeface="+mj-lt"/>
              <a:buAutoNum type="romanUcPeriod"/>
            </a:pPr>
            <a:r>
              <a:rPr lang="en-US" dirty="0"/>
              <a:t>HTML: Not possible to draw shapes like circle, rectangle, triangle.</a:t>
            </a:r>
          </a:p>
          <a:p>
            <a:pPr lvl="1">
              <a:buFont typeface="+mj-lt"/>
              <a:buAutoNum type="romanUcPeriod"/>
            </a:pPr>
            <a:r>
              <a:rPr lang="en-US" dirty="0"/>
              <a:t>HTML5: You can draw shapes like circle, rectangle, triangle.</a:t>
            </a:r>
          </a:p>
          <a:p>
            <a:pPr marL="76200" indent="0" fontAlgn="base">
              <a:buNone/>
            </a:pPr>
            <a:endParaRPr lang="en-US" sz="1800"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lvl="1" fontAlgn="base">
              <a:buFont typeface="Wingdings" panose="05000000000000000000" pitchFamily="2" charset="2"/>
              <a:buChar char="Ø"/>
            </a:pPr>
            <a:endParaRPr lang="en-US" dirty="0"/>
          </a:p>
          <a:p>
            <a:pPr marL="558800" lvl="1" indent="0" fontAlgn="base">
              <a:buNone/>
            </a:pPr>
            <a:endParaRPr lang="en-US" dirty="0"/>
          </a:p>
          <a:p>
            <a:pPr lvl="1" fontAlgn="base">
              <a:buFont typeface="Wingdings" panose="05000000000000000000" pitchFamily="2" charset="2"/>
              <a:buChar char="Ø"/>
            </a:pPr>
            <a:endParaRPr lang="en-US" sz="1400" dirty="0"/>
          </a:p>
          <a:p>
            <a:pPr marL="558800" lvl="1" indent="0" fontAlgn="base">
              <a:buNone/>
            </a:pPr>
            <a:endParaRPr lang="en-US" sz="1400" dirty="0"/>
          </a:p>
        </p:txBody>
      </p:sp>
      <p:pic>
        <p:nvPicPr>
          <p:cNvPr id="2" name="Picture 1">
            <a:extLst>
              <a:ext uri="{FF2B5EF4-FFF2-40B4-BE49-F238E27FC236}">
                <a16:creationId xmlns:a16="http://schemas.microsoft.com/office/drawing/2014/main" id="{B8C46118-9748-4480-9CA3-191304AB2DB2}"/>
              </a:ext>
            </a:extLst>
          </p:cNvPr>
          <p:cNvPicPr>
            <a:picLocks noChangeAspect="1"/>
          </p:cNvPicPr>
          <p:nvPr/>
        </p:nvPicPr>
        <p:blipFill>
          <a:blip r:embed="rId3"/>
          <a:stretch>
            <a:fillRect/>
          </a:stretch>
        </p:blipFill>
        <p:spPr>
          <a:xfrm>
            <a:off x="1577423" y="762000"/>
            <a:ext cx="3958298" cy="1382160"/>
          </a:xfrm>
          <a:prstGeom prst="rect">
            <a:avLst/>
          </a:prstGeom>
        </p:spPr>
      </p:pic>
      <p:pic>
        <p:nvPicPr>
          <p:cNvPr id="3" name="Picture 2">
            <a:extLst>
              <a:ext uri="{FF2B5EF4-FFF2-40B4-BE49-F238E27FC236}">
                <a16:creationId xmlns:a16="http://schemas.microsoft.com/office/drawing/2014/main" id="{94CF237D-A974-43D3-8B92-D14C0A2CA52B}"/>
              </a:ext>
            </a:extLst>
          </p:cNvPr>
          <p:cNvPicPr>
            <a:picLocks noChangeAspect="1"/>
          </p:cNvPicPr>
          <p:nvPr/>
        </p:nvPicPr>
        <p:blipFill>
          <a:blip r:embed="rId4"/>
          <a:stretch>
            <a:fillRect/>
          </a:stretch>
        </p:blipFill>
        <p:spPr>
          <a:xfrm>
            <a:off x="1202574" y="2419142"/>
            <a:ext cx="4707996" cy="1247982"/>
          </a:xfrm>
          <a:prstGeom prst="rect">
            <a:avLst/>
          </a:prstGeom>
        </p:spPr>
      </p:pic>
    </p:spTree>
    <p:extLst>
      <p:ext uri="{BB962C8B-B14F-4D97-AF65-F5344CB8AC3E}">
        <p14:creationId xmlns:p14="http://schemas.microsoft.com/office/powerpoint/2010/main" val="7200775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2676</TotalTime>
  <Words>1505</Words>
  <Application>Microsoft Office PowerPoint</Application>
  <PresentationFormat>On-screen Show (4:3)</PresentationFormat>
  <Paragraphs>170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Noto Sans Symbols</vt:lpstr>
      <vt:lpstr>Wingdings</vt:lpstr>
      <vt:lpstr>Office Theme</vt:lpstr>
      <vt:lpstr>HTML Questions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Redux </dc:title>
  <dc:creator>Vivek Mehra</dc:creator>
  <cp:lastModifiedBy>Pooja Tyagi</cp:lastModifiedBy>
  <cp:revision>122</cp:revision>
  <dcterms:created xsi:type="dcterms:W3CDTF">2006-08-16T00:00:00Z</dcterms:created>
  <dcterms:modified xsi:type="dcterms:W3CDTF">2021-09-01T09:46:00Z</dcterms:modified>
</cp:coreProperties>
</file>