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350" r:id="rId4"/>
    <p:sldId id="258" r:id="rId5"/>
    <p:sldId id="351" r:id="rId6"/>
    <p:sldId id="352" r:id="rId7"/>
    <p:sldId id="354" r:id="rId8"/>
    <p:sldId id="355" r:id="rId9"/>
    <p:sldId id="356" r:id="rId10"/>
    <p:sldId id="357" r:id="rId11"/>
    <p:sldId id="358" r:id="rId12"/>
    <p:sldId id="366" r:id="rId13"/>
    <p:sldId id="367" r:id="rId14"/>
    <p:sldId id="359" r:id="rId15"/>
    <p:sldId id="368" r:id="rId16"/>
    <p:sldId id="360" r:id="rId17"/>
    <p:sldId id="361" r:id="rId18"/>
    <p:sldId id="362" r:id="rId19"/>
    <p:sldId id="363" r:id="rId20"/>
    <p:sldId id="364" r:id="rId21"/>
    <p:sldId id="365" r:id="rId22"/>
    <p:sldId id="330"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9" roundtripDataSignature="AMtx7mgNnX6EGuk1EwPpAoQ9Pa5Tf/GHt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oja Tyagi" initials="PT" lastIdx="1" clrIdx="0">
    <p:extLst>
      <p:ext uri="{19B8F6BF-5375-455C-9EA6-DF929625EA0E}">
        <p15:presenceInfo xmlns:p15="http://schemas.microsoft.com/office/powerpoint/2012/main" userId="S::ptyagi@adobe.com::fea4488b-0cf1-40c4-a247-7f006244f0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7" d="100"/>
          <a:sy n="77" d="100"/>
        </p:scale>
        <p:origin x="161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93"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89"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90"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330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14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4134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8090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4300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7540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3711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9907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9663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5973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4500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0488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0" name="Google Shape;700;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4377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5551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270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6474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1192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3705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8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7" name="Google Shape;67;p8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8" name="Google Shape;68;p8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8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87"/>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4" name="Google Shape;74;p8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5" name="Google Shape;75;p8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8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88"/>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8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8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8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89"/>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8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8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8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8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slide">
  <p:cSld name="Agenda slide">
    <p:spTree>
      <p:nvGrpSpPr>
        <p:cNvPr id="1" name="Shape 21"/>
        <p:cNvGrpSpPr/>
        <p:nvPr/>
      </p:nvGrpSpPr>
      <p:grpSpPr>
        <a:xfrm>
          <a:off x="0" y="0"/>
          <a:ext cx="0" cy="0"/>
          <a:chOff x="0" y="0"/>
          <a:chExt cx="0" cy="0"/>
        </a:xfrm>
      </p:grpSpPr>
      <p:sp>
        <p:nvSpPr>
          <p:cNvPr id="22" name="Google Shape;22;p78"/>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a:bodyPr>
          <a:lstStyle>
            <a:lvl1pPr lvl="0" algn="ctr">
              <a:spcBef>
                <a:spcPts val="0"/>
              </a:spcBef>
              <a:spcAft>
                <a:spcPts val="0"/>
              </a:spcAft>
              <a:buClr>
                <a:schemeClr val="dk2"/>
              </a:buClr>
              <a:buSzPts val="3600"/>
              <a:buFont typeface="Calibri"/>
              <a:buNone/>
              <a:defRPr sz="3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8"/>
          <p:cNvSpPr txBox="1">
            <a:spLocks noGrp="1"/>
          </p:cNvSpPr>
          <p:nvPr>
            <p:ph type="body" idx="1"/>
          </p:nvPr>
        </p:nvSpPr>
        <p:spPr>
          <a:xfrm>
            <a:off x="228600" y="990600"/>
            <a:ext cx="8686800" cy="525780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accent1"/>
              </a:buClr>
              <a:buSzPts val="2400"/>
              <a:buFont typeface="Calibri"/>
              <a:buAutoNum type="arabicPeriod"/>
              <a:defRPr sz="2400">
                <a:solidFill>
                  <a:schemeClr val="accent1"/>
                </a:solidFill>
              </a:defRPr>
            </a:lvl1pPr>
            <a:lvl2pPr marL="914400" lvl="1" indent="-355600" algn="l">
              <a:spcBef>
                <a:spcPts val="400"/>
              </a:spcBef>
              <a:spcAft>
                <a:spcPts val="0"/>
              </a:spcAft>
              <a:buClr>
                <a:schemeClr val="dk2"/>
              </a:buClr>
              <a:buSzPts val="2000"/>
              <a:buFont typeface="Calibri"/>
              <a:buAutoNum type="romanLcPeriod"/>
              <a:defRPr sz="2000">
                <a:solidFill>
                  <a:schemeClr val="dk2"/>
                </a:solidFill>
              </a:defRPr>
            </a:lvl2pPr>
            <a:lvl3pPr marL="1371600" lvl="2" indent="-342900" algn="l">
              <a:spcBef>
                <a:spcPts val="360"/>
              </a:spcBef>
              <a:spcAft>
                <a:spcPts val="0"/>
              </a:spcAft>
              <a:buClr>
                <a:schemeClr val="dk2"/>
              </a:buClr>
              <a:buSzPts val="1800"/>
              <a:buFont typeface="Calibri"/>
              <a:buAutoNum type="romanLcPeriod"/>
              <a:defRPr sz="1800">
                <a:solidFill>
                  <a:schemeClr val="dk2"/>
                </a:solidFill>
              </a:defRPr>
            </a:lvl3pPr>
            <a:lvl4pPr marL="1828800" lvl="3" indent="-330200" algn="l">
              <a:spcBef>
                <a:spcPts val="320"/>
              </a:spcBef>
              <a:spcAft>
                <a:spcPts val="0"/>
              </a:spcAft>
              <a:buClr>
                <a:schemeClr val="dk2"/>
              </a:buClr>
              <a:buSzPts val="1600"/>
              <a:buFont typeface="Calibri"/>
              <a:buAutoNum type="romanLcPeriod"/>
              <a:defRPr sz="1600">
                <a:solidFill>
                  <a:schemeClr val="dk2"/>
                </a:solidFill>
              </a:defRPr>
            </a:lvl4pPr>
            <a:lvl5pPr marL="2286000" lvl="4" indent="-317500" algn="l">
              <a:spcBef>
                <a:spcPts val="280"/>
              </a:spcBef>
              <a:spcAft>
                <a:spcPts val="0"/>
              </a:spcAft>
              <a:buClr>
                <a:schemeClr val="dk2"/>
              </a:buClr>
              <a:buSzPts val="1400"/>
              <a:buFont typeface="Calibri"/>
              <a:buAutoNum type="romanLcPeriod"/>
              <a:defRPr sz="1400">
                <a:solidFill>
                  <a:schemeClr val="dk2"/>
                </a:solidFill>
              </a:defRPr>
            </a:lvl5pPr>
            <a:lvl6pPr marL="2743200" lvl="5" indent="-304800" algn="l">
              <a:spcBef>
                <a:spcPts val="240"/>
              </a:spcBef>
              <a:spcAft>
                <a:spcPts val="0"/>
              </a:spcAft>
              <a:buClr>
                <a:schemeClr val="dk2"/>
              </a:buClr>
              <a:buSzPts val="1200"/>
              <a:buFont typeface="Calibri"/>
              <a:buAutoNum type="romanLcPeriod"/>
              <a:defRPr sz="1200">
                <a:solidFill>
                  <a:schemeClr val="dk2"/>
                </a:solidFill>
              </a:defRPr>
            </a:lvl6pPr>
            <a:lvl7pPr marL="3200400" lvl="6" indent="-298450" algn="l">
              <a:spcBef>
                <a:spcPts val="220"/>
              </a:spcBef>
              <a:spcAft>
                <a:spcPts val="0"/>
              </a:spcAft>
              <a:buClr>
                <a:schemeClr val="dk2"/>
              </a:buClr>
              <a:buSzPts val="1100"/>
              <a:buFont typeface="Calibri"/>
              <a:buAutoNum type="romanLcPeriod"/>
              <a:defRPr sz="1100">
                <a:solidFill>
                  <a:schemeClr val="dk2"/>
                </a:solidFill>
              </a:defRPr>
            </a:lvl7pPr>
            <a:lvl8pPr marL="3657600" lvl="7" indent="-292100" algn="l">
              <a:spcBef>
                <a:spcPts val="200"/>
              </a:spcBef>
              <a:spcAft>
                <a:spcPts val="0"/>
              </a:spcAft>
              <a:buClr>
                <a:schemeClr val="dk2"/>
              </a:buClr>
              <a:buSzPts val="1000"/>
              <a:buFont typeface="Calibri"/>
              <a:buAutoNum type="romanLcPeriod"/>
              <a:defRPr sz="1000">
                <a:solidFill>
                  <a:schemeClr val="dk2"/>
                </a:solidFill>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ark End Slide">
  <p:cSld name="Dark End Slide">
    <p:spTree>
      <p:nvGrpSpPr>
        <p:cNvPr id="1" name="Shape 24"/>
        <p:cNvGrpSpPr/>
        <p:nvPr/>
      </p:nvGrpSpPr>
      <p:grpSpPr>
        <a:xfrm>
          <a:off x="0" y="0"/>
          <a:ext cx="0" cy="0"/>
          <a:chOff x="0" y="0"/>
          <a:chExt cx="0" cy="0"/>
        </a:xfrm>
      </p:grpSpPr>
      <p:sp>
        <p:nvSpPr>
          <p:cNvPr id="25" name="Google Shape;25;p79"/>
          <p:cNvSpPr/>
          <p:nvPr/>
        </p:nvSpPr>
        <p:spPr>
          <a:xfrm>
            <a:off x="0" y="0"/>
            <a:ext cx="9144000" cy="6858000"/>
          </a:xfrm>
          <a:prstGeom prst="rect">
            <a:avLst/>
          </a:prstGeom>
          <a:solidFill>
            <a:srgbClr val="47463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600">
              <a:solidFill>
                <a:schemeClr val="dk1"/>
              </a:solidFill>
              <a:latin typeface="Calibri"/>
              <a:ea typeface="Calibri"/>
              <a:cs typeface="Calibri"/>
              <a:sym typeface="Calibri"/>
            </a:endParaRPr>
          </a:p>
        </p:txBody>
      </p:sp>
      <p:sp>
        <p:nvSpPr>
          <p:cNvPr id="26" name="Google Shape;26;p79"/>
          <p:cNvSpPr txBox="1">
            <a:spLocks noGrp="1"/>
          </p:cNvSpPr>
          <p:nvPr>
            <p:ph type="body" idx="1"/>
          </p:nvPr>
        </p:nvSpPr>
        <p:spPr>
          <a:xfrm>
            <a:off x="457200" y="2286000"/>
            <a:ext cx="8176430" cy="1295400"/>
          </a:xfrm>
          <a:prstGeom prst="rect">
            <a:avLst/>
          </a:prstGeom>
          <a:noFill/>
          <a:ln>
            <a:noFill/>
          </a:ln>
        </p:spPr>
        <p:txBody>
          <a:bodyPr spcFirstLastPara="1" wrap="square" lIns="91425" tIns="45700" rIns="91425" bIns="45700" anchor="t" anchorCtr="0">
            <a:normAutofit/>
          </a:bodyPr>
          <a:lstStyle>
            <a:lvl1pPr marL="457200" lvl="0" indent="-228600" algn="ctr">
              <a:spcBef>
                <a:spcPts val="720"/>
              </a:spcBef>
              <a:spcAft>
                <a:spcPts val="0"/>
              </a:spcAft>
              <a:buClr>
                <a:schemeClr val="lt1"/>
              </a:buClr>
              <a:buSzPts val="3600"/>
              <a:buFont typeface="Calibri"/>
              <a:buNone/>
              <a:defRPr sz="3600" b="1">
                <a:solidFill>
                  <a:schemeClr val="lt1"/>
                </a:solidFill>
                <a:latin typeface="Calibri"/>
                <a:ea typeface="Calibri"/>
                <a:cs typeface="Calibri"/>
                <a:sym typeface="Calibri"/>
              </a:defRPr>
            </a:lvl1pPr>
            <a:lvl2pPr marL="914400" lvl="1" indent="-228600" algn="l">
              <a:spcBef>
                <a:spcPts val="560"/>
              </a:spcBef>
              <a:spcAft>
                <a:spcPts val="0"/>
              </a:spcAft>
              <a:buClr>
                <a:schemeClr val="lt1"/>
              </a:buClr>
              <a:buSzPts val="2800"/>
              <a:buFont typeface="Calibri"/>
              <a:buNone/>
              <a:defRPr b="1">
                <a:solidFill>
                  <a:schemeClr val="lt1"/>
                </a:solidFill>
                <a:latin typeface="Calibri"/>
                <a:ea typeface="Calibri"/>
                <a:cs typeface="Calibri"/>
                <a:sym typeface="Calibri"/>
              </a:defRPr>
            </a:lvl2pPr>
            <a:lvl3pPr marL="1371600" lvl="2" indent="-228600" algn="l">
              <a:spcBef>
                <a:spcPts val="480"/>
              </a:spcBef>
              <a:spcAft>
                <a:spcPts val="0"/>
              </a:spcAft>
              <a:buClr>
                <a:schemeClr val="lt1"/>
              </a:buClr>
              <a:buSzPts val="2400"/>
              <a:buFont typeface="Calibri"/>
              <a:buNone/>
              <a:defRPr b="1">
                <a:solidFill>
                  <a:schemeClr val="lt1"/>
                </a:solidFill>
                <a:latin typeface="Calibri"/>
                <a:ea typeface="Calibri"/>
                <a:cs typeface="Calibri"/>
                <a:sym typeface="Calibri"/>
              </a:defRPr>
            </a:lvl3pPr>
            <a:lvl4pPr marL="1828800" lvl="3" indent="-228600" algn="l">
              <a:spcBef>
                <a:spcPts val="400"/>
              </a:spcBef>
              <a:spcAft>
                <a:spcPts val="0"/>
              </a:spcAft>
              <a:buClr>
                <a:schemeClr val="lt1"/>
              </a:buClr>
              <a:buSzPts val="2000"/>
              <a:buFont typeface="Calibri"/>
              <a:buNone/>
              <a:defRPr b="1">
                <a:solidFill>
                  <a:schemeClr val="lt1"/>
                </a:solidFill>
                <a:latin typeface="Calibri"/>
                <a:ea typeface="Calibri"/>
                <a:cs typeface="Calibri"/>
                <a:sym typeface="Calibri"/>
              </a:defRPr>
            </a:lvl4pPr>
            <a:lvl5pPr marL="2286000" lvl="4" indent="-228600" algn="l">
              <a:spcBef>
                <a:spcPts val="400"/>
              </a:spcBef>
              <a:spcAft>
                <a:spcPts val="0"/>
              </a:spcAft>
              <a:buClr>
                <a:schemeClr val="lt1"/>
              </a:buClr>
              <a:buSzPts val="2000"/>
              <a:buFont typeface="Calibri"/>
              <a:buNone/>
              <a:defRPr b="1">
                <a:solidFill>
                  <a:schemeClr val="lt1"/>
                </a:solidFill>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8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8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8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6" name="Google Shape;36;p8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8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8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8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8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8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8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8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8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8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8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1" name="Google Shape;51;p8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2" name="Google Shape;52;p8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8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8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8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css/css_rwd_mediaqueries.asp"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schools.com/cssref/playit.asp?filename=playcss_display&amp;preval=inlin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2"/>
              </a:buClr>
              <a:buSzPts val="8640"/>
              <a:buFont typeface="Calibri"/>
              <a:buNone/>
            </a:pPr>
            <a:r>
              <a:rPr lang="en-US" sz="8640" dirty="0">
                <a:solidFill>
                  <a:schemeClr val="dk2"/>
                </a:solidFill>
              </a:rPr>
              <a:t>CSS Questions</a:t>
            </a:r>
            <a:br>
              <a:rPr lang="en-US" sz="3959" dirty="0"/>
            </a:br>
            <a:endParaRPr sz="3959"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228600"/>
            <a:ext cx="8597348" cy="6032960"/>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dirty="0"/>
              <a:t>What is CSS selector speciﬁcity and how does it work?</a:t>
            </a:r>
          </a:p>
          <a:p>
            <a:pPr>
              <a:buFont typeface="Wingdings" panose="05000000000000000000" pitchFamily="2" charset="2"/>
              <a:buChar char="q"/>
            </a:pPr>
            <a:r>
              <a:rPr lang="en-US" sz="1800" dirty="0"/>
              <a:t>If there are two or more conflicting CSS rules that point to the same element, the browser follows some rules to determine which one is most specific and therefore wins out.</a:t>
            </a:r>
          </a:p>
          <a:p>
            <a:pPr>
              <a:buFont typeface="Wingdings" panose="05000000000000000000" pitchFamily="2" charset="2"/>
              <a:buChar char="q"/>
            </a:pPr>
            <a:r>
              <a:rPr lang="en-US" sz="1800" dirty="0"/>
              <a:t>Think of specificity as a score/rank that determines which style declarations are ultimately applied to an element.</a:t>
            </a:r>
          </a:p>
          <a:p>
            <a:pPr>
              <a:buFont typeface="Wingdings" panose="05000000000000000000" pitchFamily="2" charset="2"/>
              <a:buChar char="q"/>
            </a:pPr>
            <a:r>
              <a:rPr lang="en-US" sz="1800" dirty="0"/>
              <a:t>The universal selector (*) has low specificity, while ID selectors are highly specific! </a:t>
            </a:r>
          </a:p>
          <a:p>
            <a:pPr>
              <a:buFont typeface="Wingdings" panose="05000000000000000000" pitchFamily="2" charset="2"/>
              <a:buChar char="q"/>
            </a:pPr>
            <a:r>
              <a:rPr lang="en-US" sz="1800" dirty="0"/>
              <a:t>Basic order of </a:t>
            </a:r>
            <a:r>
              <a:rPr lang="en-US" sz="1800" dirty="0" err="1"/>
              <a:t>css</a:t>
            </a:r>
            <a:r>
              <a:rPr lang="en-US" sz="1800" dirty="0"/>
              <a:t> specificity is inline style&gt;internal &gt; external.</a:t>
            </a:r>
          </a:p>
          <a:p>
            <a:pPr>
              <a:buFont typeface="Wingdings" panose="05000000000000000000" pitchFamily="2" charset="2"/>
              <a:buChar char="q"/>
            </a:pPr>
            <a:r>
              <a:rPr lang="en-US" sz="1800" dirty="0"/>
              <a:t>Inline styles&gt; IDs&gt; Classes, attributes and pseudo-classes&gt; Elements and pseudo-elements</a:t>
            </a:r>
          </a:p>
          <a:p>
            <a:pPr>
              <a:buFont typeface="Wingdings" panose="05000000000000000000" pitchFamily="2" charset="2"/>
              <a:buChar char="q"/>
            </a:pPr>
            <a:r>
              <a:rPr lang="en-US" sz="1800" dirty="0"/>
              <a:t>Start at 0, add 1000 for style attribute, add 100 for each ID, add 10 for each attribute, class or pseudo-class, add 1 for each element name or pseudo-element.</a:t>
            </a:r>
          </a:p>
          <a:p>
            <a:pPr>
              <a:buFont typeface="Wingdings" panose="05000000000000000000" pitchFamily="2" charset="2"/>
              <a:buChar char="q"/>
            </a:pPr>
            <a:endParaRPr lang="en-US" sz="1800" dirty="0"/>
          </a:p>
          <a:p>
            <a:pPr marL="76200" indent="0">
              <a:buNone/>
            </a:pPr>
            <a:endParaRPr lang="en-US" sz="1800" dirty="0"/>
          </a:p>
          <a:p>
            <a:pPr marL="76200" indent="0" fontAlgn="base">
              <a:buNone/>
            </a:pPr>
            <a:endParaRPr lang="en-US" sz="1800" dirty="0"/>
          </a:p>
        </p:txBody>
      </p:sp>
      <p:pic>
        <p:nvPicPr>
          <p:cNvPr id="4" name="Picture 3">
            <a:extLst>
              <a:ext uri="{FF2B5EF4-FFF2-40B4-BE49-F238E27FC236}">
                <a16:creationId xmlns:a16="http://schemas.microsoft.com/office/drawing/2014/main" id="{72A00240-3423-448E-BFA0-06AC003CAA6B}"/>
              </a:ext>
            </a:extLst>
          </p:cNvPr>
          <p:cNvPicPr>
            <a:picLocks noChangeAspect="1"/>
          </p:cNvPicPr>
          <p:nvPr/>
        </p:nvPicPr>
        <p:blipFill>
          <a:blip r:embed="rId3"/>
          <a:stretch>
            <a:fillRect/>
          </a:stretch>
        </p:blipFill>
        <p:spPr>
          <a:xfrm>
            <a:off x="754753" y="4202595"/>
            <a:ext cx="6600825" cy="838200"/>
          </a:xfrm>
          <a:prstGeom prst="rect">
            <a:avLst/>
          </a:prstGeom>
        </p:spPr>
      </p:pic>
      <p:pic>
        <p:nvPicPr>
          <p:cNvPr id="5" name="Picture 4">
            <a:extLst>
              <a:ext uri="{FF2B5EF4-FFF2-40B4-BE49-F238E27FC236}">
                <a16:creationId xmlns:a16="http://schemas.microsoft.com/office/drawing/2014/main" id="{F79D0440-FA12-4BEA-8C63-4A12410F9323}"/>
              </a:ext>
            </a:extLst>
          </p:cNvPr>
          <p:cNvPicPr>
            <a:picLocks noChangeAspect="1"/>
          </p:cNvPicPr>
          <p:nvPr/>
        </p:nvPicPr>
        <p:blipFill>
          <a:blip r:embed="rId4"/>
          <a:stretch>
            <a:fillRect/>
          </a:stretch>
        </p:blipFill>
        <p:spPr>
          <a:xfrm>
            <a:off x="774631" y="5160262"/>
            <a:ext cx="6600825" cy="981831"/>
          </a:xfrm>
          <a:prstGeom prst="rect">
            <a:avLst/>
          </a:prstGeom>
        </p:spPr>
      </p:pic>
    </p:spTree>
    <p:extLst>
      <p:ext uri="{BB962C8B-B14F-4D97-AF65-F5344CB8AC3E}">
        <p14:creationId xmlns:p14="http://schemas.microsoft.com/office/powerpoint/2010/main" val="2558475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228600"/>
            <a:ext cx="8597348" cy="6032960"/>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dirty="0"/>
              <a:t>Describe z-index and how stacking context is formed </a:t>
            </a:r>
          </a:p>
          <a:p>
            <a:pPr>
              <a:buFont typeface="Wingdings" panose="05000000000000000000" pitchFamily="2" charset="2"/>
              <a:buChar char="q"/>
            </a:pPr>
            <a:r>
              <a:rPr lang="en-US" sz="1800" dirty="0"/>
              <a:t>The z-index property specifies the stack order of an element.</a:t>
            </a:r>
          </a:p>
          <a:p>
            <a:pPr>
              <a:buFont typeface="Wingdings" panose="05000000000000000000" pitchFamily="2" charset="2"/>
              <a:buChar char="q"/>
            </a:pPr>
            <a:r>
              <a:rPr lang="en-US" sz="1800" dirty="0"/>
              <a:t>An element with greater stack order is always in front of an element with a lower stack order.</a:t>
            </a:r>
          </a:p>
          <a:p>
            <a:pPr>
              <a:buFont typeface="Wingdings" panose="05000000000000000000" pitchFamily="2" charset="2"/>
              <a:buChar char="q"/>
            </a:pPr>
            <a:r>
              <a:rPr lang="en-US" sz="1800" dirty="0"/>
              <a:t>z-index only works on positioned elements (position: absolute, position: relative, position: fixed, or position: sticky) and flex items (elements that are direct children of </a:t>
            </a:r>
            <a:r>
              <a:rPr lang="en-US" sz="1800" dirty="0" err="1"/>
              <a:t>display:flex</a:t>
            </a:r>
            <a:r>
              <a:rPr lang="en-US" sz="1800" dirty="0"/>
              <a:t> elements).</a:t>
            </a:r>
          </a:p>
          <a:p>
            <a:pPr>
              <a:buFont typeface="Wingdings" panose="05000000000000000000" pitchFamily="2" charset="2"/>
              <a:buChar char="q"/>
            </a:pPr>
            <a:endParaRPr lang="en-US" sz="1800" dirty="0"/>
          </a:p>
          <a:p>
            <a:pPr marL="76200" indent="0">
              <a:buNone/>
            </a:pPr>
            <a:endParaRPr lang="en-US" sz="1800" dirty="0"/>
          </a:p>
          <a:p>
            <a:pPr marL="0" indent="0">
              <a:spcBef>
                <a:spcPts val="280"/>
              </a:spcBef>
              <a:buSzPts val="1400"/>
              <a:buNone/>
            </a:pPr>
            <a:r>
              <a:rPr lang="en-US" dirty="0"/>
              <a:t>Have you used or implemented media queries or mobile specific layouts/CSS?</a:t>
            </a:r>
          </a:p>
          <a:p>
            <a:pPr>
              <a:buFont typeface="Wingdings" panose="05000000000000000000" pitchFamily="2" charset="2"/>
              <a:buChar char="q"/>
            </a:pPr>
            <a:r>
              <a:rPr lang="en-US" sz="1800" dirty="0"/>
              <a:t>Media query is a CSS technique introduced in CSS3.</a:t>
            </a:r>
          </a:p>
          <a:p>
            <a:pPr>
              <a:buFont typeface="Wingdings" panose="05000000000000000000" pitchFamily="2" charset="2"/>
              <a:buChar char="q"/>
            </a:pPr>
            <a:r>
              <a:rPr lang="en-US" sz="1800" dirty="0"/>
              <a:t>It uses the @media rule to include a block of CSS properties only if a certain condition is true.</a:t>
            </a:r>
          </a:p>
          <a:p>
            <a:pPr>
              <a:buFont typeface="Wingdings" panose="05000000000000000000" pitchFamily="2" charset="2"/>
              <a:buChar char="q"/>
            </a:pPr>
            <a:r>
              <a:rPr lang="en-US" sz="1800" dirty="0"/>
              <a:t>ref:-</a:t>
            </a:r>
            <a:r>
              <a:rPr lang="en-US" sz="1800" dirty="0">
                <a:hlinkClick r:id="rId3"/>
              </a:rPr>
              <a:t>https://www.w3schools.com/css/css_rwd_mediaqueries.asp</a:t>
            </a:r>
            <a:endParaRPr lang="en-US" sz="1800" dirty="0"/>
          </a:p>
          <a:p>
            <a:pPr>
              <a:buFont typeface="Wingdings" panose="05000000000000000000" pitchFamily="2" charset="2"/>
              <a:buChar char="q"/>
            </a:pPr>
            <a:r>
              <a:rPr lang="en-US" sz="1800" dirty="0"/>
              <a:t>If the browser window is 600px </a:t>
            </a:r>
            <a:br>
              <a:rPr lang="en-US" sz="1800" dirty="0"/>
            </a:br>
            <a:r>
              <a:rPr lang="en-US" sz="1800" dirty="0"/>
              <a:t>or smaller, the background color</a:t>
            </a:r>
            <a:br>
              <a:rPr lang="en-US" sz="1800" dirty="0"/>
            </a:br>
            <a:r>
              <a:rPr lang="en-US" sz="1800" dirty="0"/>
              <a:t>will be </a:t>
            </a:r>
            <a:r>
              <a:rPr lang="en-US" sz="1800" dirty="0" err="1"/>
              <a:t>lightblue</a:t>
            </a:r>
            <a:endParaRPr lang="en-US" sz="1800" dirty="0"/>
          </a:p>
          <a:p>
            <a:pPr marL="0" indent="0">
              <a:spcBef>
                <a:spcPts val="280"/>
              </a:spcBef>
              <a:buSzPts val="1400"/>
              <a:buNone/>
            </a:pPr>
            <a:endParaRPr lang="en-US" dirty="0"/>
          </a:p>
          <a:p>
            <a:pPr marL="76200" indent="0">
              <a:buNone/>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marL="76200" indent="0">
              <a:buNone/>
            </a:pPr>
            <a:endParaRPr lang="en-US" sz="1800" dirty="0"/>
          </a:p>
          <a:p>
            <a:pPr marL="76200" indent="0" fontAlgn="base">
              <a:buNone/>
            </a:pPr>
            <a:endParaRPr lang="en-US" sz="1800" dirty="0"/>
          </a:p>
        </p:txBody>
      </p:sp>
      <p:pic>
        <p:nvPicPr>
          <p:cNvPr id="7" name="Picture 6">
            <a:extLst>
              <a:ext uri="{FF2B5EF4-FFF2-40B4-BE49-F238E27FC236}">
                <a16:creationId xmlns:a16="http://schemas.microsoft.com/office/drawing/2014/main" id="{E82FEE79-0ED9-414D-ABA6-A7FC28DB60AA}"/>
              </a:ext>
            </a:extLst>
          </p:cNvPr>
          <p:cNvPicPr>
            <a:picLocks noChangeAspect="1"/>
          </p:cNvPicPr>
          <p:nvPr/>
        </p:nvPicPr>
        <p:blipFill>
          <a:blip r:embed="rId4"/>
          <a:stretch>
            <a:fillRect/>
          </a:stretch>
        </p:blipFill>
        <p:spPr>
          <a:xfrm>
            <a:off x="3256307" y="2227815"/>
            <a:ext cx="1397703" cy="1101793"/>
          </a:xfrm>
          <a:prstGeom prst="rect">
            <a:avLst/>
          </a:prstGeom>
        </p:spPr>
      </p:pic>
      <p:pic>
        <p:nvPicPr>
          <p:cNvPr id="8" name="Picture 7">
            <a:extLst>
              <a:ext uri="{FF2B5EF4-FFF2-40B4-BE49-F238E27FC236}">
                <a16:creationId xmlns:a16="http://schemas.microsoft.com/office/drawing/2014/main" id="{29CE3CE8-6986-4397-B60F-C51FB8ACA78D}"/>
              </a:ext>
            </a:extLst>
          </p:cNvPr>
          <p:cNvPicPr>
            <a:picLocks noChangeAspect="1"/>
          </p:cNvPicPr>
          <p:nvPr/>
        </p:nvPicPr>
        <p:blipFill>
          <a:blip r:embed="rId5"/>
          <a:stretch>
            <a:fillRect/>
          </a:stretch>
        </p:blipFill>
        <p:spPr>
          <a:xfrm>
            <a:off x="4437822" y="5328823"/>
            <a:ext cx="3074918" cy="1031628"/>
          </a:xfrm>
          <a:prstGeom prst="rect">
            <a:avLst/>
          </a:prstGeom>
        </p:spPr>
      </p:pic>
    </p:spTree>
    <p:extLst>
      <p:ext uri="{BB962C8B-B14F-4D97-AF65-F5344CB8AC3E}">
        <p14:creationId xmlns:p14="http://schemas.microsoft.com/office/powerpoint/2010/main" val="507896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228600"/>
            <a:ext cx="8597348" cy="6032960"/>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dirty="0"/>
              <a:t>Describe BFC (Block Formatting Context) and how it works.</a:t>
            </a:r>
          </a:p>
          <a:p>
            <a:pPr marL="0" indent="0">
              <a:spcBef>
                <a:spcPts val="280"/>
              </a:spcBef>
              <a:buSzPts val="1400"/>
              <a:buNone/>
            </a:pPr>
            <a:endParaRPr lang="en-US"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marL="76200" indent="0">
              <a:buNone/>
            </a:pPr>
            <a:endParaRPr lang="en-US" sz="1800" dirty="0"/>
          </a:p>
          <a:p>
            <a:pPr marL="0" indent="0">
              <a:spcBef>
                <a:spcPts val="280"/>
              </a:spcBef>
              <a:buSzPts val="1400"/>
              <a:buNone/>
            </a:pPr>
            <a:endParaRPr lang="en-US" dirty="0"/>
          </a:p>
          <a:p>
            <a:pPr marL="0" indent="0">
              <a:spcBef>
                <a:spcPts val="280"/>
              </a:spcBef>
              <a:buSzPts val="1400"/>
              <a:buNone/>
            </a:pPr>
            <a:endParaRPr lang="en-US" dirty="0"/>
          </a:p>
          <a:p>
            <a:pPr marL="0" indent="0">
              <a:spcBef>
                <a:spcPts val="280"/>
              </a:spcBef>
              <a:buSzPts val="1400"/>
              <a:buNone/>
            </a:pPr>
            <a:endParaRPr lang="en-US" dirty="0"/>
          </a:p>
          <a:p>
            <a:pPr marL="0" indent="0">
              <a:spcBef>
                <a:spcPts val="280"/>
              </a:spcBef>
              <a:buSzPts val="1400"/>
              <a:buNone/>
            </a:pPr>
            <a:endParaRPr lang="en-US" dirty="0"/>
          </a:p>
          <a:p>
            <a:pPr marL="0" indent="0">
              <a:spcBef>
                <a:spcPts val="280"/>
              </a:spcBef>
              <a:buSzPts val="1400"/>
              <a:buNone/>
            </a:pPr>
            <a:endParaRPr lang="en-US" dirty="0"/>
          </a:p>
          <a:p>
            <a:pPr marL="0" indent="0">
              <a:spcBef>
                <a:spcPts val="280"/>
              </a:spcBef>
              <a:buSzPts val="1400"/>
              <a:buNone/>
            </a:pPr>
            <a:endParaRPr lang="en-US" dirty="0"/>
          </a:p>
          <a:p>
            <a:pPr marL="0" indent="0">
              <a:spcBef>
                <a:spcPts val="280"/>
              </a:spcBef>
              <a:buSzPts val="1400"/>
              <a:buNone/>
            </a:pPr>
            <a:endParaRPr lang="en-US" dirty="0"/>
          </a:p>
          <a:p>
            <a:pPr marL="0" indent="0">
              <a:spcBef>
                <a:spcPts val="280"/>
              </a:spcBef>
              <a:buSzPts val="1400"/>
              <a:buNone/>
            </a:pPr>
            <a:r>
              <a:rPr lang="en-US" sz="1800" dirty="0"/>
              <a:t>https://developer.mozilla.org/en-US/docs/Web/Guide/CSS/Block_formatting_context</a:t>
            </a:r>
          </a:p>
          <a:p>
            <a:pPr marL="76200" indent="0">
              <a:buNone/>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marL="76200" indent="0">
              <a:buNone/>
            </a:pPr>
            <a:endParaRPr lang="en-US" sz="1800" dirty="0"/>
          </a:p>
          <a:p>
            <a:pPr marL="76200" indent="0" fontAlgn="base">
              <a:buNone/>
            </a:pPr>
            <a:endParaRPr lang="en-US" sz="1800" dirty="0"/>
          </a:p>
        </p:txBody>
      </p:sp>
      <p:pic>
        <p:nvPicPr>
          <p:cNvPr id="2" name="Picture 1">
            <a:extLst>
              <a:ext uri="{FF2B5EF4-FFF2-40B4-BE49-F238E27FC236}">
                <a16:creationId xmlns:a16="http://schemas.microsoft.com/office/drawing/2014/main" id="{FF891C75-A307-4AD1-A19A-20D96416D1BF}"/>
              </a:ext>
            </a:extLst>
          </p:cNvPr>
          <p:cNvPicPr>
            <a:picLocks noChangeAspect="1"/>
          </p:cNvPicPr>
          <p:nvPr/>
        </p:nvPicPr>
        <p:blipFill>
          <a:blip r:embed="rId3"/>
          <a:stretch>
            <a:fillRect/>
          </a:stretch>
        </p:blipFill>
        <p:spPr>
          <a:xfrm>
            <a:off x="480184" y="886055"/>
            <a:ext cx="6526903" cy="514740"/>
          </a:xfrm>
          <a:prstGeom prst="rect">
            <a:avLst/>
          </a:prstGeom>
        </p:spPr>
      </p:pic>
      <p:pic>
        <p:nvPicPr>
          <p:cNvPr id="3" name="Picture 2">
            <a:extLst>
              <a:ext uri="{FF2B5EF4-FFF2-40B4-BE49-F238E27FC236}">
                <a16:creationId xmlns:a16="http://schemas.microsoft.com/office/drawing/2014/main" id="{148B87A4-6E86-4704-AB31-F027AA2A1CAC}"/>
              </a:ext>
            </a:extLst>
          </p:cNvPr>
          <p:cNvPicPr>
            <a:picLocks noChangeAspect="1"/>
          </p:cNvPicPr>
          <p:nvPr/>
        </p:nvPicPr>
        <p:blipFill>
          <a:blip r:embed="rId4"/>
          <a:stretch>
            <a:fillRect/>
          </a:stretch>
        </p:blipFill>
        <p:spPr>
          <a:xfrm>
            <a:off x="480184" y="1630016"/>
            <a:ext cx="3711582" cy="1941443"/>
          </a:xfrm>
          <a:prstGeom prst="rect">
            <a:avLst/>
          </a:prstGeom>
        </p:spPr>
      </p:pic>
      <p:pic>
        <p:nvPicPr>
          <p:cNvPr id="4" name="Picture 3">
            <a:extLst>
              <a:ext uri="{FF2B5EF4-FFF2-40B4-BE49-F238E27FC236}">
                <a16:creationId xmlns:a16="http://schemas.microsoft.com/office/drawing/2014/main" id="{7C97C882-911A-4BFA-9F55-F7BCA22CF5D6}"/>
              </a:ext>
            </a:extLst>
          </p:cNvPr>
          <p:cNvPicPr>
            <a:picLocks noChangeAspect="1"/>
          </p:cNvPicPr>
          <p:nvPr/>
        </p:nvPicPr>
        <p:blipFill>
          <a:blip r:embed="rId5"/>
          <a:stretch>
            <a:fillRect/>
          </a:stretch>
        </p:blipFill>
        <p:spPr>
          <a:xfrm>
            <a:off x="4768577" y="1633974"/>
            <a:ext cx="3480560" cy="653709"/>
          </a:xfrm>
          <a:prstGeom prst="rect">
            <a:avLst/>
          </a:prstGeom>
        </p:spPr>
      </p:pic>
      <p:pic>
        <p:nvPicPr>
          <p:cNvPr id="5" name="Picture 4">
            <a:extLst>
              <a:ext uri="{FF2B5EF4-FFF2-40B4-BE49-F238E27FC236}">
                <a16:creationId xmlns:a16="http://schemas.microsoft.com/office/drawing/2014/main" id="{7C5213F1-65D4-4248-99E5-58C9EC7947C4}"/>
              </a:ext>
            </a:extLst>
          </p:cNvPr>
          <p:cNvPicPr>
            <a:picLocks noChangeAspect="1"/>
          </p:cNvPicPr>
          <p:nvPr/>
        </p:nvPicPr>
        <p:blipFill>
          <a:blip r:embed="rId6"/>
          <a:stretch>
            <a:fillRect/>
          </a:stretch>
        </p:blipFill>
        <p:spPr>
          <a:xfrm>
            <a:off x="4856683" y="2520862"/>
            <a:ext cx="3304347" cy="468958"/>
          </a:xfrm>
          <a:prstGeom prst="rect">
            <a:avLst/>
          </a:prstGeom>
        </p:spPr>
      </p:pic>
      <p:pic>
        <p:nvPicPr>
          <p:cNvPr id="6" name="Picture 5">
            <a:extLst>
              <a:ext uri="{FF2B5EF4-FFF2-40B4-BE49-F238E27FC236}">
                <a16:creationId xmlns:a16="http://schemas.microsoft.com/office/drawing/2014/main" id="{3311D53F-714D-4344-A97E-A98A96980D26}"/>
              </a:ext>
            </a:extLst>
          </p:cNvPr>
          <p:cNvPicPr>
            <a:picLocks noChangeAspect="1"/>
          </p:cNvPicPr>
          <p:nvPr/>
        </p:nvPicPr>
        <p:blipFill>
          <a:blip r:embed="rId7"/>
          <a:stretch>
            <a:fillRect/>
          </a:stretch>
        </p:blipFill>
        <p:spPr>
          <a:xfrm>
            <a:off x="595695" y="3782776"/>
            <a:ext cx="3480560" cy="1133733"/>
          </a:xfrm>
          <a:prstGeom prst="rect">
            <a:avLst/>
          </a:prstGeom>
        </p:spPr>
      </p:pic>
      <p:pic>
        <p:nvPicPr>
          <p:cNvPr id="9" name="Picture 8">
            <a:extLst>
              <a:ext uri="{FF2B5EF4-FFF2-40B4-BE49-F238E27FC236}">
                <a16:creationId xmlns:a16="http://schemas.microsoft.com/office/drawing/2014/main" id="{821AA9F7-10B3-44DD-B78E-6309945080D3}"/>
              </a:ext>
            </a:extLst>
          </p:cNvPr>
          <p:cNvPicPr>
            <a:picLocks noChangeAspect="1"/>
          </p:cNvPicPr>
          <p:nvPr/>
        </p:nvPicPr>
        <p:blipFill>
          <a:blip r:embed="rId8"/>
          <a:stretch>
            <a:fillRect/>
          </a:stretch>
        </p:blipFill>
        <p:spPr>
          <a:xfrm>
            <a:off x="4768577" y="3824423"/>
            <a:ext cx="3280599" cy="1050438"/>
          </a:xfrm>
          <a:prstGeom prst="rect">
            <a:avLst/>
          </a:prstGeom>
        </p:spPr>
      </p:pic>
    </p:spTree>
    <p:extLst>
      <p:ext uri="{BB962C8B-B14F-4D97-AF65-F5344CB8AC3E}">
        <p14:creationId xmlns:p14="http://schemas.microsoft.com/office/powerpoint/2010/main" val="2244402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228600"/>
            <a:ext cx="8597348" cy="6032960"/>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dirty="0"/>
              <a:t>Describe BFC (Block Formatting Context) and how it works.</a:t>
            </a:r>
          </a:p>
          <a:p>
            <a:pPr marL="0" indent="0">
              <a:spcBef>
                <a:spcPts val="280"/>
              </a:spcBef>
              <a:buSzPts val="1400"/>
              <a:buNone/>
            </a:pPr>
            <a:endParaRPr lang="en-US" dirty="0"/>
          </a:p>
          <a:p>
            <a:pPr marL="76200" indent="0">
              <a:buNone/>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marL="76200" indent="0">
              <a:buNone/>
            </a:pPr>
            <a:endParaRPr lang="en-US" sz="1800" dirty="0"/>
          </a:p>
          <a:p>
            <a:pPr marL="76200" indent="0" fontAlgn="base">
              <a:buNone/>
            </a:pPr>
            <a:endParaRPr lang="en-US" sz="1800" dirty="0"/>
          </a:p>
        </p:txBody>
      </p:sp>
      <p:pic>
        <p:nvPicPr>
          <p:cNvPr id="7" name="Picture 6">
            <a:extLst>
              <a:ext uri="{FF2B5EF4-FFF2-40B4-BE49-F238E27FC236}">
                <a16:creationId xmlns:a16="http://schemas.microsoft.com/office/drawing/2014/main" id="{3231DF17-76AD-4A58-90B3-0292DC4ECCE9}"/>
              </a:ext>
            </a:extLst>
          </p:cNvPr>
          <p:cNvPicPr>
            <a:picLocks noChangeAspect="1"/>
          </p:cNvPicPr>
          <p:nvPr/>
        </p:nvPicPr>
        <p:blipFill>
          <a:blip r:embed="rId3"/>
          <a:stretch>
            <a:fillRect/>
          </a:stretch>
        </p:blipFill>
        <p:spPr>
          <a:xfrm>
            <a:off x="404398" y="923925"/>
            <a:ext cx="3286125" cy="3181350"/>
          </a:xfrm>
          <a:prstGeom prst="rect">
            <a:avLst/>
          </a:prstGeom>
        </p:spPr>
      </p:pic>
      <p:pic>
        <p:nvPicPr>
          <p:cNvPr id="8" name="Picture 7">
            <a:extLst>
              <a:ext uri="{FF2B5EF4-FFF2-40B4-BE49-F238E27FC236}">
                <a16:creationId xmlns:a16="http://schemas.microsoft.com/office/drawing/2014/main" id="{6076DA60-9D78-4BC5-998E-B5DF5F3AD946}"/>
              </a:ext>
            </a:extLst>
          </p:cNvPr>
          <p:cNvPicPr>
            <a:picLocks noChangeAspect="1"/>
          </p:cNvPicPr>
          <p:nvPr/>
        </p:nvPicPr>
        <p:blipFill>
          <a:blip r:embed="rId4"/>
          <a:stretch>
            <a:fillRect/>
          </a:stretch>
        </p:blipFill>
        <p:spPr>
          <a:xfrm>
            <a:off x="4150208" y="1161015"/>
            <a:ext cx="3686175" cy="2428875"/>
          </a:xfrm>
          <a:prstGeom prst="rect">
            <a:avLst/>
          </a:prstGeom>
        </p:spPr>
      </p:pic>
    </p:spTree>
    <p:extLst>
      <p:ext uri="{BB962C8B-B14F-4D97-AF65-F5344CB8AC3E}">
        <p14:creationId xmlns:p14="http://schemas.microsoft.com/office/powerpoint/2010/main" val="3304338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228600"/>
            <a:ext cx="8597348" cy="6032960"/>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dirty="0"/>
              <a:t>What does * { box-sizing: border-box; } do? What are its advantages?</a:t>
            </a:r>
          </a:p>
          <a:p>
            <a:pPr>
              <a:buFont typeface="Wingdings" panose="05000000000000000000" pitchFamily="2" charset="2"/>
              <a:buChar char="q"/>
            </a:pPr>
            <a:r>
              <a:rPr lang="en-US" sz="1800" dirty="0"/>
              <a:t>The CSS box-sizing property allows us to include the padding and border in an element's total width and height.</a:t>
            </a:r>
          </a:p>
          <a:p>
            <a:pPr>
              <a:buFont typeface="Wingdings" panose="05000000000000000000" pitchFamily="2" charset="2"/>
              <a:buChar char="q"/>
            </a:pPr>
            <a:r>
              <a:rPr lang="en-US" sz="1800" dirty="0"/>
              <a:t>By default, the width and height of an element is calculated like this:</a:t>
            </a:r>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marL="76200" indent="0">
              <a:buNone/>
            </a:pPr>
            <a:endParaRPr lang="en-US" sz="1800" dirty="0"/>
          </a:p>
          <a:p>
            <a:pPr>
              <a:buFont typeface="Wingdings" panose="05000000000000000000" pitchFamily="2" charset="2"/>
              <a:buChar char="q"/>
            </a:pPr>
            <a:r>
              <a:rPr lang="en-US" sz="1800" dirty="0"/>
              <a:t>If you set box-sizing: border-box; on an element, padding and border are included in the width and height</a:t>
            </a:r>
            <a:endParaRPr lang="en-US" dirty="0"/>
          </a:p>
          <a:p>
            <a:pPr>
              <a:buFont typeface="Wingdings" panose="05000000000000000000" pitchFamily="2" charset="2"/>
              <a:buChar char="q"/>
            </a:pPr>
            <a:r>
              <a:rPr lang="en-US" sz="1800" dirty="0"/>
              <a:t>Since the result of using the box-sizing: border-box; is so much better, many developers want all elements on their pages to work this way.</a:t>
            </a:r>
          </a:p>
          <a:p>
            <a:pPr>
              <a:buFont typeface="Wingdings" panose="05000000000000000000" pitchFamily="2" charset="2"/>
              <a:buChar char="q"/>
            </a:pPr>
            <a:r>
              <a:rPr lang="en-US" sz="1800" dirty="0"/>
              <a:t>Applying this to all elements is safe and wise</a:t>
            </a:r>
            <a:r>
              <a:rPr lang="en-US" dirty="0"/>
              <a:t>:</a:t>
            </a:r>
            <a:endParaRPr lang="en-US" sz="1800" dirty="0"/>
          </a:p>
          <a:p>
            <a:pPr marL="0" indent="0">
              <a:spcBef>
                <a:spcPts val="280"/>
              </a:spcBef>
              <a:buSzPts val="1400"/>
              <a:buNone/>
            </a:pPr>
            <a:endParaRPr lang="en-US" dirty="0"/>
          </a:p>
          <a:p>
            <a:pPr marL="76200" indent="0">
              <a:buNone/>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marL="76200" indent="0">
              <a:buNone/>
            </a:pPr>
            <a:endParaRPr lang="en-US" sz="1800" dirty="0"/>
          </a:p>
          <a:p>
            <a:pPr marL="76200" indent="0" fontAlgn="base">
              <a:buNone/>
            </a:pPr>
            <a:endParaRPr lang="en-US" sz="1800" dirty="0"/>
          </a:p>
        </p:txBody>
      </p:sp>
      <p:pic>
        <p:nvPicPr>
          <p:cNvPr id="2" name="Picture 1">
            <a:extLst>
              <a:ext uri="{FF2B5EF4-FFF2-40B4-BE49-F238E27FC236}">
                <a16:creationId xmlns:a16="http://schemas.microsoft.com/office/drawing/2014/main" id="{AE8FAA98-0F6E-4F0B-9264-E02DCDA77D61}"/>
              </a:ext>
            </a:extLst>
          </p:cNvPr>
          <p:cNvPicPr>
            <a:picLocks noChangeAspect="1"/>
          </p:cNvPicPr>
          <p:nvPr/>
        </p:nvPicPr>
        <p:blipFill>
          <a:blip r:embed="rId3"/>
          <a:stretch>
            <a:fillRect/>
          </a:stretch>
        </p:blipFill>
        <p:spPr>
          <a:xfrm>
            <a:off x="1612055" y="1989675"/>
            <a:ext cx="5267325" cy="523875"/>
          </a:xfrm>
          <a:prstGeom prst="rect">
            <a:avLst/>
          </a:prstGeom>
        </p:spPr>
      </p:pic>
      <p:pic>
        <p:nvPicPr>
          <p:cNvPr id="3" name="Picture 2">
            <a:extLst>
              <a:ext uri="{FF2B5EF4-FFF2-40B4-BE49-F238E27FC236}">
                <a16:creationId xmlns:a16="http://schemas.microsoft.com/office/drawing/2014/main" id="{2171937F-22C8-4F58-AC97-AD9955E8EFC7}"/>
              </a:ext>
            </a:extLst>
          </p:cNvPr>
          <p:cNvPicPr>
            <a:picLocks noChangeAspect="1"/>
          </p:cNvPicPr>
          <p:nvPr/>
        </p:nvPicPr>
        <p:blipFill>
          <a:blip r:embed="rId4"/>
          <a:stretch>
            <a:fillRect/>
          </a:stretch>
        </p:blipFill>
        <p:spPr>
          <a:xfrm>
            <a:off x="702780" y="2470132"/>
            <a:ext cx="1765334" cy="958868"/>
          </a:xfrm>
          <a:prstGeom prst="rect">
            <a:avLst/>
          </a:prstGeom>
        </p:spPr>
      </p:pic>
      <p:pic>
        <p:nvPicPr>
          <p:cNvPr id="4" name="Picture 3">
            <a:extLst>
              <a:ext uri="{FF2B5EF4-FFF2-40B4-BE49-F238E27FC236}">
                <a16:creationId xmlns:a16="http://schemas.microsoft.com/office/drawing/2014/main" id="{4A5C4192-417D-4A0C-BFD1-78CED8E5B796}"/>
              </a:ext>
            </a:extLst>
          </p:cNvPr>
          <p:cNvPicPr>
            <a:picLocks noChangeAspect="1"/>
          </p:cNvPicPr>
          <p:nvPr/>
        </p:nvPicPr>
        <p:blipFill>
          <a:blip r:embed="rId5"/>
          <a:stretch>
            <a:fillRect/>
          </a:stretch>
        </p:blipFill>
        <p:spPr>
          <a:xfrm>
            <a:off x="2394192" y="2581885"/>
            <a:ext cx="1596369" cy="1068292"/>
          </a:xfrm>
          <a:prstGeom prst="rect">
            <a:avLst/>
          </a:prstGeom>
        </p:spPr>
      </p:pic>
      <p:pic>
        <p:nvPicPr>
          <p:cNvPr id="5" name="Picture 4">
            <a:extLst>
              <a:ext uri="{FF2B5EF4-FFF2-40B4-BE49-F238E27FC236}">
                <a16:creationId xmlns:a16="http://schemas.microsoft.com/office/drawing/2014/main" id="{931949A1-3DD5-4C13-B649-F6D5B98CB261}"/>
              </a:ext>
            </a:extLst>
          </p:cNvPr>
          <p:cNvPicPr>
            <a:picLocks noChangeAspect="1"/>
          </p:cNvPicPr>
          <p:nvPr/>
        </p:nvPicPr>
        <p:blipFill>
          <a:blip r:embed="rId6"/>
          <a:stretch>
            <a:fillRect/>
          </a:stretch>
        </p:blipFill>
        <p:spPr>
          <a:xfrm>
            <a:off x="4466682" y="2581885"/>
            <a:ext cx="1765334" cy="1103334"/>
          </a:xfrm>
          <a:prstGeom prst="rect">
            <a:avLst/>
          </a:prstGeom>
        </p:spPr>
      </p:pic>
      <p:pic>
        <p:nvPicPr>
          <p:cNvPr id="6" name="Picture 5">
            <a:extLst>
              <a:ext uri="{FF2B5EF4-FFF2-40B4-BE49-F238E27FC236}">
                <a16:creationId xmlns:a16="http://schemas.microsoft.com/office/drawing/2014/main" id="{9B91D4D3-85E1-4E56-AEF7-D7EB47868406}"/>
              </a:ext>
            </a:extLst>
          </p:cNvPr>
          <p:cNvPicPr>
            <a:picLocks noChangeAspect="1"/>
          </p:cNvPicPr>
          <p:nvPr/>
        </p:nvPicPr>
        <p:blipFill>
          <a:blip r:embed="rId7"/>
          <a:stretch>
            <a:fillRect/>
          </a:stretch>
        </p:blipFill>
        <p:spPr>
          <a:xfrm>
            <a:off x="6708137" y="2470132"/>
            <a:ext cx="1554698" cy="1103334"/>
          </a:xfrm>
          <a:prstGeom prst="rect">
            <a:avLst/>
          </a:prstGeom>
        </p:spPr>
      </p:pic>
      <p:pic>
        <p:nvPicPr>
          <p:cNvPr id="7" name="Picture 6">
            <a:extLst>
              <a:ext uri="{FF2B5EF4-FFF2-40B4-BE49-F238E27FC236}">
                <a16:creationId xmlns:a16="http://schemas.microsoft.com/office/drawing/2014/main" id="{A586F71B-AFE9-4F09-B40F-740EFE68199E}"/>
              </a:ext>
            </a:extLst>
          </p:cNvPr>
          <p:cNvPicPr>
            <a:picLocks noChangeAspect="1"/>
          </p:cNvPicPr>
          <p:nvPr/>
        </p:nvPicPr>
        <p:blipFill>
          <a:blip r:embed="rId8"/>
          <a:stretch>
            <a:fillRect/>
          </a:stretch>
        </p:blipFill>
        <p:spPr>
          <a:xfrm>
            <a:off x="5160272" y="4926508"/>
            <a:ext cx="2600325" cy="895350"/>
          </a:xfrm>
          <a:prstGeom prst="rect">
            <a:avLst/>
          </a:prstGeom>
        </p:spPr>
      </p:pic>
    </p:spTree>
    <p:extLst>
      <p:ext uri="{BB962C8B-B14F-4D97-AF65-F5344CB8AC3E}">
        <p14:creationId xmlns:p14="http://schemas.microsoft.com/office/powerpoint/2010/main" val="3422945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228600"/>
            <a:ext cx="8597348" cy="6032960"/>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dirty="0"/>
              <a:t>Describe pseudo-classes and what they are used for?</a:t>
            </a:r>
          </a:p>
          <a:p>
            <a:pPr>
              <a:buFont typeface="Wingdings" panose="05000000000000000000" pitchFamily="2" charset="2"/>
              <a:buChar char="q"/>
            </a:pPr>
            <a:r>
              <a:rPr lang="en-US" sz="1800" dirty="0"/>
              <a:t>Pseudo classes are similar to classes, but are not explicitly defined in the markup, and are used to add additional effects to selected HTML elements such as link colors, hover actions, etc.</a:t>
            </a:r>
          </a:p>
          <a:p>
            <a:pPr>
              <a:buFont typeface="Wingdings" panose="05000000000000000000" pitchFamily="2" charset="2"/>
              <a:buChar char="q"/>
            </a:pPr>
            <a:r>
              <a:rPr lang="en-US" sz="1800" dirty="0"/>
              <a:t>Pseudo classes are defined by first listing the selector, followed by a colon and then pseudo-class element. E.g.,  a:link{ color: blue }, or a:visited { color: red }</a:t>
            </a:r>
          </a:p>
          <a:p>
            <a:pPr>
              <a:buFont typeface="Wingdings" panose="05000000000000000000" pitchFamily="2" charset="2"/>
              <a:buChar char="q"/>
            </a:pPr>
            <a:r>
              <a:rPr lang="en-US" sz="1800" dirty="0" err="1"/>
              <a:t>selector:pseudo-class</a:t>
            </a:r>
            <a:r>
              <a:rPr lang="en-US" sz="1800" dirty="0"/>
              <a:t> {</a:t>
            </a:r>
            <a:br>
              <a:rPr lang="en-US" sz="1800" dirty="0"/>
            </a:br>
            <a:r>
              <a:rPr lang="en-US" sz="1800" dirty="0" err="1"/>
              <a:t>property:value</a:t>
            </a:r>
            <a:r>
              <a:rPr lang="en-US" sz="1800" dirty="0"/>
              <a:t>;}</a:t>
            </a:r>
          </a:p>
          <a:p>
            <a:pPr>
              <a:buFont typeface="Wingdings" panose="05000000000000000000" pitchFamily="2" charset="2"/>
              <a:buChar char="q"/>
            </a:pPr>
            <a:r>
              <a:rPr lang="en-US" sz="1800" dirty="0"/>
              <a:t>:link, :visited, :hover, :active, :</a:t>
            </a:r>
            <a:r>
              <a:rPr lang="en-US" sz="1800" dirty="0" err="1"/>
              <a:t>first_line</a:t>
            </a:r>
            <a:r>
              <a:rPr lang="en-US" sz="1800" dirty="0"/>
              <a:t> are all examples of pseudo classes, used to call a specific action on an element, such as the changing of a link color after it has been visited.</a:t>
            </a:r>
          </a:p>
          <a:p>
            <a:pPr fontAlgn="base">
              <a:buFont typeface="Wingdings" panose="05000000000000000000" pitchFamily="2" charset="2"/>
              <a:buChar char="q"/>
            </a:pPr>
            <a:r>
              <a:rPr lang="en-US" sz="1800" dirty="0"/>
              <a:t>The following CSS makes all visited links red and green, the actual link text becomes yellow when the mouse pointer is positioned over it, and the text of the first element of a paragraph is bold.</a:t>
            </a:r>
          </a:p>
          <a:p>
            <a:pPr marL="76200" indent="0" fontAlgn="base">
              <a:buNone/>
            </a:pPr>
            <a:r>
              <a:rPr lang="en-US" sz="1800" dirty="0"/>
              <a:t>	a:link {font-color: red;}</a:t>
            </a:r>
            <a:br>
              <a:rPr lang="en-US" sz="1800" dirty="0"/>
            </a:br>
            <a:r>
              <a:rPr lang="en-US" sz="1800" dirty="0"/>
              <a:t>	a:visited {font-color: green;}</a:t>
            </a:r>
            <a:br>
              <a:rPr lang="en-US" sz="1800" dirty="0"/>
            </a:br>
            <a:r>
              <a:rPr lang="en-US" sz="1800" dirty="0"/>
              <a:t>	a:hover {font-color: yellow;}</a:t>
            </a:r>
          </a:p>
          <a:p>
            <a:pPr marL="76200" indent="0" fontAlgn="base">
              <a:buNone/>
            </a:pPr>
            <a:r>
              <a:rPr lang="en-US" sz="1800" dirty="0"/>
              <a:t>	</a:t>
            </a:r>
            <a:r>
              <a:rPr lang="en-US" sz="1800" dirty="0" err="1"/>
              <a:t>p.first</a:t>
            </a:r>
            <a:r>
              <a:rPr lang="en-US" sz="1800" dirty="0"/>
              <a:t>-child {font-weight: bold;}</a:t>
            </a:r>
          </a:p>
          <a:p>
            <a:pPr>
              <a:buFont typeface="Wingdings" panose="05000000000000000000" pitchFamily="2" charset="2"/>
              <a:buChar char="q"/>
            </a:pPr>
            <a:endParaRPr lang="en-US" sz="1800" dirty="0"/>
          </a:p>
          <a:p>
            <a:pPr marL="0" indent="0">
              <a:spcBef>
                <a:spcPts val="280"/>
              </a:spcBef>
              <a:buSzPts val="1400"/>
              <a:buNone/>
            </a:pPr>
            <a:endParaRPr lang="en-US" dirty="0"/>
          </a:p>
          <a:p>
            <a:pPr marL="76200" indent="0">
              <a:buNone/>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marL="76200" indent="0">
              <a:buNone/>
            </a:pPr>
            <a:endParaRPr lang="en-US" sz="1800" dirty="0"/>
          </a:p>
          <a:p>
            <a:pPr marL="76200" indent="0" fontAlgn="base">
              <a:buNone/>
            </a:pPr>
            <a:endParaRPr lang="en-US" sz="1800" dirty="0"/>
          </a:p>
        </p:txBody>
      </p:sp>
    </p:spTree>
    <p:extLst>
      <p:ext uri="{BB962C8B-B14F-4D97-AF65-F5344CB8AC3E}">
        <p14:creationId xmlns:p14="http://schemas.microsoft.com/office/powerpoint/2010/main" val="2005539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228600"/>
            <a:ext cx="8597348" cy="6032960"/>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dirty="0"/>
              <a:t>What is the CSS display property and can you give a few examples of its use?</a:t>
            </a:r>
          </a:p>
          <a:p>
            <a:pPr>
              <a:buFont typeface="Wingdings" panose="05000000000000000000" pitchFamily="2" charset="2"/>
              <a:buChar char="q"/>
            </a:pPr>
            <a:r>
              <a:rPr lang="en-US" sz="1800" dirty="0"/>
              <a:t>The display property specifies the display behavior (the type of rendering box) of an element</a:t>
            </a:r>
          </a:p>
          <a:p>
            <a:pPr>
              <a:buFont typeface="Wingdings" panose="05000000000000000000" pitchFamily="2" charset="2"/>
              <a:buChar char="q"/>
            </a:pPr>
            <a:r>
              <a:rPr lang="en-US" sz="1800" dirty="0"/>
              <a:t>There are many display options like </a:t>
            </a:r>
            <a:r>
              <a:rPr lang="en-US" sz="1800" dirty="0" err="1"/>
              <a:t>display:none</a:t>
            </a:r>
            <a:r>
              <a:rPr lang="en-US" sz="1800" dirty="0"/>
              <a:t>, </a:t>
            </a:r>
            <a:r>
              <a:rPr lang="en-US" sz="1800" dirty="0" err="1"/>
              <a:t>display:block</a:t>
            </a:r>
            <a:r>
              <a:rPr lang="en-US" sz="1800" dirty="0"/>
              <a:t>, </a:t>
            </a:r>
            <a:r>
              <a:rPr lang="en-US" sz="1800" dirty="0" err="1"/>
              <a:t>display:flex</a:t>
            </a:r>
            <a:r>
              <a:rPr lang="en-US" sz="1800" dirty="0"/>
              <a:t>, </a:t>
            </a:r>
            <a:r>
              <a:rPr lang="en-US" sz="1800" dirty="0" err="1"/>
              <a:t>etc</a:t>
            </a:r>
            <a:endParaRPr lang="en-US" sz="1800" dirty="0"/>
          </a:p>
          <a:p>
            <a:pPr>
              <a:buFont typeface="Wingdings" panose="05000000000000000000" pitchFamily="2" charset="2"/>
              <a:buChar char="q"/>
            </a:pPr>
            <a:r>
              <a:rPr lang="en-US" dirty="0">
                <a:hlinkClick r:id="rId3"/>
              </a:rPr>
              <a:t>https://www.w3schools.com/cssref/playit.asp?filename=playcss_display&amp;preval=inline</a:t>
            </a:r>
            <a:endParaRPr lang="en-US" dirty="0"/>
          </a:p>
          <a:p>
            <a:pPr>
              <a:buFont typeface="Wingdings" panose="05000000000000000000" pitchFamily="2" charset="2"/>
              <a:buChar char="q"/>
            </a:pPr>
            <a:endParaRPr lang="en-US" dirty="0"/>
          </a:p>
          <a:p>
            <a:pPr marL="76200" indent="0">
              <a:buNone/>
            </a:pPr>
            <a:r>
              <a:rPr lang="en-US" dirty="0"/>
              <a:t>What's the difference between inline and inline-block</a:t>
            </a:r>
          </a:p>
          <a:p>
            <a:pPr marL="361950" indent="-285750">
              <a:buFont typeface="Wingdings" panose="05000000000000000000" pitchFamily="2" charset="2"/>
              <a:buChar char="q"/>
            </a:pPr>
            <a:r>
              <a:rPr lang="en-US" sz="1800" dirty="0"/>
              <a:t> Compared to display: inline, the major difference is that display: inline-block allows to set a width and height on the element.</a:t>
            </a:r>
          </a:p>
          <a:p>
            <a:pPr marL="361950" indent="-285750">
              <a:buFont typeface="Wingdings" panose="05000000000000000000" pitchFamily="2" charset="2"/>
              <a:buChar char="q"/>
            </a:pPr>
            <a:r>
              <a:rPr lang="en-US" sz="1800" dirty="0"/>
              <a:t> Compared to display: block, the major difference is that display: inline-block does not add a line-break after the element, so the element can sit next to other elements.</a:t>
            </a:r>
          </a:p>
          <a:p>
            <a:pPr marL="76200" indent="0">
              <a:buNone/>
            </a:pPr>
            <a:endParaRPr lang="en-US" dirty="0"/>
          </a:p>
          <a:p>
            <a:pPr marL="76200" indent="0">
              <a:buNone/>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marL="76200" indent="0">
              <a:buNone/>
            </a:pPr>
            <a:endParaRPr lang="en-US" sz="1800" dirty="0"/>
          </a:p>
          <a:p>
            <a:pPr marL="76200" indent="0" fontAlgn="base">
              <a:buNone/>
            </a:pPr>
            <a:endParaRPr lang="en-US" sz="1800" dirty="0"/>
          </a:p>
        </p:txBody>
      </p:sp>
    </p:spTree>
    <p:extLst>
      <p:ext uri="{BB962C8B-B14F-4D97-AF65-F5344CB8AC3E}">
        <p14:creationId xmlns:p14="http://schemas.microsoft.com/office/powerpoint/2010/main" val="1747695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228600"/>
            <a:ext cx="8597348" cy="6032960"/>
          </a:xfrm>
          <a:prstGeom prst="rect">
            <a:avLst/>
          </a:prstGeom>
          <a:noFill/>
          <a:ln>
            <a:noFill/>
          </a:ln>
        </p:spPr>
        <p:txBody>
          <a:bodyPr spcFirstLastPara="1" wrap="square" lIns="91425" tIns="45700" rIns="91425" bIns="45700" anchor="t" anchorCtr="0">
            <a:noAutofit/>
          </a:bodyPr>
          <a:lstStyle/>
          <a:p>
            <a:pPr marL="76200" indent="0" fontAlgn="base">
              <a:buNone/>
            </a:pPr>
            <a:endParaRPr lang="en-US" sz="1800" dirty="0"/>
          </a:p>
        </p:txBody>
      </p:sp>
      <p:pic>
        <p:nvPicPr>
          <p:cNvPr id="2" name="Picture 1">
            <a:extLst>
              <a:ext uri="{FF2B5EF4-FFF2-40B4-BE49-F238E27FC236}">
                <a16:creationId xmlns:a16="http://schemas.microsoft.com/office/drawing/2014/main" id="{D4A00A3B-9EEE-415B-8E28-551F995F5F8A}"/>
              </a:ext>
            </a:extLst>
          </p:cNvPr>
          <p:cNvPicPr>
            <a:picLocks noChangeAspect="1"/>
          </p:cNvPicPr>
          <p:nvPr/>
        </p:nvPicPr>
        <p:blipFill>
          <a:blip r:embed="rId3"/>
          <a:stretch>
            <a:fillRect/>
          </a:stretch>
        </p:blipFill>
        <p:spPr>
          <a:xfrm>
            <a:off x="228600" y="228600"/>
            <a:ext cx="3649080" cy="4736202"/>
          </a:xfrm>
          <a:prstGeom prst="rect">
            <a:avLst/>
          </a:prstGeom>
        </p:spPr>
      </p:pic>
      <p:pic>
        <p:nvPicPr>
          <p:cNvPr id="3" name="Picture 2">
            <a:extLst>
              <a:ext uri="{FF2B5EF4-FFF2-40B4-BE49-F238E27FC236}">
                <a16:creationId xmlns:a16="http://schemas.microsoft.com/office/drawing/2014/main" id="{330AE400-8BA7-46A8-BCED-7ECA4CA416F4}"/>
              </a:ext>
            </a:extLst>
          </p:cNvPr>
          <p:cNvPicPr>
            <a:picLocks noChangeAspect="1"/>
          </p:cNvPicPr>
          <p:nvPr/>
        </p:nvPicPr>
        <p:blipFill>
          <a:blip r:embed="rId4"/>
          <a:stretch>
            <a:fillRect/>
          </a:stretch>
        </p:blipFill>
        <p:spPr>
          <a:xfrm>
            <a:off x="2623724" y="854561"/>
            <a:ext cx="5546242" cy="2390519"/>
          </a:xfrm>
          <a:prstGeom prst="rect">
            <a:avLst/>
          </a:prstGeom>
        </p:spPr>
      </p:pic>
    </p:spTree>
    <p:extLst>
      <p:ext uri="{BB962C8B-B14F-4D97-AF65-F5344CB8AC3E}">
        <p14:creationId xmlns:p14="http://schemas.microsoft.com/office/powerpoint/2010/main" val="598723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228600"/>
            <a:ext cx="8597348" cy="6032960"/>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dirty="0"/>
              <a:t>What's the difference between the "nth-of-type()" and "nth-child()" selectors?</a:t>
            </a:r>
          </a:p>
          <a:p>
            <a:pPr marL="0" indent="0">
              <a:spcBef>
                <a:spcPts val="280"/>
              </a:spcBef>
              <a:buSzPts val="1400"/>
              <a:buNone/>
            </a:pPr>
            <a:endParaRPr lang="en-US" dirty="0"/>
          </a:p>
          <a:p>
            <a:pPr marL="0" indent="0">
              <a:spcBef>
                <a:spcPts val="280"/>
              </a:spcBef>
              <a:buSzPts val="1400"/>
              <a:buNone/>
            </a:pPr>
            <a:endParaRPr lang="en-US" dirty="0"/>
          </a:p>
          <a:p>
            <a:pPr marL="0" indent="0">
              <a:spcBef>
                <a:spcPts val="280"/>
              </a:spcBef>
              <a:buSzPts val="1400"/>
              <a:buNone/>
            </a:pPr>
            <a:endParaRPr lang="en-US" dirty="0"/>
          </a:p>
          <a:p>
            <a:pPr marL="0" indent="0">
              <a:spcBef>
                <a:spcPts val="280"/>
              </a:spcBef>
              <a:buSzPts val="1400"/>
              <a:buNone/>
            </a:pPr>
            <a:endParaRPr lang="en-US" sz="1800" dirty="0"/>
          </a:p>
          <a:p>
            <a:pPr marL="285750" indent="-285750">
              <a:spcBef>
                <a:spcPts val="280"/>
              </a:spcBef>
              <a:buSzPts val="1400"/>
              <a:buFont typeface="Wingdings" panose="05000000000000000000" pitchFamily="2" charset="2"/>
              <a:buChar char="q"/>
            </a:pPr>
            <a:r>
              <a:rPr lang="en-US" sz="1800" dirty="0"/>
              <a:t>Same result</a:t>
            </a:r>
          </a:p>
          <a:p>
            <a:pPr marL="285750" indent="-285750">
              <a:spcBef>
                <a:spcPts val="280"/>
              </a:spcBef>
              <a:buSzPts val="1400"/>
              <a:buFont typeface="Wingdings" panose="05000000000000000000" pitchFamily="2" charset="2"/>
              <a:buChar char="q"/>
            </a:pPr>
            <a:endParaRPr lang="en-US" sz="1800" dirty="0"/>
          </a:p>
          <a:p>
            <a:pPr marL="285750" indent="-285750">
              <a:spcBef>
                <a:spcPts val="280"/>
              </a:spcBef>
              <a:buSzPts val="1400"/>
              <a:buFont typeface="Wingdings" panose="05000000000000000000" pitchFamily="2" charset="2"/>
              <a:buChar char="q"/>
            </a:pPr>
            <a:endParaRPr lang="en-US" sz="1800" dirty="0"/>
          </a:p>
          <a:p>
            <a:pPr marL="285750" indent="-285750">
              <a:spcBef>
                <a:spcPts val="280"/>
              </a:spcBef>
              <a:buSzPts val="1400"/>
              <a:buFont typeface="Wingdings" panose="05000000000000000000" pitchFamily="2" charset="2"/>
              <a:buChar char="q"/>
            </a:pPr>
            <a:endParaRPr lang="en-US" sz="1800" dirty="0"/>
          </a:p>
          <a:p>
            <a:pPr marL="285750" indent="-285750">
              <a:spcBef>
                <a:spcPts val="280"/>
              </a:spcBef>
              <a:buSzPts val="1400"/>
              <a:buFont typeface="Wingdings" panose="05000000000000000000" pitchFamily="2" charset="2"/>
              <a:buChar char="q"/>
            </a:pPr>
            <a:endParaRPr lang="en-US" sz="1800" dirty="0"/>
          </a:p>
          <a:p>
            <a:pPr marL="285750" indent="-285750">
              <a:spcBef>
                <a:spcPts val="280"/>
              </a:spcBef>
              <a:buSzPts val="1400"/>
              <a:buFont typeface="Wingdings" panose="05000000000000000000" pitchFamily="2" charset="2"/>
              <a:buChar char="q"/>
            </a:pPr>
            <a:endParaRPr lang="en-US" sz="1800" dirty="0"/>
          </a:p>
          <a:p>
            <a:pPr marL="285750" indent="-285750">
              <a:spcBef>
                <a:spcPts val="280"/>
              </a:spcBef>
              <a:buSzPts val="1400"/>
              <a:buFont typeface="Wingdings" panose="05000000000000000000" pitchFamily="2" charset="2"/>
              <a:buChar char="q"/>
            </a:pPr>
            <a:r>
              <a:rPr lang="en-US" sz="1800" dirty="0"/>
              <a:t>If we were to add an &lt;h2&gt; after that &lt;h1&gt;, the :nth-child selector wouldn’t select anything at all, because now the second child is no longer a paragraph so that selector finds nothing. The :nth-of-type again still works.</a:t>
            </a:r>
          </a:p>
          <a:p>
            <a:pPr marL="285750" indent="-285750">
              <a:spcBef>
                <a:spcPts val="280"/>
              </a:spcBef>
              <a:buSzPts val="1400"/>
              <a:buFont typeface="Wingdings" panose="05000000000000000000" pitchFamily="2" charset="2"/>
              <a:buChar char="q"/>
            </a:pPr>
            <a:r>
              <a:rPr lang="en-US" sz="1800" dirty="0"/>
              <a:t>https://css-tricks.com/the-difference-between-nth-child-and-nth-of-type/</a:t>
            </a:r>
          </a:p>
          <a:p>
            <a:pPr marL="0" indent="0">
              <a:spcBef>
                <a:spcPts val="280"/>
              </a:spcBef>
              <a:buSzPts val="1400"/>
              <a:buNone/>
            </a:pPr>
            <a:endParaRPr lang="en-US" dirty="0"/>
          </a:p>
          <a:p>
            <a:pPr marL="76200" indent="0">
              <a:buNone/>
            </a:pPr>
            <a:endParaRPr lang="en-US" dirty="0"/>
          </a:p>
          <a:p>
            <a:pPr marL="76200" indent="0">
              <a:buNone/>
            </a:pPr>
            <a:endParaRPr lang="en-US" sz="1800" dirty="0"/>
          </a:p>
          <a:p>
            <a:pPr marL="76200" indent="0">
              <a:buNone/>
            </a:pPr>
            <a:endParaRPr lang="en-US" sz="1800" dirty="0"/>
          </a:p>
          <a:p>
            <a:pPr marL="76200" indent="0">
              <a:buNone/>
            </a:pPr>
            <a:endParaRPr lang="en-US" sz="1800" dirty="0"/>
          </a:p>
          <a:p>
            <a:pPr>
              <a:buFont typeface="Wingdings" panose="05000000000000000000" pitchFamily="2" charset="2"/>
              <a:buChar char="q"/>
            </a:pPr>
            <a:endParaRPr lang="en-US" sz="1800" dirty="0"/>
          </a:p>
          <a:p>
            <a:pPr marL="76200" indent="0">
              <a:buNone/>
            </a:pPr>
            <a:endParaRPr lang="en-US" sz="1800" dirty="0"/>
          </a:p>
          <a:p>
            <a:pPr marL="76200" indent="0" fontAlgn="base">
              <a:buNone/>
            </a:pPr>
            <a:endParaRPr lang="en-US" sz="1800" dirty="0"/>
          </a:p>
        </p:txBody>
      </p:sp>
      <p:pic>
        <p:nvPicPr>
          <p:cNvPr id="2" name="Picture 1">
            <a:extLst>
              <a:ext uri="{FF2B5EF4-FFF2-40B4-BE49-F238E27FC236}">
                <a16:creationId xmlns:a16="http://schemas.microsoft.com/office/drawing/2014/main" id="{3DF04FB7-9EFF-4E29-B4A9-2378645F4B8A}"/>
              </a:ext>
            </a:extLst>
          </p:cNvPr>
          <p:cNvPicPr>
            <a:picLocks noChangeAspect="1"/>
          </p:cNvPicPr>
          <p:nvPr/>
        </p:nvPicPr>
        <p:blipFill>
          <a:blip r:embed="rId3"/>
          <a:stretch>
            <a:fillRect/>
          </a:stretch>
        </p:blipFill>
        <p:spPr>
          <a:xfrm>
            <a:off x="390732" y="1164741"/>
            <a:ext cx="1743075" cy="1228725"/>
          </a:xfrm>
          <a:prstGeom prst="rect">
            <a:avLst/>
          </a:prstGeom>
        </p:spPr>
      </p:pic>
      <p:pic>
        <p:nvPicPr>
          <p:cNvPr id="3" name="Picture 2">
            <a:extLst>
              <a:ext uri="{FF2B5EF4-FFF2-40B4-BE49-F238E27FC236}">
                <a16:creationId xmlns:a16="http://schemas.microsoft.com/office/drawing/2014/main" id="{9247C201-09AA-4D7F-ADB5-41B137678D65}"/>
              </a:ext>
            </a:extLst>
          </p:cNvPr>
          <p:cNvPicPr>
            <a:picLocks noChangeAspect="1"/>
          </p:cNvPicPr>
          <p:nvPr/>
        </p:nvPicPr>
        <p:blipFill>
          <a:blip r:embed="rId4"/>
          <a:stretch>
            <a:fillRect/>
          </a:stretch>
        </p:blipFill>
        <p:spPr>
          <a:xfrm>
            <a:off x="2187230" y="1164741"/>
            <a:ext cx="3238500" cy="304800"/>
          </a:xfrm>
          <a:prstGeom prst="rect">
            <a:avLst/>
          </a:prstGeom>
        </p:spPr>
      </p:pic>
      <p:pic>
        <p:nvPicPr>
          <p:cNvPr id="4" name="Picture 3">
            <a:extLst>
              <a:ext uri="{FF2B5EF4-FFF2-40B4-BE49-F238E27FC236}">
                <a16:creationId xmlns:a16="http://schemas.microsoft.com/office/drawing/2014/main" id="{A77B58ED-B68D-4570-B5AF-8A7E666998ED}"/>
              </a:ext>
            </a:extLst>
          </p:cNvPr>
          <p:cNvPicPr>
            <a:picLocks noChangeAspect="1"/>
          </p:cNvPicPr>
          <p:nvPr/>
        </p:nvPicPr>
        <p:blipFill>
          <a:blip r:embed="rId5"/>
          <a:stretch>
            <a:fillRect/>
          </a:stretch>
        </p:blipFill>
        <p:spPr>
          <a:xfrm>
            <a:off x="5501930" y="1126641"/>
            <a:ext cx="3486150" cy="342900"/>
          </a:xfrm>
          <a:prstGeom prst="rect">
            <a:avLst/>
          </a:prstGeom>
        </p:spPr>
      </p:pic>
      <p:pic>
        <p:nvPicPr>
          <p:cNvPr id="5" name="Picture 4">
            <a:extLst>
              <a:ext uri="{FF2B5EF4-FFF2-40B4-BE49-F238E27FC236}">
                <a16:creationId xmlns:a16="http://schemas.microsoft.com/office/drawing/2014/main" id="{5DCF2C79-60E5-4931-AC2F-EF66A2087376}"/>
              </a:ext>
            </a:extLst>
          </p:cNvPr>
          <p:cNvPicPr>
            <a:picLocks noChangeAspect="1"/>
          </p:cNvPicPr>
          <p:nvPr/>
        </p:nvPicPr>
        <p:blipFill>
          <a:blip r:embed="rId6"/>
          <a:stretch>
            <a:fillRect/>
          </a:stretch>
        </p:blipFill>
        <p:spPr>
          <a:xfrm>
            <a:off x="2380118" y="1509298"/>
            <a:ext cx="2852724" cy="711269"/>
          </a:xfrm>
          <a:prstGeom prst="rect">
            <a:avLst/>
          </a:prstGeom>
        </p:spPr>
      </p:pic>
      <p:pic>
        <p:nvPicPr>
          <p:cNvPr id="6" name="Picture 5">
            <a:extLst>
              <a:ext uri="{FF2B5EF4-FFF2-40B4-BE49-F238E27FC236}">
                <a16:creationId xmlns:a16="http://schemas.microsoft.com/office/drawing/2014/main" id="{CBBD9844-2181-495A-AC41-D497973D5EAC}"/>
              </a:ext>
            </a:extLst>
          </p:cNvPr>
          <p:cNvPicPr>
            <a:picLocks noChangeAspect="1"/>
          </p:cNvPicPr>
          <p:nvPr/>
        </p:nvPicPr>
        <p:blipFill>
          <a:blip r:embed="rId7"/>
          <a:stretch>
            <a:fillRect/>
          </a:stretch>
        </p:blipFill>
        <p:spPr>
          <a:xfrm>
            <a:off x="5501930" y="1614634"/>
            <a:ext cx="3368330" cy="328938"/>
          </a:xfrm>
          <a:prstGeom prst="rect">
            <a:avLst/>
          </a:prstGeom>
        </p:spPr>
      </p:pic>
      <p:pic>
        <p:nvPicPr>
          <p:cNvPr id="7" name="Picture 6">
            <a:extLst>
              <a:ext uri="{FF2B5EF4-FFF2-40B4-BE49-F238E27FC236}">
                <a16:creationId xmlns:a16="http://schemas.microsoft.com/office/drawing/2014/main" id="{2FDF318F-4387-48D9-B7C5-8000D5186718}"/>
              </a:ext>
            </a:extLst>
          </p:cNvPr>
          <p:cNvPicPr>
            <a:picLocks noChangeAspect="1"/>
          </p:cNvPicPr>
          <p:nvPr/>
        </p:nvPicPr>
        <p:blipFill>
          <a:blip r:embed="rId8"/>
          <a:stretch>
            <a:fillRect/>
          </a:stretch>
        </p:blipFill>
        <p:spPr>
          <a:xfrm>
            <a:off x="390732" y="3050557"/>
            <a:ext cx="1551649" cy="1276955"/>
          </a:xfrm>
          <a:prstGeom prst="rect">
            <a:avLst/>
          </a:prstGeom>
        </p:spPr>
      </p:pic>
      <p:pic>
        <p:nvPicPr>
          <p:cNvPr id="8" name="Picture 7">
            <a:extLst>
              <a:ext uri="{FF2B5EF4-FFF2-40B4-BE49-F238E27FC236}">
                <a16:creationId xmlns:a16="http://schemas.microsoft.com/office/drawing/2014/main" id="{8CA6D424-3346-4B92-9425-272FA101095E}"/>
              </a:ext>
            </a:extLst>
          </p:cNvPr>
          <p:cNvPicPr>
            <a:picLocks noChangeAspect="1"/>
          </p:cNvPicPr>
          <p:nvPr/>
        </p:nvPicPr>
        <p:blipFill>
          <a:blip r:embed="rId9"/>
          <a:stretch>
            <a:fillRect/>
          </a:stretch>
        </p:blipFill>
        <p:spPr>
          <a:xfrm>
            <a:off x="2187230" y="3116378"/>
            <a:ext cx="3582643" cy="312622"/>
          </a:xfrm>
          <a:prstGeom prst="rect">
            <a:avLst/>
          </a:prstGeom>
        </p:spPr>
      </p:pic>
      <p:pic>
        <p:nvPicPr>
          <p:cNvPr id="9" name="Picture 8">
            <a:extLst>
              <a:ext uri="{FF2B5EF4-FFF2-40B4-BE49-F238E27FC236}">
                <a16:creationId xmlns:a16="http://schemas.microsoft.com/office/drawing/2014/main" id="{5C4F6715-E212-42F5-BFA6-CA8B5FFDF989}"/>
              </a:ext>
            </a:extLst>
          </p:cNvPr>
          <p:cNvPicPr>
            <a:picLocks noChangeAspect="1"/>
          </p:cNvPicPr>
          <p:nvPr/>
        </p:nvPicPr>
        <p:blipFill>
          <a:blip r:embed="rId10"/>
          <a:stretch>
            <a:fillRect/>
          </a:stretch>
        </p:blipFill>
        <p:spPr>
          <a:xfrm>
            <a:off x="2133808" y="3817962"/>
            <a:ext cx="3708400" cy="304800"/>
          </a:xfrm>
          <a:prstGeom prst="rect">
            <a:avLst/>
          </a:prstGeom>
        </p:spPr>
      </p:pic>
      <p:pic>
        <p:nvPicPr>
          <p:cNvPr id="10" name="Picture 9">
            <a:extLst>
              <a:ext uri="{FF2B5EF4-FFF2-40B4-BE49-F238E27FC236}">
                <a16:creationId xmlns:a16="http://schemas.microsoft.com/office/drawing/2014/main" id="{FA1C19BA-F235-403C-BB35-D3ADBA714880}"/>
              </a:ext>
            </a:extLst>
          </p:cNvPr>
          <p:cNvPicPr>
            <a:picLocks noChangeAspect="1"/>
          </p:cNvPicPr>
          <p:nvPr/>
        </p:nvPicPr>
        <p:blipFill>
          <a:blip r:embed="rId11"/>
          <a:stretch>
            <a:fillRect/>
          </a:stretch>
        </p:blipFill>
        <p:spPr>
          <a:xfrm>
            <a:off x="5940080" y="3050557"/>
            <a:ext cx="2609850" cy="333375"/>
          </a:xfrm>
          <a:prstGeom prst="rect">
            <a:avLst/>
          </a:prstGeom>
        </p:spPr>
      </p:pic>
    </p:spTree>
    <p:extLst>
      <p:ext uri="{BB962C8B-B14F-4D97-AF65-F5344CB8AC3E}">
        <p14:creationId xmlns:p14="http://schemas.microsoft.com/office/powerpoint/2010/main" val="698887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228600"/>
            <a:ext cx="8597348" cy="6032960"/>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dirty="0"/>
              <a:t>What's the difference between a relative, ﬁxed, absolute and statically positioned element?</a:t>
            </a:r>
          </a:p>
          <a:p>
            <a:pPr marL="361950" indent="-285750">
              <a:buFont typeface="Wingdings" panose="05000000000000000000" pitchFamily="2" charset="2"/>
              <a:buChar char="q"/>
            </a:pPr>
            <a:r>
              <a:rPr lang="en-US" sz="1800" b="1" dirty="0"/>
              <a:t>Position-Relative</a:t>
            </a:r>
            <a:r>
              <a:rPr lang="en-US" sz="1800" dirty="0"/>
              <a:t>. This type of positioning is probably the most confusing and misused. What it really means is “relative to itself”. If you set position: </a:t>
            </a:r>
            <a:r>
              <a:rPr lang="en-US" sz="1800" dirty="0" err="1"/>
              <a:t>relative;on</a:t>
            </a:r>
            <a:r>
              <a:rPr lang="en-US" sz="1800" dirty="0"/>
              <a:t> an element but no other positioning attributes (top, left, bottom or right), it will no effect on it’s positioning at all, it will be exactly as it would be if you left it as position: static; But if you DO give it some other positioning attribute, say, top: 10px;, it will shift it’s position 10 pixels DOWN from where it would NORMALLY be.</a:t>
            </a:r>
          </a:p>
          <a:p>
            <a:pPr marL="361950" indent="-285750">
              <a:buFont typeface="Wingdings" panose="05000000000000000000" pitchFamily="2" charset="2"/>
              <a:buChar char="q"/>
            </a:pPr>
            <a:r>
              <a:rPr lang="en-US" sz="1800" b="1" dirty="0"/>
              <a:t>Position-</a:t>
            </a:r>
            <a:r>
              <a:rPr lang="en-US" sz="1800" b="1" dirty="0" err="1"/>
              <a:t>Absolute.</a:t>
            </a:r>
            <a:r>
              <a:rPr lang="en-US" sz="1800" dirty="0" err="1"/>
              <a:t>This</a:t>
            </a:r>
            <a:r>
              <a:rPr lang="en-US" sz="1800" dirty="0"/>
              <a:t> is a very powerful type of positioning that allows you to literally place any page element exactly where you want it. You use the positioning attributes top, left bottom and right to set the location. Remember that these values will be relative to the next parent element. If there is no such parent, it will default all the way back up to the &lt;html&gt; element itself meaning it will be placed relatively to the page itself.</a:t>
            </a:r>
          </a:p>
          <a:p>
            <a:pPr marL="361950" indent="-285750">
              <a:buFont typeface="Wingdings" panose="05000000000000000000" pitchFamily="2" charset="2"/>
              <a:buChar char="q"/>
            </a:pPr>
            <a:r>
              <a:rPr lang="en-US" sz="1800" b="1" dirty="0"/>
              <a:t>Position-Fixed</a:t>
            </a:r>
            <a:r>
              <a:rPr lang="en-US" sz="1800" dirty="0"/>
              <a:t>. This type of positioning is fairly rare but certainly has its uses. A fixed position element is positioned relative to the </a:t>
            </a:r>
            <a:r>
              <a:rPr lang="en-US" sz="1800" i="1" dirty="0"/>
              <a:t>viewport</a:t>
            </a:r>
            <a:r>
              <a:rPr lang="en-US" sz="1800" dirty="0"/>
              <a:t>, or the browser window itself. The viewport doesn’t change when the window is scrolled, so a fixed positioned element will stay right where it is when the page is scrolled.</a:t>
            </a:r>
          </a:p>
          <a:p>
            <a:pPr marL="361950" indent="-285750">
              <a:buFont typeface="Wingdings" panose="05000000000000000000" pitchFamily="2" charset="2"/>
              <a:buChar char="q"/>
            </a:pPr>
            <a:endParaRPr lang="en-US" sz="1800" dirty="0"/>
          </a:p>
          <a:p>
            <a:pPr marL="76200" indent="0">
              <a:buNone/>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marL="76200" indent="0">
              <a:buNone/>
            </a:pPr>
            <a:endParaRPr lang="en-US" sz="1800" dirty="0"/>
          </a:p>
          <a:p>
            <a:pPr marL="76200" indent="0" fontAlgn="base">
              <a:buNone/>
            </a:pPr>
            <a:endParaRPr lang="en-US" sz="1800" dirty="0"/>
          </a:p>
        </p:txBody>
      </p:sp>
    </p:spTree>
    <p:extLst>
      <p:ext uri="{BB962C8B-B14F-4D97-AF65-F5344CB8AC3E}">
        <p14:creationId xmlns:p14="http://schemas.microsoft.com/office/powerpoint/2010/main" val="2781786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a:bodyPr>
          <a:lstStyle/>
          <a:p>
            <a:pPr marL="0" lvl="0" indent="0" algn="ctr" rtl="0">
              <a:spcBef>
                <a:spcPts val="0"/>
              </a:spcBef>
              <a:spcAft>
                <a:spcPts val="0"/>
              </a:spcAft>
              <a:buClr>
                <a:schemeClr val="dk2"/>
              </a:buClr>
              <a:buSzPts val="3600"/>
              <a:buFont typeface="Calibri"/>
              <a:buNone/>
            </a:pPr>
            <a:r>
              <a:rPr lang="en-US" dirty="0"/>
              <a:t>Contents</a:t>
            </a:r>
            <a:endParaRPr dirty="0"/>
          </a:p>
        </p:txBody>
      </p:sp>
      <p:sp>
        <p:nvSpPr>
          <p:cNvPr id="101" name="Google Shape;101;p2"/>
          <p:cNvSpPr txBox="1">
            <a:spLocks noGrp="1"/>
          </p:cNvSpPr>
          <p:nvPr>
            <p:ph type="body" idx="1"/>
          </p:nvPr>
        </p:nvSpPr>
        <p:spPr>
          <a:xfrm>
            <a:off x="242455" y="796635"/>
            <a:ext cx="7751618" cy="5530273"/>
          </a:xfrm>
          <a:prstGeom prst="rect">
            <a:avLst/>
          </a:prstGeom>
          <a:noFill/>
          <a:ln>
            <a:noFill/>
          </a:ln>
        </p:spPr>
        <p:txBody>
          <a:bodyPr spcFirstLastPara="1" wrap="square" lIns="91425" tIns="45700" rIns="91425" bIns="45700" anchor="t" anchorCtr="0">
            <a:noAutofit/>
          </a:bodyPr>
          <a:lstStyle/>
          <a:p>
            <a:pPr marL="342900" indent="-342900">
              <a:spcBef>
                <a:spcPts val="280"/>
              </a:spcBef>
              <a:buSzPts val="1400"/>
            </a:pPr>
            <a:endParaRPr lang="en-US" sz="1400" dirty="0"/>
          </a:p>
          <a:p>
            <a:pPr marL="342900" indent="-342900">
              <a:spcBef>
                <a:spcPts val="280"/>
              </a:spcBef>
              <a:buSzPts val="1400"/>
            </a:pPr>
            <a:r>
              <a:rPr lang="en-US" sz="1800" dirty="0"/>
              <a:t>What is Position related</a:t>
            </a:r>
          </a:p>
          <a:p>
            <a:pPr marL="342900" indent="-342900">
              <a:spcBef>
                <a:spcPts val="280"/>
              </a:spcBef>
              <a:buSzPts val="1400"/>
            </a:pPr>
            <a:r>
              <a:rPr lang="en-US" sz="1800" dirty="0"/>
              <a:t>What are Pseudo Elements and what they are used for?</a:t>
            </a:r>
          </a:p>
          <a:p>
            <a:pPr marL="342900" indent="-342900">
              <a:spcBef>
                <a:spcPts val="280"/>
              </a:spcBef>
              <a:buSzPts val="1400"/>
            </a:pPr>
            <a:r>
              <a:rPr lang="en-US" sz="1800" dirty="0"/>
              <a:t>What is the Box model in CSS?</a:t>
            </a:r>
          </a:p>
          <a:p>
            <a:pPr marL="342900" indent="-342900">
              <a:spcBef>
                <a:spcPts val="280"/>
              </a:spcBef>
              <a:buSzPts val="1400"/>
            </a:pPr>
            <a:r>
              <a:rPr lang="en-US" sz="1800" dirty="0"/>
              <a:t>What are the advantages of using CSS?</a:t>
            </a:r>
          </a:p>
          <a:p>
            <a:pPr marL="342900" indent="-342900">
              <a:spcBef>
                <a:spcPts val="280"/>
              </a:spcBef>
              <a:buSzPts val="1400"/>
            </a:pPr>
            <a:r>
              <a:rPr lang="en-US" sz="1800" dirty="0"/>
              <a:t>What are the limitations of CSS?</a:t>
            </a:r>
          </a:p>
          <a:p>
            <a:pPr marL="342900" indent="-342900">
              <a:spcBef>
                <a:spcPts val="280"/>
              </a:spcBef>
              <a:buSzPts val="1400"/>
            </a:pPr>
            <a:r>
              <a:rPr lang="en-US" sz="1800" dirty="0"/>
              <a:t>What is CSS and how does it work with HTML?</a:t>
            </a:r>
          </a:p>
          <a:p>
            <a:pPr marL="342900" indent="-342900">
              <a:spcBef>
                <a:spcPts val="280"/>
              </a:spcBef>
              <a:buSzPts val="1400"/>
            </a:pPr>
            <a:r>
              <a:rPr lang="en-US" sz="1800" dirty="0"/>
              <a:t>What are selectors and what are their different types?</a:t>
            </a:r>
          </a:p>
          <a:p>
            <a:pPr marL="342900" indent="-342900">
              <a:spcBef>
                <a:spcPts val="280"/>
              </a:spcBef>
              <a:buSzPts val="1400"/>
            </a:pPr>
            <a:r>
              <a:rPr lang="en-US" sz="1800" dirty="0"/>
              <a:t>What is CSS selector speciﬁcity and how does it work?</a:t>
            </a:r>
          </a:p>
          <a:p>
            <a:pPr marL="342900" indent="-342900">
              <a:spcBef>
                <a:spcPts val="280"/>
              </a:spcBef>
              <a:buSzPts val="1400"/>
            </a:pPr>
            <a:r>
              <a:rPr lang="en-US" sz="1800" dirty="0"/>
              <a:t>Describe z-index and how stacking context is formed.</a:t>
            </a:r>
          </a:p>
          <a:p>
            <a:pPr marL="342900" indent="-342900">
              <a:spcBef>
                <a:spcPts val="280"/>
              </a:spcBef>
              <a:buSzPts val="1400"/>
            </a:pPr>
            <a:r>
              <a:rPr lang="en-US" sz="1800" dirty="0"/>
              <a:t>Describe BFC (Block Formatting Context) and how it works.</a:t>
            </a:r>
          </a:p>
          <a:p>
            <a:pPr marL="342900" indent="-342900">
              <a:spcBef>
                <a:spcPts val="280"/>
              </a:spcBef>
              <a:buSzPts val="1400"/>
            </a:pPr>
            <a:r>
              <a:rPr lang="en-US" sz="1800" dirty="0"/>
              <a:t>Have you ever used a grid system, and if so, what do you prefer?</a:t>
            </a:r>
          </a:p>
          <a:p>
            <a:pPr marL="342900" indent="-342900">
              <a:spcBef>
                <a:spcPts val="280"/>
              </a:spcBef>
              <a:buSzPts val="1400"/>
            </a:pPr>
            <a:r>
              <a:rPr lang="en-US" sz="1800" dirty="0"/>
              <a:t>Have you used or implemented media queries or mobile speciﬁc layouts/CSS?</a:t>
            </a:r>
          </a:p>
          <a:p>
            <a:pPr marL="342900" indent="-342900">
              <a:spcBef>
                <a:spcPts val="280"/>
              </a:spcBef>
              <a:buSzPts val="1400"/>
            </a:pPr>
            <a:r>
              <a:rPr lang="en-US" sz="1800" dirty="0"/>
              <a:t>Explain how a browser determines what elements match a CSS selector.</a:t>
            </a:r>
          </a:p>
          <a:p>
            <a:pPr marL="342900" indent="-342900">
              <a:spcBef>
                <a:spcPts val="280"/>
              </a:spcBef>
              <a:buSzPts val="1400"/>
            </a:pPr>
            <a:r>
              <a:rPr lang="en-US" sz="1800" dirty="0"/>
              <a:t>Describe pseudo-classes and what they are used for?</a:t>
            </a:r>
          </a:p>
          <a:p>
            <a:pPr marL="342900" indent="-342900">
              <a:spcBef>
                <a:spcPts val="280"/>
              </a:spcBef>
              <a:buSzPts val="1400"/>
            </a:pPr>
            <a:r>
              <a:rPr lang="en-US" sz="1800" dirty="0"/>
              <a:t>Explain your understanding of the box mode.</a:t>
            </a:r>
          </a:p>
          <a:p>
            <a:pPr marL="342900" indent="-342900">
              <a:spcBef>
                <a:spcPts val="280"/>
              </a:spcBef>
              <a:buSzPts val="1400"/>
            </a:pPr>
            <a:r>
              <a:rPr lang="en-US" sz="1800" dirty="0"/>
              <a:t>What does * { box-sizing: border-box; } do? What are its advantages?</a:t>
            </a:r>
          </a:p>
          <a:p>
            <a:pPr marL="342900" indent="-342900">
              <a:spcBef>
                <a:spcPts val="280"/>
              </a:spcBef>
              <a:buSzPts val="1400"/>
            </a:pPr>
            <a:r>
              <a:rPr lang="en-US" sz="1800" dirty="0"/>
              <a:t>What is the CSS display property and can you give a few examples of its use?</a:t>
            </a: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228600"/>
            <a:ext cx="8597348" cy="6032960"/>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dirty="0"/>
              <a:t>What existing CSS frameworks have you used locally, or in production? How would you change/improve them?</a:t>
            </a:r>
          </a:p>
          <a:p>
            <a:pPr marL="361950" indent="-285750">
              <a:buFont typeface="Wingdings" panose="05000000000000000000" pitchFamily="2" charset="2"/>
              <a:buChar char="q"/>
            </a:pPr>
            <a:r>
              <a:rPr lang="en-US" sz="1800" b="1" dirty="0"/>
              <a:t> Bootstrap</a:t>
            </a:r>
          </a:p>
          <a:p>
            <a:pPr marL="76200" indent="0">
              <a:buNone/>
            </a:pPr>
            <a:endParaRPr lang="en-US" sz="1800" b="1" dirty="0"/>
          </a:p>
          <a:p>
            <a:pPr marL="76200" indent="0">
              <a:buNone/>
            </a:pPr>
            <a:r>
              <a:rPr lang="en-US" dirty="0"/>
              <a:t>Have you used CSS Grid?</a:t>
            </a:r>
          </a:p>
          <a:p>
            <a:pPr marL="361950" indent="-285750">
              <a:buFont typeface="Wingdings" panose="05000000000000000000" pitchFamily="2" charset="2"/>
              <a:buChar char="q"/>
            </a:pPr>
            <a:r>
              <a:rPr lang="en-US" sz="1800" dirty="0"/>
              <a:t>The CSS Grid Layout Module offers a grid-based layout system, with rows and columns, making it easier to design web pages without having to use floats and positioning.</a:t>
            </a:r>
          </a:p>
          <a:p>
            <a:pPr marL="361950" indent="-285750">
              <a:buFont typeface="Wingdings" panose="05000000000000000000" pitchFamily="2" charset="2"/>
              <a:buChar char="q"/>
            </a:pPr>
            <a:endParaRPr lang="en-US" sz="1800" dirty="0"/>
          </a:p>
          <a:p>
            <a:pPr marL="361950" indent="-285750">
              <a:buFont typeface="Wingdings" panose="05000000000000000000" pitchFamily="2" charset="2"/>
              <a:buChar char="q"/>
            </a:pPr>
            <a:endParaRPr lang="en-US" sz="1800" dirty="0"/>
          </a:p>
          <a:p>
            <a:pPr marL="361950" indent="-285750">
              <a:buFont typeface="Wingdings" panose="05000000000000000000" pitchFamily="2" charset="2"/>
              <a:buChar char="q"/>
            </a:pPr>
            <a:endParaRPr lang="en-US" sz="1800" dirty="0"/>
          </a:p>
          <a:p>
            <a:pPr marL="361950" indent="-285750">
              <a:buFont typeface="Wingdings" panose="05000000000000000000" pitchFamily="2" charset="2"/>
              <a:buChar char="q"/>
            </a:pPr>
            <a:endParaRPr lang="en-US" sz="1800" dirty="0"/>
          </a:p>
          <a:p>
            <a:pPr marL="361950" indent="-285750">
              <a:buFont typeface="Wingdings" panose="05000000000000000000" pitchFamily="2" charset="2"/>
              <a:buChar char="q"/>
            </a:pPr>
            <a:endParaRPr lang="en-US" sz="1800" dirty="0"/>
          </a:p>
          <a:p>
            <a:pPr marL="361950" indent="-285750">
              <a:buFont typeface="Wingdings" panose="05000000000000000000" pitchFamily="2" charset="2"/>
              <a:buChar char="q"/>
            </a:pPr>
            <a:endParaRPr lang="en-US" sz="1800" dirty="0"/>
          </a:p>
          <a:p>
            <a:pPr marL="361950" indent="-285750">
              <a:buFont typeface="Wingdings" panose="05000000000000000000" pitchFamily="2" charset="2"/>
              <a:buChar char="q"/>
            </a:pPr>
            <a:endParaRPr lang="en-US" sz="1800" dirty="0"/>
          </a:p>
          <a:p>
            <a:pPr marL="361950" indent="-285750">
              <a:buFont typeface="Wingdings" panose="05000000000000000000" pitchFamily="2" charset="2"/>
              <a:buChar char="q"/>
            </a:pPr>
            <a:r>
              <a:rPr lang="en-US" sz="1800" dirty="0"/>
              <a:t>https://www.w3schools.com/css/css_grid.asp</a:t>
            </a:r>
          </a:p>
          <a:p>
            <a:pPr marL="76200" indent="0">
              <a:buNone/>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marL="76200" indent="0">
              <a:buNone/>
            </a:pPr>
            <a:endParaRPr lang="en-US" sz="1800" dirty="0"/>
          </a:p>
          <a:p>
            <a:pPr marL="76200" indent="0" fontAlgn="base">
              <a:buNone/>
            </a:pPr>
            <a:endParaRPr lang="en-US" sz="1800" dirty="0"/>
          </a:p>
        </p:txBody>
      </p:sp>
      <p:pic>
        <p:nvPicPr>
          <p:cNvPr id="2" name="Picture 1">
            <a:extLst>
              <a:ext uri="{FF2B5EF4-FFF2-40B4-BE49-F238E27FC236}">
                <a16:creationId xmlns:a16="http://schemas.microsoft.com/office/drawing/2014/main" id="{4AA4FFB3-4C44-4208-BFCD-E01D0F9C72A5}"/>
              </a:ext>
            </a:extLst>
          </p:cNvPr>
          <p:cNvPicPr>
            <a:picLocks noChangeAspect="1"/>
          </p:cNvPicPr>
          <p:nvPr/>
        </p:nvPicPr>
        <p:blipFill>
          <a:blip r:embed="rId3"/>
          <a:stretch>
            <a:fillRect/>
          </a:stretch>
        </p:blipFill>
        <p:spPr>
          <a:xfrm>
            <a:off x="734253" y="3101008"/>
            <a:ext cx="2809047" cy="1872698"/>
          </a:xfrm>
          <a:prstGeom prst="rect">
            <a:avLst/>
          </a:prstGeom>
        </p:spPr>
      </p:pic>
      <p:pic>
        <p:nvPicPr>
          <p:cNvPr id="3" name="Picture 2">
            <a:extLst>
              <a:ext uri="{FF2B5EF4-FFF2-40B4-BE49-F238E27FC236}">
                <a16:creationId xmlns:a16="http://schemas.microsoft.com/office/drawing/2014/main" id="{97D03724-0CC6-4D24-81ED-2A805257D705}"/>
              </a:ext>
            </a:extLst>
          </p:cNvPr>
          <p:cNvPicPr>
            <a:picLocks noChangeAspect="1"/>
          </p:cNvPicPr>
          <p:nvPr/>
        </p:nvPicPr>
        <p:blipFill>
          <a:blip r:embed="rId4"/>
          <a:stretch>
            <a:fillRect/>
          </a:stretch>
        </p:blipFill>
        <p:spPr>
          <a:xfrm>
            <a:off x="4048953" y="3050632"/>
            <a:ext cx="2440264" cy="1923074"/>
          </a:xfrm>
          <a:prstGeom prst="rect">
            <a:avLst/>
          </a:prstGeom>
        </p:spPr>
      </p:pic>
    </p:spTree>
    <p:extLst>
      <p:ext uri="{BB962C8B-B14F-4D97-AF65-F5344CB8AC3E}">
        <p14:creationId xmlns:p14="http://schemas.microsoft.com/office/powerpoint/2010/main" val="3777807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228600"/>
            <a:ext cx="8597348" cy="6032960"/>
          </a:xfrm>
          <a:prstGeom prst="rect">
            <a:avLst/>
          </a:prstGeom>
          <a:noFill/>
          <a:ln>
            <a:noFill/>
          </a:ln>
        </p:spPr>
        <p:txBody>
          <a:bodyPr spcFirstLastPara="1" wrap="square" lIns="91425" tIns="45700" rIns="91425" bIns="45700" anchor="t" anchorCtr="0">
            <a:noAutofit/>
          </a:bodyPr>
          <a:lstStyle/>
          <a:p>
            <a:pPr marL="76200" indent="0">
              <a:buNone/>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marL="76200" indent="0">
              <a:buNone/>
            </a:pPr>
            <a:endParaRPr lang="en-US" sz="1800" dirty="0"/>
          </a:p>
          <a:p>
            <a:pPr marL="76200" indent="0" fontAlgn="base">
              <a:buNone/>
            </a:pPr>
            <a:endParaRPr lang="en-US" sz="1800" dirty="0"/>
          </a:p>
        </p:txBody>
      </p:sp>
      <p:pic>
        <p:nvPicPr>
          <p:cNvPr id="4" name="Picture 3">
            <a:extLst>
              <a:ext uri="{FF2B5EF4-FFF2-40B4-BE49-F238E27FC236}">
                <a16:creationId xmlns:a16="http://schemas.microsoft.com/office/drawing/2014/main" id="{7C5CB178-9125-450A-A04F-175AD0FB0749}"/>
              </a:ext>
            </a:extLst>
          </p:cNvPr>
          <p:cNvPicPr>
            <a:picLocks noChangeAspect="1"/>
          </p:cNvPicPr>
          <p:nvPr/>
        </p:nvPicPr>
        <p:blipFill>
          <a:blip r:embed="rId3"/>
          <a:stretch>
            <a:fillRect/>
          </a:stretch>
        </p:blipFill>
        <p:spPr>
          <a:xfrm>
            <a:off x="228600" y="228600"/>
            <a:ext cx="8597348" cy="5243402"/>
          </a:xfrm>
          <a:prstGeom prst="rect">
            <a:avLst/>
          </a:prstGeom>
        </p:spPr>
      </p:pic>
    </p:spTree>
    <p:extLst>
      <p:ext uri="{BB962C8B-B14F-4D97-AF65-F5344CB8AC3E}">
        <p14:creationId xmlns:p14="http://schemas.microsoft.com/office/powerpoint/2010/main" val="3887218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75"/>
          <p:cNvSpPr txBox="1">
            <a:spLocks noGrp="1"/>
          </p:cNvSpPr>
          <p:nvPr>
            <p:ph type="body" idx="1"/>
          </p:nvPr>
        </p:nvSpPr>
        <p:spPr>
          <a:xfrm>
            <a:off x="457200" y="2286000"/>
            <a:ext cx="8176430" cy="12954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600"/>
              <a:buFont typeface="Calibri"/>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Google Shape;101;p2"/>
          <p:cNvSpPr txBox="1">
            <a:spLocks noGrp="1"/>
          </p:cNvSpPr>
          <p:nvPr>
            <p:ph type="body" idx="1"/>
          </p:nvPr>
        </p:nvSpPr>
        <p:spPr>
          <a:xfrm>
            <a:off x="242455" y="796635"/>
            <a:ext cx="7751618" cy="5530273"/>
          </a:xfrm>
          <a:prstGeom prst="rect">
            <a:avLst/>
          </a:prstGeom>
          <a:noFill/>
          <a:ln>
            <a:noFill/>
          </a:ln>
        </p:spPr>
        <p:txBody>
          <a:bodyPr spcFirstLastPara="1" wrap="square" lIns="91425" tIns="45700" rIns="91425" bIns="45700" anchor="t" anchorCtr="0">
            <a:noAutofit/>
          </a:bodyPr>
          <a:lstStyle/>
          <a:p>
            <a:pPr marL="342900" indent="-342900">
              <a:spcBef>
                <a:spcPts val="280"/>
              </a:spcBef>
              <a:buSzPts val="1400"/>
              <a:buFont typeface="+mj-lt"/>
              <a:buAutoNum type="arabicPeriod" startAt="18"/>
            </a:pPr>
            <a:r>
              <a:rPr lang="en-US" sz="1800" dirty="0"/>
              <a:t>What's the difference between inline and inline-block?</a:t>
            </a:r>
          </a:p>
          <a:p>
            <a:pPr marL="342900" indent="-342900">
              <a:spcBef>
                <a:spcPts val="280"/>
              </a:spcBef>
              <a:buSzPts val="1400"/>
              <a:buFont typeface="+mj-lt"/>
              <a:buAutoNum type="arabicPeriod" startAt="18"/>
            </a:pPr>
            <a:r>
              <a:rPr lang="en-US" sz="1800" dirty="0"/>
              <a:t>What's the difference between the "nth-of-type()" and "nth-child()" selectors?</a:t>
            </a:r>
          </a:p>
          <a:p>
            <a:pPr marL="342900" indent="-342900">
              <a:spcBef>
                <a:spcPts val="280"/>
              </a:spcBef>
              <a:buSzPts val="1400"/>
              <a:buFont typeface="+mj-lt"/>
              <a:buAutoNum type="arabicPeriod" startAt="18"/>
            </a:pPr>
            <a:r>
              <a:rPr lang="en-US" sz="1800" dirty="0"/>
              <a:t>What's the difference between a relative, ﬁxed, absolute and statically positioned element?</a:t>
            </a:r>
          </a:p>
          <a:p>
            <a:pPr marL="342900" indent="-342900">
              <a:spcBef>
                <a:spcPts val="280"/>
              </a:spcBef>
              <a:buSzPts val="1400"/>
              <a:buFont typeface="+mj-lt"/>
              <a:buAutoNum type="arabicPeriod" startAt="18"/>
            </a:pPr>
            <a:r>
              <a:rPr lang="en-US" sz="1800" dirty="0"/>
              <a:t>What existing CSS frameworks have you used locally, or in production? How would you change/improve them?</a:t>
            </a:r>
          </a:p>
          <a:p>
            <a:pPr marL="342900" indent="-342900">
              <a:spcBef>
                <a:spcPts val="280"/>
              </a:spcBef>
              <a:buSzPts val="1400"/>
              <a:buFont typeface="+mj-lt"/>
              <a:buAutoNum type="arabicPeriod" startAt="18"/>
            </a:pPr>
            <a:r>
              <a:rPr lang="en-US" sz="1800" dirty="0"/>
              <a:t>Have you used CSS Grid?</a:t>
            </a:r>
            <a:endParaRPr sz="1800" dirty="0"/>
          </a:p>
        </p:txBody>
      </p:sp>
    </p:spTree>
    <p:extLst>
      <p:ext uri="{BB962C8B-B14F-4D97-AF65-F5344CB8AC3E}">
        <p14:creationId xmlns:p14="http://schemas.microsoft.com/office/powerpoint/2010/main" val="213862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990600"/>
            <a:ext cx="8597348" cy="5105400"/>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sz="3200" dirty="0"/>
              <a:t>What is Position related?</a:t>
            </a:r>
          </a:p>
          <a:p>
            <a:pPr marL="0" indent="0">
              <a:spcBef>
                <a:spcPts val="280"/>
              </a:spcBef>
              <a:buSzPts val="1400"/>
              <a:buNone/>
            </a:pPr>
            <a:endParaRPr lang="en-US" sz="3200" dirty="0"/>
          </a:p>
          <a:p>
            <a:pPr>
              <a:buFont typeface="Wingdings" panose="05000000000000000000" pitchFamily="2" charset="2"/>
              <a:buChar char="q"/>
            </a:pPr>
            <a:r>
              <a:rPr lang="en-US" sz="1800" dirty="0"/>
              <a:t>This type of positioning is probably the most confusing and misused.</a:t>
            </a:r>
          </a:p>
          <a:p>
            <a:pPr>
              <a:buFont typeface="Wingdings" panose="05000000000000000000" pitchFamily="2" charset="2"/>
              <a:buChar char="q"/>
            </a:pPr>
            <a:r>
              <a:rPr lang="en-US" sz="1800" dirty="0"/>
              <a:t> What it really means is “relative to itself”.</a:t>
            </a:r>
          </a:p>
          <a:p>
            <a:pPr>
              <a:buFont typeface="Wingdings" panose="05000000000000000000" pitchFamily="2" charset="2"/>
              <a:buChar char="q"/>
            </a:pPr>
            <a:r>
              <a:rPr lang="en-US" sz="1800" dirty="0"/>
              <a:t> If you set position: </a:t>
            </a:r>
            <a:r>
              <a:rPr lang="en-US" sz="1800" dirty="0" err="1"/>
              <a:t>relative;on</a:t>
            </a:r>
            <a:r>
              <a:rPr lang="en-US" sz="1800" dirty="0"/>
              <a:t> an element but no other positioning attributes (top, left, bottom or right), it will not affect on it’s positioning at all, it will be exactly as it would be if you left it as position: static;</a:t>
            </a:r>
          </a:p>
          <a:p>
            <a:pPr>
              <a:buFont typeface="Wingdings" panose="05000000000000000000" pitchFamily="2" charset="2"/>
              <a:buChar char="q"/>
            </a:pPr>
            <a:r>
              <a:rPr lang="en-US" sz="1800" dirty="0"/>
              <a:t> But if you do give it some other positioning attribute, say, top: 10px;, it will shift it’s position 10 pixels DOWN from where it would NORMALLY be.</a:t>
            </a:r>
            <a:endParaRPr sz="1800" dirty="0">
              <a:solidFill>
                <a:schemeClr val="dk1"/>
              </a:solidFill>
            </a:endParaRPr>
          </a:p>
        </p:txBody>
      </p:sp>
      <p:pic>
        <p:nvPicPr>
          <p:cNvPr id="5" name="Picture 4">
            <a:extLst>
              <a:ext uri="{FF2B5EF4-FFF2-40B4-BE49-F238E27FC236}">
                <a16:creationId xmlns:a16="http://schemas.microsoft.com/office/drawing/2014/main" id="{15BB25F8-D417-43E4-BD8A-06F0DC9316AF}"/>
              </a:ext>
            </a:extLst>
          </p:cNvPr>
          <p:cNvPicPr>
            <a:picLocks noChangeAspect="1"/>
          </p:cNvPicPr>
          <p:nvPr/>
        </p:nvPicPr>
        <p:blipFill>
          <a:blip r:embed="rId3"/>
          <a:stretch>
            <a:fillRect/>
          </a:stretch>
        </p:blipFill>
        <p:spPr>
          <a:xfrm>
            <a:off x="510499" y="4582271"/>
            <a:ext cx="3580390" cy="1372194"/>
          </a:xfrm>
          <a:prstGeom prst="rect">
            <a:avLst/>
          </a:prstGeom>
        </p:spPr>
      </p:pic>
      <p:pic>
        <p:nvPicPr>
          <p:cNvPr id="6" name="Picture 5">
            <a:extLst>
              <a:ext uri="{FF2B5EF4-FFF2-40B4-BE49-F238E27FC236}">
                <a16:creationId xmlns:a16="http://schemas.microsoft.com/office/drawing/2014/main" id="{A856E873-167C-408F-9F67-3AD74A7698F7}"/>
              </a:ext>
            </a:extLst>
          </p:cNvPr>
          <p:cNvPicPr>
            <a:picLocks noChangeAspect="1"/>
          </p:cNvPicPr>
          <p:nvPr/>
        </p:nvPicPr>
        <p:blipFill>
          <a:blip r:embed="rId4"/>
          <a:stretch>
            <a:fillRect/>
          </a:stretch>
        </p:blipFill>
        <p:spPr>
          <a:xfrm>
            <a:off x="4200508" y="4535640"/>
            <a:ext cx="2452664" cy="1370606"/>
          </a:xfrm>
          <a:prstGeom prst="rect">
            <a:avLst/>
          </a:prstGeom>
        </p:spPr>
      </p:pic>
      <p:pic>
        <p:nvPicPr>
          <p:cNvPr id="7" name="Picture 6">
            <a:extLst>
              <a:ext uri="{FF2B5EF4-FFF2-40B4-BE49-F238E27FC236}">
                <a16:creationId xmlns:a16="http://schemas.microsoft.com/office/drawing/2014/main" id="{B9D134AD-4AFC-451C-969E-88F52BC14368}"/>
              </a:ext>
            </a:extLst>
          </p:cNvPr>
          <p:cNvPicPr>
            <a:picLocks noChangeAspect="1"/>
          </p:cNvPicPr>
          <p:nvPr/>
        </p:nvPicPr>
        <p:blipFill>
          <a:blip r:embed="rId5"/>
          <a:stretch>
            <a:fillRect/>
          </a:stretch>
        </p:blipFill>
        <p:spPr>
          <a:xfrm>
            <a:off x="7018187" y="4385778"/>
            <a:ext cx="1698142" cy="15686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278296"/>
            <a:ext cx="8597348" cy="5817704"/>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dirty="0"/>
              <a:t>What are Pseudo-Elements</a:t>
            </a:r>
            <a:r>
              <a:rPr lang="en-US" sz="3200" dirty="0"/>
              <a:t>?</a:t>
            </a:r>
          </a:p>
          <a:p>
            <a:pPr marL="0" indent="0">
              <a:spcBef>
                <a:spcPts val="280"/>
              </a:spcBef>
              <a:buSzPts val="1400"/>
              <a:buNone/>
            </a:pPr>
            <a:endParaRPr lang="en-US" sz="3200" dirty="0"/>
          </a:p>
          <a:p>
            <a:pPr>
              <a:buFont typeface="Wingdings" panose="05000000000000000000" pitchFamily="2" charset="2"/>
              <a:buChar char="q"/>
            </a:pPr>
            <a:r>
              <a:rPr lang="en-US" sz="1800" dirty="0"/>
              <a:t> A CSS pseudo-element is used to style specified parts of an element.</a:t>
            </a:r>
          </a:p>
          <a:p>
            <a:pPr>
              <a:buFont typeface="Wingdings" panose="05000000000000000000" pitchFamily="2" charset="2"/>
              <a:buChar char="q"/>
            </a:pPr>
            <a:r>
              <a:rPr lang="en-US" sz="1800" dirty="0"/>
              <a:t>For example, it can be used to:</a:t>
            </a:r>
          </a:p>
          <a:p>
            <a:pPr lvl="1"/>
            <a:r>
              <a:rPr lang="en-US" sz="1800" dirty="0">
                <a:solidFill>
                  <a:schemeClr val="accent1"/>
                </a:solidFill>
              </a:rPr>
              <a:t>Style the first letter, or line, of an element</a:t>
            </a:r>
          </a:p>
          <a:p>
            <a:pPr lvl="1"/>
            <a:r>
              <a:rPr lang="en-US" sz="1800" dirty="0">
                <a:solidFill>
                  <a:schemeClr val="accent1"/>
                </a:solidFill>
              </a:rPr>
              <a:t>Insert content before, or after, the content of an element</a:t>
            </a:r>
          </a:p>
          <a:p>
            <a:pPr>
              <a:buFont typeface="Wingdings" panose="05000000000000000000" pitchFamily="2" charset="2"/>
              <a:buChar char="q"/>
            </a:pPr>
            <a:r>
              <a:rPr lang="en-US" sz="1800" dirty="0"/>
              <a:t>General syntax of pseudo-elements:</a:t>
            </a:r>
          </a:p>
          <a:p>
            <a:pPr>
              <a:buFont typeface="Wingdings" panose="05000000000000000000" pitchFamily="2" charset="2"/>
              <a:buChar char="q"/>
            </a:pPr>
            <a:r>
              <a:rPr lang="en-US" sz="1800" dirty="0"/>
              <a:t>Can only be applied to block-level elements</a:t>
            </a:r>
          </a:p>
          <a:p>
            <a:pPr>
              <a:buFont typeface="Wingdings" panose="05000000000000000000" pitchFamily="2" charset="2"/>
              <a:buChar char="q"/>
            </a:pPr>
            <a:r>
              <a:rPr lang="en-US" sz="1800" dirty="0"/>
              <a:t>Below are the CSS pseudo-Elements</a:t>
            </a:r>
            <a:endParaRPr sz="1800" dirty="0"/>
          </a:p>
        </p:txBody>
      </p:sp>
      <p:pic>
        <p:nvPicPr>
          <p:cNvPr id="2" name="Picture 1">
            <a:extLst>
              <a:ext uri="{FF2B5EF4-FFF2-40B4-BE49-F238E27FC236}">
                <a16:creationId xmlns:a16="http://schemas.microsoft.com/office/drawing/2014/main" id="{1173BDFA-AAAB-4F23-85CB-A69E3F019943}"/>
              </a:ext>
            </a:extLst>
          </p:cNvPr>
          <p:cNvPicPr>
            <a:picLocks noChangeAspect="1"/>
          </p:cNvPicPr>
          <p:nvPr/>
        </p:nvPicPr>
        <p:blipFill>
          <a:blip r:embed="rId3"/>
          <a:stretch>
            <a:fillRect/>
          </a:stretch>
        </p:blipFill>
        <p:spPr>
          <a:xfrm>
            <a:off x="4963455" y="2687084"/>
            <a:ext cx="2667000" cy="847725"/>
          </a:xfrm>
          <a:prstGeom prst="rect">
            <a:avLst/>
          </a:prstGeom>
        </p:spPr>
      </p:pic>
      <p:pic>
        <p:nvPicPr>
          <p:cNvPr id="4" name="Picture 3">
            <a:extLst>
              <a:ext uri="{FF2B5EF4-FFF2-40B4-BE49-F238E27FC236}">
                <a16:creationId xmlns:a16="http://schemas.microsoft.com/office/drawing/2014/main" id="{BB287E1B-D08C-43DF-8EEA-46A68170F004}"/>
              </a:ext>
            </a:extLst>
          </p:cNvPr>
          <p:cNvPicPr>
            <a:picLocks noChangeAspect="1"/>
          </p:cNvPicPr>
          <p:nvPr/>
        </p:nvPicPr>
        <p:blipFill>
          <a:blip r:embed="rId4"/>
          <a:stretch>
            <a:fillRect/>
          </a:stretch>
        </p:blipFill>
        <p:spPr>
          <a:xfrm>
            <a:off x="147224" y="3930554"/>
            <a:ext cx="6390861" cy="1769700"/>
          </a:xfrm>
          <a:prstGeom prst="rect">
            <a:avLst/>
          </a:prstGeom>
        </p:spPr>
      </p:pic>
      <p:pic>
        <p:nvPicPr>
          <p:cNvPr id="8" name="Picture 7">
            <a:extLst>
              <a:ext uri="{FF2B5EF4-FFF2-40B4-BE49-F238E27FC236}">
                <a16:creationId xmlns:a16="http://schemas.microsoft.com/office/drawing/2014/main" id="{84EC4BC0-4611-49CF-A756-65EEDB2E0F63}"/>
              </a:ext>
            </a:extLst>
          </p:cNvPr>
          <p:cNvPicPr>
            <a:picLocks noChangeAspect="1"/>
          </p:cNvPicPr>
          <p:nvPr/>
        </p:nvPicPr>
        <p:blipFill>
          <a:blip r:embed="rId5"/>
          <a:stretch>
            <a:fillRect/>
          </a:stretch>
        </p:blipFill>
        <p:spPr>
          <a:xfrm>
            <a:off x="6702287" y="3611137"/>
            <a:ext cx="1691805" cy="634427"/>
          </a:xfrm>
          <a:prstGeom prst="rect">
            <a:avLst/>
          </a:prstGeom>
        </p:spPr>
      </p:pic>
      <p:pic>
        <p:nvPicPr>
          <p:cNvPr id="10" name="Picture 9">
            <a:extLst>
              <a:ext uri="{FF2B5EF4-FFF2-40B4-BE49-F238E27FC236}">
                <a16:creationId xmlns:a16="http://schemas.microsoft.com/office/drawing/2014/main" id="{7F640D0F-B5D5-4C45-A41A-323EFD6137AD}"/>
              </a:ext>
            </a:extLst>
          </p:cNvPr>
          <p:cNvPicPr>
            <a:picLocks noChangeAspect="1"/>
          </p:cNvPicPr>
          <p:nvPr/>
        </p:nvPicPr>
        <p:blipFill>
          <a:blip r:embed="rId6"/>
          <a:stretch>
            <a:fillRect/>
          </a:stretch>
        </p:blipFill>
        <p:spPr>
          <a:xfrm>
            <a:off x="6947866" y="4610617"/>
            <a:ext cx="933450" cy="409575"/>
          </a:xfrm>
          <a:prstGeom prst="rect">
            <a:avLst/>
          </a:prstGeom>
        </p:spPr>
      </p:pic>
    </p:spTree>
    <p:extLst>
      <p:ext uri="{BB962C8B-B14F-4D97-AF65-F5344CB8AC3E}">
        <p14:creationId xmlns:p14="http://schemas.microsoft.com/office/powerpoint/2010/main" val="2192975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228600"/>
            <a:ext cx="8597348" cy="5817704"/>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dirty="0"/>
              <a:t>What is the Box model in CSS</a:t>
            </a:r>
            <a:r>
              <a:rPr lang="en-US" sz="3200" dirty="0"/>
              <a:t>?</a:t>
            </a:r>
          </a:p>
          <a:p>
            <a:pPr fontAlgn="base">
              <a:buFont typeface="Wingdings" panose="05000000000000000000" pitchFamily="2" charset="2"/>
              <a:buChar char="q"/>
            </a:pPr>
            <a:r>
              <a:rPr lang="en-US" sz="1800" dirty="0"/>
              <a:t> All HTML elements can be considered as boxes.</a:t>
            </a:r>
          </a:p>
          <a:p>
            <a:pPr fontAlgn="base">
              <a:buFont typeface="Wingdings" panose="05000000000000000000" pitchFamily="2" charset="2"/>
              <a:buChar char="q"/>
            </a:pPr>
            <a:r>
              <a:rPr lang="en-US" sz="1800" dirty="0"/>
              <a:t> In CSS, the term “box model” is used when talking about design and layout.</a:t>
            </a:r>
          </a:p>
          <a:p>
            <a:pPr fontAlgn="base">
              <a:buFont typeface="Wingdings" panose="05000000000000000000" pitchFamily="2" charset="2"/>
              <a:buChar char="q"/>
            </a:pPr>
            <a:r>
              <a:rPr lang="en-US" sz="1800" dirty="0"/>
              <a:t>The CSS box model is essentially a box that wraps around HTML elements, and it consists of </a:t>
            </a:r>
            <a:r>
              <a:rPr lang="en-US" sz="1800" b="1" dirty="0"/>
              <a:t>margins</a:t>
            </a:r>
            <a:r>
              <a:rPr lang="en-US" sz="1800" dirty="0"/>
              <a:t>, </a:t>
            </a:r>
            <a:r>
              <a:rPr lang="en-US" sz="1800" b="1" dirty="0"/>
              <a:t>borders</a:t>
            </a:r>
            <a:r>
              <a:rPr lang="en-US" sz="1800" dirty="0"/>
              <a:t>, </a:t>
            </a:r>
            <a:r>
              <a:rPr lang="en-US" sz="1800" b="1" dirty="0"/>
              <a:t>padding</a:t>
            </a:r>
            <a:r>
              <a:rPr lang="en-US" sz="1800" dirty="0"/>
              <a:t>, and the </a:t>
            </a:r>
            <a:r>
              <a:rPr lang="en-US" sz="1800" b="1" dirty="0"/>
              <a:t>actual content</a:t>
            </a:r>
            <a:r>
              <a:rPr lang="en-US" dirty="0"/>
              <a:t>.</a:t>
            </a:r>
          </a:p>
          <a:p>
            <a:pPr fontAlgn="base">
              <a:buFont typeface="Wingdings" panose="05000000000000000000" pitchFamily="2" charset="2"/>
              <a:buChar char="q"/>
            </a:pPr>
            <a:r>
              <a:rPr lang="en-US" sz="1800" dirty="0"/>
              <a:t>Box model provides a structured way to space elements in relationship to each other.</a:t>
            </a:r>
          </a:p>
          <a:p>
            <a:pPr fontAlgn="base">
              <a:buFont typeface="Wingdings" panose="05000000000000000000" pitchFamily="2" charset="2"/>
              <a:buChar char="q"/>
            </a:pPr>
            <a:endParaRPr lang="en-US" sz="1800" dirty="0"/>
          </a:p>
          <a:p>
            <a:pPr>
              <a:buFont typeface="Wingdings" panose="05000000000000000000" pitchFamily="2" charset="2"/>
              <a:buChar char="q"/>
            </a:pPr>
            <a:r>
              <a:rPr lang="en-US" sz="1800" b="1" dirty="0"/>
              <a:t>Content</a:t>
            </a:r>
            <a:r>
              <a:rPr lang="en-US" sz="1800" dirty="0"/>
              <a:t> - The content of the box,</a:t>
            </a:r>
            <a:br>
              <a:rPr lang="en-US" sz="1800" dirty="0"/>
            </a:br>
            <a:r>
              <a:rPr lang="en-US" sz="1800" dirty="0"/>
              <a:t> where text and images appear</a:t>
            </a:r>
          </a:p>
          <a:p>
            <a:pPr>
              <a:buFont typeface="Wingdings" panose="05000000000000000000" pitchFamily="2" charset="2"/>
              <a:buChar char="q"/>
            </a:pPr>
            <a:r>
              <a:rPr lang="en-US" sz="1800" b="1" dirty="0"/>
              <a:t>Padding</a:t>
            </a:r>
            <a:r>
              <a:rPr lang="en-US" sz="1800" dirty="0"/>
              <a:t> - Clears an area around</a:t>
            </a:r>
            <a:br>
              <a:rPr lang="en-US" sz="1800" dirty="0"/>
            </a:br>
            <a:r>
              <a:rPr lang="en-US" sz="1800" dirty="0"/>
              <a:t> the content. The padding is transparent</a:t>
            </a:r>
          </a:p>
          <a:p>
            <a:pPr>
              <a:buFont typeface="Wingdings" panose="05000000000000000000" pitchFamily="2" charset="2"/>
              <a:buChar char="q"/>
            </a:pPr>
            <a:r>
              <a:rPr lang="en-US" sz="1800" b="1" dirty="0"/>
              <a:t>Border</a:t>
            </a:r>
            <a:r>
              <a:rPr lang="en-US" sz="1800" dirty="0"/>
              <a:t> - A border that goes around</a:t>
            </a:r>
            <a:br>
              <a:rPr lang="en-US" sz="1800" dirty="0"/>
            </a:br>
            <a:r>
              <a:rPr lang="en-US" sz="1800" dirty="0"/>
              <a:t> the padding and content</a:t>
            </a:r>
          </a:p>
          <a:p>
            <a:pPr>
              <a:buFont typeface="Wingdings" panose="05000000000000000000" pitchFamily="2" charset="2"/>
              <a:buChar char="q"/>
            </a:pPr>
            <a:r>
              <a:rPr lang="en-US" sz="1800" b="1" dirty="0"/>
              <a:t>Margin</a:t>
            </a:r>
            <a:r>
              <a:rPr lang="en-US" sz="1800" dirty="0"/>
              <a:t> - Clears an area outside the border.</a:t>
            </a:r>
            <a:br>
              <a:rPr lang="en-US" sz="1800" dirty="0"/>
            </a:br>
            <a:r>
              <a:rPr lang="en-US" sz="1800" dirty="0"/>
              <a:t> The margin is transparent</a:t>
            </a:r>
          </a:p>
          <a:p>
            <a:pPr fontAlgn="base">
              <a:buFont typeface="Wingdings" panose="05000000000000000000" pitchFamily="2" charset="2"/>
              <a:buChar char="q"/>
            </a:pPr>
            <a:endParaRPr lang="en-US" sz="1800" dirty="0"/>
          </a:p>
          <a:p>
            <a:pPr fontAlgn="base">
              <a:buFont typeface="Wingdings" panose="05000000000000000000" pitchFamily="2" charset="2"/>
              <a:buChar char="q"/>
            </a:pPr>
            <a:endParaRPr lang="en-US" dirty="0"/>
          </a:p>
          <a:p>
            <a:pPr fontAlgn="base">
              <a:buFont typeface="Wingdings" panose="05000000000000000000" pitchFamily="2" charset="2"/>
              <a:buChar char="q"/>
            </a:pPr>
            <a:endParaRPr lang="en-US" sz="1800" dirty="0"/>
          </a:p>
        </p:txBody>
      </p:sp>
      <p:pic>
        <p:nvPicPr>
          <p:cNvPr id="3" name="Picture 2">
            <a:extLst>
              <a:ext uri="{FF2B5EF4-FFF2-40B4-BE49-F238E27FC236}">
                <a16:creationId xmlns:a16="http://schemas.microsoft.com/office/drawing/2014/main" id="{7F1E216E-8652-47B3-B9F0-CED9AEFF3793}"/>
              </a:ext>
            </a:extLst>
          </p:cNvPr>
          <p:cNvPicPr>
            <a:picLocks noChangeAspect="1"/>
          </p:cNvPicPr>
          <p:nvPr/>
        </p:nvPicPr>
        <p:blipFill>
          <a:blip r:embed="rId3"/>
          <a:stretch>
            <a:fillRect/>
          </a:stretch>
        </p:blipFill>
        <p:spPr>
          <a:xfrm>
            <a:off x="4758951" y="2663688"/>
            <a:ext cx="3957666" cy="2461384"/>
          </a:xfrm>
          <a:prstGeom prst="rect">
            <a:avLst/>
          </a:prstGeom>
        </p:spPr>
      </p:pic>
    </p:spTree>
    <p:extLst>
      <p:ext uri="{BB962C8B-B14F-4D97-AF65-F5344CB8AC3E}">
        <p14:creationId xmlns:p14="http://schemas.microsoft.com/office/powerpoint/2010/main" val="14882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228600"/>
            <a:ext cx="8597348" cy="5817704"/>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endParaRPr lang="en-US" dirty="0"/>
          </a:p>
          <a:p>
            <a:pPr marL="0" indent="0">
              <a:spcBef>
                <a:spcPts val="280"/>
              </a:spcBef>
              <a:buSzPts val="1400"/>
              <a:buNone/>
            </a:pPr>
            <a:endParaRPr lang="en-US" dirty="0"/>
          </a:p>
          <a:p>
            <a:pPr marL="0" indent="0">
              <a:spcBef>
                <a:spcPts val="280"/>
              </a:spcBef>
              <a:buSzPts val="1400"/>
              <a:buNone/>
            </a:pPr>
            <a:endParaRPr lang="en-US" dirty="0"/>
          </a:p>
          <a:p>
            <a:pPr marL="0" indent="0">
              <a:spcBef>
                <a:spcPts val="280"/>
              </a:spcBef>
              <a:buSzPts val="1400"/>
              <a:buNone/>
            </a:pPr>
            <a:endParaRPr lang="en-US" dirty="0"/>
          </a:p>
          <a:p>
            <a:pPr marL="0" indent="0">
              <a:spcBef>
                <a:spcPts val="280"/>
              </a:spcBef>
              <a:buSzPts val="1400"/>
              <a:buNone/>
            </a:pPr>
            <a:endParaRPr lang="en-US" dirty="0"/>
          </a:p>
          <a:p>
            <a:pPr marL="0" indent="0">
              <a:spcBef>
                <a:spcPts val="280"/>
              </a:spcBef>
              <a:buSzPts val="1400"/>
              <a:buNone/>
            </a:pPr>
            <a:endParaRPr lang="en-US" dirty="0"/>
          </a:p>
          <a:p>
            <a:pPr marL="76200" indent="0" fontAlgn="base">
              <a:buNone/>
            </a:pPr>
            <a:endParaRPr lang="en-US" sz="1800" dirty="0"/>
          </a:p>
          <a:p>
            <a:pPr fontAlgn="base">
              <a:buFont typeface="Wingdings" panose="05000000000000000000" pitchFamily="2" charset="2"/>
              <a:buChar char="q"/>
            </a:pPr>
            <a:endParaRPr lang="en-US" dirty="0"/>
          </a:p>
          <a:p>
            <a:pPr fontAlgn="base">
              <a:buFont typeface="Wingdings" panose="05000000000000000000" pitchFamily="2" charset="2"/>
              <a:buChar char="q"/>
            </a:pPr>
            <a:endParaRPr lang="en-US" sz="1800" dirty="0"/>
          </a:p>
        </p:txBody>
      </p:sp>
      <p:pic>
        <p:nvPicPr>
          <p:cNvPr id="4" name="Picture 3">
            <a:extLst>
              <a:ext uri="{FF2B5EF4-FFF2-40B4-BE49-F238E27FC236}">
                <a16:creationId xmlns:a16="http://schemas.microsoft.com/office/drawing/2014/main" id="{F3E7843C-C94C-478C-9284-89050CE0AAEF}"/>
              </a:ext>
            </a:extLst>
          </p:cNvPr>
          <p:cNvPicPr>
            <a:picLocks noChangeAspect="1"/>
          </p:cNvPicPr>
          <p:nvPr/>
        </p:nvPicPr>
        <p:blipFill>
          <a:blip r:embed="rId3"/>
          <a:stretch>
            <a:fillRect/>
          </a:stretch>
        </p:blipFill>
        <p:spPr>
          <a:xfrm>
            <a:off x="561872" y="911708"/>
            <a:ext cx="3276600" cy="1657350"/>
          </a:xfrm>
          <a:prstGeom prst="rect">
            <a:avLst/>
          </a:prstGeom>
        </p:spPr>
      </p:pic>
      <p:pic>
        <p:nvPicPr>
          <p:cNvPr id="5" name="Picture 4">
            <a:extLst>
              <a:ext uri="{FF2B5EF4-FFF2-40B4-BE49-F238E27FC236}">
                <a16:creationId xmlns:a16="http://schemas.microsoft.com/office/drawing/2014/main" id="{010614EA-FDCD-4F98-88FF-DCD19D745292}"/>
              </a:ext>
            </a:extLst>
          </p:cNvPr>
          <p:cNvPicPr>
            <a:picLocks noChangeAspect="1"/>
          </p:cNvPicPr>
          <p:nvPr/>
        </p:nvPicPr>
        <p:blipFill>
          <a:blip r:embed="rId4"/>
          <a:stretch>
            <a:fillRect/>
          </a:stretch>
        </p:blipFill>
        <p:spPr>
          <a:xfrm>
            <a:off x="605459" y="463412"/>
            <a:ext cx="3162300" cy="285750"/>
          </a:xfrm>
          <a:prstGeom prst="rect">
            <a:avLst/>
          </a:prstGeom>
        </p:spPr>
      </p:pic>
      <p:pic>
        <p:nvPicPr>
          <p:cNvPr id="6" name="Picture 5">
            <a:extLst>
              <a:ext uri="{FF2B5EF4-FFF2-40B4-BE49-F238E27FC236}">
                <a16:creationId xmlns:a16="http://schemas.microsoft.com/office/drawing/2014/main" id="{C7D8E0D6-6CAF-4529-9598-8EB7E2FC9F51}"/>
              </a:ext>
            </a:extLst>
          </p:cNvPr>
          <p:cNvPicPr>
            <a:picLocks noChangeAspect="1"/>
          </p:cNvPicPr>
          <p:nvPr/>
        </p:nvPicPr>
        <p:blipFill>
          <a:blip r:embed="rId5"/>
          <a:stretch>
            <a:fillRect/>
          </a:stretch>
        </p:blipFill>
        <p:spPr>
          <a:xfrm>
            <a:off x="4171744" y="228600"/>
            <a:ext cx="4425605" cy="2435214"/>
          </a:xfrm>
          <a:prstGeom prst="rect">
            <a:avLst/>
          </a:prstGeom>
        </p:spPr>
      </p:pic>
    </p:spTree>
    <p:extLst>
      <p:ext uri="{BB962C8B-B14F-4D97-AF65-F5344CB8AC3E}">
        <p14:creationId xmlns:p14="http://schemas.microsoft.com/office/powerpoint/2010/main" val="2662787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228600"/>
            <a:ext cx="8597348" cy="5817704"/>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dirty="0"/>
              <a:t>What are the advantages of using CSS?</a:t>
            </a:r>
          </a:p>
          <a:p>
            <a:pPr fontAlgn="base">
              <a:buFont typeface="Wingdings" panose="05000000000000000000" pitchFamily="2" charset="2"/>
              <a:buChar char="q"/>
            </a:pPr>
            <a:r>
              <a:rPr lang="en-US" sz="1800" dirty="0"/>
              <a:t>CSS plays an important role, by using CSS you simply got to specify a repeated style for element once &amp; use it multiple times</a:t>
            </a:r>
          </a:p>
          <a:p>
            <a:pPr fontAlgn="base">
              <a:buFont typeface="Wingdings" panose="05000000000000000000" pitchFamily="2" charset="2"/>
              <a:buChar char="q"/>
            </a:pPr>
            <a:r>
              <a:rPr lang="en-US" sz="1800" dirty="0"/>
              <a:t>The main advantage of CSS is that style is applied consistently across variety of sites. One instruction can control several areas which is advantageous.</a:t>
            </a:r>
          </a:p>
          <a:p>
            <a:pPr fontAlgn="base">
              <a:buFont typeface="Wingdings" panose="05000000000000000000" pitchFamily="2" charset="2"/>
              <a:buChar char="q"/>
            </a:pPr>
            <a:r>
              <a:rPr lang="en-US" sz="1800" dirty="0"/>
              <a:t>Cascading sheet not only simplifies website development, but also simplifies the maintenance as a change of one line of code affects the whole web site and maintenance time.</a:t>
            </a:r>
          </a:p>
          <a:p>
            <a:pPr fontAlgn="base">
              <a:buFont typeface="Wingdings" panose="05000000000000000000" pitchFamily="2" charset="2"/>
              <a:buChar char="q"/>
            </a:pPr>
            <a:r>
              <a:rPr lang="en-US" sz="1800" dirty="0"/>
              <a:t>It is less complex therefore the effort are significantly reduced.</a:t>
            </a:r>
          </a:p>
          <a:p>
            <a:pPr fontAlgn="base">
              <a:buFont typeface="Wingdings" panose="05000000000000000000" pitchFamily="2" charset="2"/>
              <a:buChar char="q"/>
            </a:pPr>
            <a:r>
              <a:rPr lang="en-US" sz="1800" dirty="0"/>
              <a:t>Separation of Style and Structure</a:t>
            </a:r>
          </a:p>
          <a:p>
            <a:pPr marL="76200" indent="0" fontAlgn="base">
              <a:buNone/>
            </a:pPr>
            <a:endParaRPr lang="en-US" sz="1800" dirty="0"/>
          </a:p>
          <a:p>
            <a:pPr marL="76200" indent="0" fontAlgn="base">
              <a:buNone/>
            </a:pPr>
            <a:r>
              <a:rPr lang="en-US" dirty="0"/>
              <a:t>What are the limitations of CSS?</a:t>
            </a:r>
          </a:p>
          <a:p>
            <a:pPr>
              <a:buFont typeface="Wingdings" panose="05000000000000000000" pitchFamily="2" charset="2"/>
              <a:buChar char="q"/>
            </a:pPr>
            <a:r>
              <a:rPr lang="en-US" sz="1800" dirty="0"/>
              <a:t>CSS cannot perform any logical operations like if/else or for/while or +/-.</a:t>
            </a:r>
          </a:p>
          <a:p>
            <a:pPr>
              <a:buFont typeface="Wingdings" panose="05000000000000000000" pitchFamily="2" charset="2"/>
              <a:buChar char="q"/>
            </a:pPr>
            <a:r>
              <a:rPr lang="en-US" sz="1800" dirty="0"/>
              <a:t>We can not read any files using CSS.</a:t>
            </a:r>
          </a:p>
          <a:p>
            <a:pPr>
              <a:buFont typeface="Wingdings" panose="05000000000000000000" pitchFamily="2" charset="2"/>
              <a:buChar char="q"/>
            </a:pPr>
            <a:r>
              <a:rPr lang="en-US" sz="1800" dirty="0"/>
              <a:t>It can not interact with databases.</a:t>
            </a:r>
          </a:p>
          <a:p>
            <a:pPr>
              <a:buFont typeface="Wingdings" panose="05000000000000000000" pitchFamily="2" charset="2"/>
              <a:buChar char="q"/>
            </a:pPr>
            <a:r>
              <a:rPr lang="en-US" sz="1800" dirty="0"/>
              <a:t>CSS can not request a web page</a:t>
            </a:r>
          </a:p>
          <a:p>
            <a:pPr fontAlgn="base">
              <a:buFont typeface="Wingdings" panose="05000000000000000000" pitchFamily="2" charset="2"/>
              <a:buChar char="q"/>
            </a:pPr>
            <a:endParaRPr lang="en-US" sz="1800" dirty="0"/>
          </a:p>
        </p:txBody>
      </p:sp>
    </p:spTree>
    <p:extLst>
      <p:ext uri="{BB962C8B-B14F-4D97-AF65-F5344CB8AC3E}">
        <p14:creationId xmlns:p14="http://schemas.microsoft.com/office/powerpoint/2010/main" val="184192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228600"/>
            <a:ext cx="8597348" cy="5817704"/>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dirty="0"/>
              <a:t>What is CSS and how does it work with HTML?</a:t>
            </a:r>
          </a:p>
          <a:p>
            <a:pPr>
              <a:buFont typeface="Wingdings" panose="05000000000000000000" pitchFamily="2" charset="2"/>
              <a:buChar char="q"/>
            </a:pPr>
            <a:r>
              <a:rPr lang="en-US" sz="1800" dirty="0"/>
              <a:t>CSS stands for Cascading Style Sheets, and it do styling for the html structured web page.</a:t>
            </a:r>
          </a:p>
          <a:p>
            <a:pPr marL="76200" indent="0" fontAlgn="base">
              <a:buNone/>
            </a:pPr>
            <a:endParaRPr lang="en-US" sz="1800" dirty="0"/>
          </a:p>
          <a:p>
            <a:pPr marL="76200" indent="0" fontAlgn="base">
              <a:buNone/>
            </a:pPr>
            <a:r>
              <a:rPr lang="en-US" dirty="0"/>
              <a:t>What are selectors and what are their different types ?</a:t>
            </a:r>
          </a:p>
          <a:p>
            <a:pPr>
              <a:buFont typeface="Wingdings" panose="05000000000000000000" pitchFamily="2" charset="2"/>
              <a:buChar char="q"/>
            </a:pPr>
            <a:r>
              <a:rPr lang="en-US" sz="1800" dirty="0"/>
              <a:t>CSS selectors are used to "find" (or select) the HTML elements you want to style. </a:t>
            </a:r>
          </a:p>
          <a:p>
            <a:pPr marL="76200" indent="0">
              <a:buNone/>
            </a:pPr>
            <a:endParaRPr lang="en-US" sz="1800" dirty="0"/>
          </a:p>
          <a:p>
            <a:pPr marL="76200" indent="0" fontAlgn="base">
              <a:buNone/>
            </a:pPr>
            <a:endParaRPr lang="en-US" sz="1800" dirty="0"/>
          </a:p>
        </p:txBody>
      </p:sp>
      <p:pic>
        <p:nvPicPr>
          <p:cNvPr id="2" name="Picture 1">
            <a:extLst>
              <a:ext uri="{FF2B5EF4-FFF2-40B4-BE49-F238E27FC236}">
                <a16:creationId xmlns:a16="http://schemas.microsoft.com/office/drawing/2014/main" id="{469D91A0-0275-4611-997B-3D764456A3C6}"/>
              </a:ext>
            </a:extLst>
          </p:cNvPr>
          <p:cNvPicPr>
            <a:picLocks noChangeAspect="1"/>
          </p:cNvPicPr>
          <p:nvPr/>
        </p:nvPicPr>
        <p:blipFill>
          <a:blip r:embed="rId3"/>
          <a:stretch>
            <a:fillRect/>
          </a:stretch>
        </p:blipFill>
        <p:spPr>
          <a:xfrm>
            <a:off x="622231" y="2830309"/>
            <a:ext cx="6549887" cy="2281642"/>
          </a:xfrm>
          <a:prstGeom prst="rect">
            <a:avLst/>
          </a:prstGeom>
        </p:spPr>
      </p:pic>
      <p:pic>
        <p:nvPicPr>
          <p:cNvPr id="3" name="Picture 2">
            <a:extLst>
              <a:ext uri="{FF2B5EF4-FFF2-40B4-BE49-F238E27FC236}">
                <a16:creationId xmlns:a16="http://schemas.microsoft.com/office/drawing/2014/main" id="{5F9EF31B-2A8D-4DDC-B1B4-8FA3B00CB3C9}"/>
              </a:ext>
            </a:extLst>
          </p:cNvPr>
          <p:cNvPicPr>
            <a:picLocks noChangeAspect="1"/>
          </p:cNvPicPr>
          <p:nvPr/>
        </p:nvPicPr>
        <p:blipFill>
          <a:blip r:embed="rId4"/>
          <a:stretch>
            <a:fillRect/>
          </a:stretch>
        </p:blipFill>
        <p:spPr>
          <a:xfrm>
            <a:off x="2528473" y="5380005"/>
            <a:ext cx="2238375" cy="1133475"/>
          </a:xfrm>
          <a:prstGeom prst="rect">
            <a:avLst/>
          </a:prstGeom>
        </p:spPr>
      </p:pic>
    </p:spTree>
    <p:extLst>
      <p:ext uri="{BB962C8B-B14F-4D97-AF65-F5344CB8AC3E}">
        <p14:creationId xmlns:p14="http://schemas.microsoft.com/office/powerpoint/2010/main" val="371338813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3090</TotalTime>
  <Words>2015</Words>
  <Application>Microsoft Office PowerPoint</Application>
  <PresentationFormat>On-screen Show (4:3)</PresentationFormat>
  <Paragraphs>216</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Office Theme</vt:lpstr>
      <vt:lpstr>CSS Questions </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 Redux </dc:title>
  <dc:creator>Vivek Mehra</dc:creator>
  <cp:lastModifiedBy>Pooja Tyagi</cp:lastModifiedBy>
  <cp:revision>225</cp:revision>
  <dcterms:created xsi:type="dcterms:W3CDTF">2006-08-16T00:00:00Z</dcterms:created>
  <dcterms:modified xsi:type="dcterms:W3CDTF">2021-09-01T09:01:55Z</dcterms:modified>
</cp:coreProperties>
</file>