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340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30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9" roundtripDataSignature="AMtx7mgNnX6EGuk1EwPpAoQ9Pa5Tf/GHt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oja Tyagi" initials="PT" lastIdx="1" clrIdx="0">
    <p:extLst>
      <p:ext uri="{19B8F6BF-5375-455C-9EA6-DF929625EA0E}">
        <p15:presenceInfo xmlns:p15="http://schemas.microsoft.com/office/powerpoint/2012/main" userId="S::ptyagi@adobe.com::fea4488b-0cf1-40c4-a247-7f006244f02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1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89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90" Type="http://schemas.openxmlformats.org/officeDocument/2006/relationships/commentAuthors" Target="commentAuthors.xml"/><Relationship Id="rId10" Type="http://schemas.openxmlformats.org/officeDocument/2006/relationships/slide" Target="slides/slide9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1985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9132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6748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5053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066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816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721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8062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291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8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8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8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8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8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8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8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8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8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slide">
  <p:cSld name="Agenda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8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672945" cy="83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050" tIns="41025" rIns="82050" bIns="410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  <a:defRPr sz="3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8"/>
          <p:cNvSpPr txBox="1">
            <a:spLocks noGrp="1"/>
          </p:cNvSpPr>
          <p:nvPr>
            <p:ph type="body" idx="1"/>
          </p:nvPr>
        </p:nvSpPr>
        <p:spPr>
          <a:xfrm>
            <a:off x="228600" y="990600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AutoNum type="arabicPeriod"/>
              <a:defRPr sz="2400">
                <a:solidFill>
                  <a:schemeClr val="accent1"/>
                </a:solidFill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AutoNum type="romanLcPeriod"/>
              <a:defRPr sz="2000">
                <a:solidFill>
                  <a:schemeClr val="dk2"/>
                </a:solidFill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AutoNum type="romanLcPeriod"/>
              <a:defRPr sz="1800">
                <a:solidFill>
                  <a:schemeClr val="dk2"/>
                </a:solidFill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AutoNum type="romanLcPeriod"/>
              <a:defRPr sz="1600">
                <a:solidFill>
                  <a:schemeClr val="dk2"/>
                </a:solidFill>
              </a:defRPr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AutoNum type="romanLcPeriod"/>
              <a:defRPr sz="1400">
                <a:solidFill>
                  <a:schemeClr val="dk2"/>
                </a:solidFill>
              </a:defRPr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AutoNum type="romanLcPeriod"/>
              <a:defRPr sz="1200">
                <a:solidFill>
                  <a:schemeClr val="dk2"/>
                </a:solidFill>
              </a:defRPr>
            </a:lvl6pPr>
            <a:lvl7pPr marL="3200400" lvl="6" indent="-29845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AutoNum type="romanLcPeriod"/>
              <a:defRPr sz="1100">
                <a:solidFill>
                  <a:schemeClr val="dk2"/>
                </a:solidFill>
              </a:defRPr>
            </a:lvl7pPr>
            <a:lvl8pPr marL="3657600" lvl="7" indent="-2921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libri"/>
              <a:buAutoNum type="romanLcPeriod"/>
              <a:defRPr sz="1000">
                <a:solidFill>
                  <a:schemeClr val="dk2"/>
                </a:solidFill>
              </a:defRPr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 End Slide">
  <p:cSld name="Dark End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7463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79"/>
          <p:cNvSpPr txBox="1">
            <a:spLocks noGrp="1"/>
          </p:cNvSpPr>
          <p:nvPr>
            <p:ph type="body" idx="1"/>
          </p:nvPr>
        </p:nvSpPr>
        <p:spPr>
          <a:xfrm>
            <a:off x="457200" y="2286000"/>
            <a:ext cx="817643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8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8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8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8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8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2" name="Google Shape;52;p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terms.com/definition/ta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chterms.com/definition/synta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40"/>
              <a:buFont typeface="Calibri"/>
              <a:buNone/>
            </a:pPr>
            <a:r>
              <a:rPr lang="en-US" sz="8640" dirty="0">
                <a:solidFill>
                  <a:schemeClr val="dk2"/>
                </a:solidFill>
              </a:rPr>
              <a:t>HTML Questions</a:t>
            </a:r>
            <a:br>
              <a:rPr lang="en-US" sz="3959" dirty="0"/>
            </a:br>
            <a:endParaRPr sz="3959" dirty="0"/>
          </a:p>
        </p:txBody>
      </p:sp>
      <p:sp>
        <p:nvSpPr>
          <p:cNvPr id="95" name="Google Shape;9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 dirty="0">
                <a:solidFill>
                  <a:schemeClr val="accent1"/>
                </a:solidFill>
              </a:rPr>
              <a:t>Date: 29th Aug 2021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228600" y="347870"/>
            <a:ext cx="8382000" cy="574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280"/>
              </a:spcBef>
              <a:buSzPts val="1400"/>
              <a:buNone/>
            </a:pPr>
            <a:r>
              <a:rPr lang="en-US" sz="3200" dirty="0"/>
              <a:t>What are attributes in HTML?</a:t>
            </a: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Attribute in html is used to describe the characteristic or the properties of the element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HTML attributes provide additional information about HTML elements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Attributes usually come in name/value pairs like: </a:t>
            </a:r>
            <a:r>
              <a:rPr lang="en-US" sz="1800" b="1" dirty="0"/>
              <a:t>name="value"</a:t>
            </a: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&lt;a </a:t>
            </a:r>
            <a:r>
              <a:rPr lang="en-US" sz="1800" b="1" dirty="0" err="1"/>
              <a:t>href</a:t>
            </a:r>
            <a:r>
              <a:rPr lang="en-US" sz="1800" dirty="0"/>
              <a:t>="https://www.w3schools.com"&gt;Visit W3Schools&lt;/a&gt;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&lt;</a:t>
            </a:r>
            <a:r>
              <a:rPr lang="en-US" sz="1800" dirty="0" err="1"/>
              <a:t>img</a:t>
            </a:r>
            <a:r>
              <a:rPr lang="en-US" sz="1800" dirty="0"/>
              <a:t> </a:t>
            </a:r>
            <a:r>
              <a:rPr lang="en-US" sz="1800" b="1" dirty="0" err="1"/>
              <a:t>src</a:t>
            </a:r>
            <a:r>
              <a:rPr lang="en-US" sz="1800" dirty="0"/>
              <a:t>="img_girl.jpg"&gt;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&lt;</a:t>
            </a:r>
            <a:r>
              <a:rPr lang="en-US" sz="1800" dirty="0" err="1"/>
              <a:t>img</a:t>
            </a:r>
            <a:r>
              <a:rPr lang="en-US" sz="1800" dirty="0"/>
              <a:t> </a:t>
            </a:r>
            <a:r>
              <a:rPr lang="en-US" sz="1800" b="1" dirty="0" err="1"/>
              <a:t>src</a:t>
            </a:r>
            <a:r>
              <a:rPr lang="en-US" sz="1800" dirty="0"/>
              <a:t>="img_girl.jpg" </a:t>
            </a:r>
            <a:r>
              <a:rPr lang="en-US" sz="1800" b="1" dirty="0"/>
              <a:t>width</a:t>
            </a:r>
            <a:r>
              <a:rPr lang="en-US" sz="1800" dirty="0"/>
              <a:t>="500" </a:t>
            </a:r>
            <a:r>
              <a:rPr lang="en-US" sz="1800" b="1" dirty="0"/>
              <a:t>height</a:t>
            </a:r>
            <a:r>
              <a:rPr lang="en-US" sz="1800" dirty="0"/>
              <a:t>="600"&gt;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&lt;</a:t>
            </a:r>
            <a:r>
              <a:rPr lang="en-US" sz="1800" dirty="0" err="1"/>
              <a:t>img</a:t>
            </a:r>
            <a:r>
              <a:rPr lang="en-US" sz="1800" dirty="0"/>
              <a:t> </a:t>
            </a:r>
            <a:r>
              <a:rPr lang="en-US" sz="1800" b="1" dirty="0" err="1"/>
              <a:t>src</a:t>
            </a:r>
            <a:r>
              <a:rPr lang="en-US" sz="1800" dirty="0"/>
              <a:t>="img_girl.jpg" </a:t>
            </a:r>
            <a:r>
              <a:rPr lang="en-US" sz="1800" b="1" dirty="0"/>
              <a:t>alt</a:t>
            </a:r>
            <a:r>
              <a:rPr lang="en-US" sz="1800" dirty="0"/>
              <a:t>="Girl with a jacket"&gt;</a:t>
            </a:r>
          </a:p>
          <a:p>
            <a:pPr marL="76200" indent="0">
              <a:buNone/>
            </a:pPr>
            <a:r>
              <a:rPr lang="en-US" sz="3200" dirty="0"/>
              <a:t>What are data- attributes good for?</a:t>
            </a:r>
          </a:p>
          <a:p>
            <a:pPr marL="7620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76200" indent="0">
              <a:buNone/>
            </a:pPr>
            <a:endParaRPr lang="en-US" sz="1800" dirty="0"/>
          </a:p>
          <a:p>
            <a:pPr marL="76200" indent="0" fontAlgn="base">
              <a:buNone/>
            </a:pPr>
            <a:endParaRPr lang="en-US" sz="1800" dirty="0"/>
          </a:p>
          <a:p>
            <a:pPr lvl="1" fontAlgn="base">
              <a:buFont typeface="Wingdings" panose="05000000000000000000" pitchFamily="2" charset="2"/>
              <a:buChar char="Ø"/>
            </a:pPr>
            <a:endParaRPr lang="en-US" dirty="0"/>
          </a:p>
          <a:p>
            <a:pPr lvl="1" fontAlgn="base">
              <a:buFont typeface="Wingdings" panose="05000000000000000000" pitchFamily="2" charset="2"/>
              <a:buChar char="Ø"/>
            </a:pPr>
            <a:endParaRPr lang="en-US" dirty="0"/>
          </a:p>
          <a:p>
            <a:pPr lvl="1" fontAlgn="base">
              <a:buFont typeface="Wingdings" panose="05000000000000000000" pitchFamily="2" charset="2"/>
              <a:buChar char="Ø"/>
            </a:pPr>
            <a:endParaRPr lang="en-US" dirty="0"/>
          </a:p>
          <a:p>
            <a:pPr lvl="1" fontAlgn="base">
              <a:buFont typeface="Wingdings" panose="05000000000000000000" pitchFamily="2" charset="2"/>
              <a:buChar char="Ø"/>
            </a:pPr>
            <a:endParaRPr lang="en-US" dirty="0"/>
          </a:p>
          <a:p>
            <a:pPr marL="558800" lvl="1" indent="0" fontAlgn="base">
              <a:buNone/>
            </a:pPr>
            <a:endParaRPr lang="en-US" dirty="0"/>
          </a:p>
          <a:p>
            <a:pPr lvl="1" fontAlgn="base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558800" lvl="1" indent="0" fontAlgn="base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17952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228600" y="347870"/>
            <a:ext cx="8382000" cy="6271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280"/>
              </a:spcBef>
              <a:buSzPts val="1400"/>
              <a:buNone/>
            </a:pPr>
            <a:r>
              <a:rPr lang="en-US" sz="3200" dirty="0"/>
              <a:t>Describe the difference between &amp;&lt;script&gt;, &lt;script async&gt; and &lt;script defer&gt;.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/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76200" indent="0">
              <a:buNone/>
            </a:pPr>
            <a:endParaRPr lang="en-US" sz="1800" dirty="0"/>
          </a:p>
          <a:p>
            <a:pPr marL="76200" indent="0" fontAlgn="base">
              <a:buNone/>
            </a:pPr>
            <a:endParaRPr lang="en-US" sz="1800" dirty="0"/>
          </a:p>
          <a:p>
            <a:pPr lvl="1" fontAlgn="base">
              <a:buFont typeface="Wingdings" panose="05000000000000000000" pitchFamily="2" charset="2"/>
              <a:buChar char="Ø"/>
            </a:pPr>
            <a:endParaRPr lang="en-US" dirty="0"/>
          </a:p>
          <a:p>
            <a:pPr lvl="1" fontAlgn="base">
              <a:buFont typeface="Wingdings" panose="05000000000000000000" pitchFamily="2" charset="2"/>
              <a:buChar char="Ø"/>
            </a:pPr>
            <a:endParaRPr lang="en-US" dirty="0"/>
          </a:p>
          <a:p>
            <a:pPr lvl="1" fontAlgn="base">
              <a:buFont typeface="Wingdings" panose="05000000000000000000" pitchFamily="2" charset="2"/>
              <a:buChar char="Ø"/>
            </a:pPr>
            <a:endParaRPr lang="en-US" dirty="0"/>
          </a:p>
          <a:p>
            <a:pPr lvl="1" fontAlgn="base">
              <a:buFont typeface="Wingdings" panose="05000000000000000000" pitchFamily="2" charset="2"/>
              <a:buChar char="Ø"/>
            </a:pPr>
            <a:endParaRPr lang="en-US" dirty="0"/>
          </a:p>
          <a:p>
            <a:pPr marL="558800" lvl="1" indent="0" fontAlgn="base">
              <a:buNone/>
            </a:pPr>
            <a:endParaRPr lang="en-US" dirty="0"/>
          </a:p>
          <a:p>
            <a:pPr lvl="1" fontAlgn="base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558800" lvl="1" indent="0" fontAlgn="base">
              <a:buNone/>
            </a:pPr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2FA6F6-D3BD-48E6-A602-8CEC2B02F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39" y="1453169"/>
            <a:ext cx="6242602" cy="51662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6BBA5E-4615-4E03-8042-C5067846A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480" y="1150661"/>
            <a:ext cx="17430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11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228600" y="347870"/>
            <a:ext cx="8382000" cy="574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280"/>
              </a:spcBef>
              <a:buSzPts val="1400"/>
              <a:buNone/>
            </a:pPr>
            <a:r>
              <a:rPr lang="en-US" dirty="0"/>
              <a:t>Why is it generally a good idea to position CSS &lt;link&gt;s between &lt;head&gt;&lt;/head&amp;&gt; and JS &lt;script&gt;s just before &lt;/body&gt;? Do you know any exceptions?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err="1"/>
              <a:t>Attr</a:t>
            </a:r>
            <a:endParaRPr lang="en-US" sz="3200" dirty="0"/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76200" indent="0">
              <a:buNone/>
            </a:pPr>
            <a:endParaRPr lang="en-US" sz="1800" dirty="0"/>
          </a:p>
          <a:p>
            <a:pPr marL="76200" indent="0" fontAlgn="base">
              <a:buNone/>
            </a:pPr>
            <a:endParaRPr lang="en-US" sz="1800" dirty="0"/>
          </a:p>
          <a:p>
            <a:pPr lvl="1" fontAlgn="base">
              <a:buFont typeface="Wingdings" panose="05000000000000000000" pitchFamily="2" charset="2"/>
              <a:buChar char="Ø"/>
            </a:pPr>
            <a:endParaRPr lang="en-US" dirty="0"/>
          </a:p>
          <a:p>
            <a:pPr lvl="1" fontAlgn="base">
              <a:buFont typeface="Wingdings" panose="05000000000000000000" pitchFamily="2" charset="2"/>
              <a:buChar char="Ø"/>
            </a:pPr>
            <a:endParaRPr lang="en-US" dirty="0"/>
          </a:p>
          <a:p>
            <a:pPr lvl="1" fontAlgn="base">
              <a:buFont typeface="Wingdings" panose="05000000000000000000" pitchFamily="2" charset="2"/>
              <a:buChar char="Ø"/>
            </a:pPr>
            <a:endParaRPr lang="en-US" dirty="0"/>
          </a:p>
          <a:p>
            <a:pPr lvl="1" fontAlgn="base">
              <a:buFont typeface="Wingdings" panose="05000000000000000000" pitchFamily="2" charset="2"/>
              <a:buChar char="Ø"/>
            </a:pPr>
            <a:endParaRPr lang="en-US" dirty="0"/>
          </a:p>
          <a:p>
            <a:pPr marL="558800" lvl="1" indent="0" fontAlgn="base">
              <a:buNone/>
            </a:pPr>
            <a:endParaRPr lang="en-US" dirty="0"/>
          </a:p>
          <a:p>
            <a:pPr lvl="1" fontAlgn="base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558800" lvl="1" indent="0" fontAlgn="base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82999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75"/>
          <p:cNvSpPr txBox="1">
            <a:spLocks noGrp="1"/>
          </p:cNvSpPr>
          <p:nvPr>
            <p:ph type="body" idx="1"/>
          </p:nvPr>
        </p:nvSpPr>
        <p:spPr>
          <a:xfrm>
            <a:off x="457200" y="2286000"/>
            <a:ext cx="817643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672945" cy="83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050" tIns="41025" rIns="82050" bIns="410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US" dirty="0"/>
              <a:t>Contents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242455" y="796635"/>
            <a:ext cx="7751618" cy="5530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280"/>
              </a:spcBef>
              <a:buSzPts val="1400"/>
            </a:pPr>
            <a:endParaRPr lang="en-US" sz="1400" dirty="0"/>
          </a:p>
          <a:p>
            <a:pPr marL="342900" indent="-342900">
              <a:spcBef>
                <a:spcPts val="280"/>
              </a:spcBef>
              <a:buSzPts val="1400"/>
            </a:pPr>
            <a:r>
              <a:rPr lang="en-US" sz="1800" dirty="0"/>
              <a:t>What is html how it works ?</a:t>
            </a:r>
          </a:p>
          <a:p>
            <a:pPr marL="342900" indent="-342900">
              <a:spcBef>
                <a:spcPts val="280"/>
              </a:spcBef>
              <a:buSzPts val="1400"/>
            </a:pPr>
            <a:r>
              <a:rPr lang="en-US" sz="1800" dirty="0"/>
              <a:t>Is some compiler required to run html?</a:t>
            </a:r>
          </a:p>
          <a:p>
            <a:pPr marL="342900" indent="-342900">
              <a:spcBef>
                <a:spcPts val="280"/>
              </a:spcBef>
              <a:buSzPts val="1400"/>
            </a:pPr>
            <a:r>
              <a:rPr lang="en-US" sz="1800" dirty="0"/>
              <a:t>What new update in html?</a:t>
            </a:r>
          </a:p>
          <a:p>
            <a:pPr marL="342900" indent="-342900">
              <a:spcBef>
                <a:spcPts val="280"/>
              </a:spcBef>
              <a:buSzPts val="1400"/>
            </a:pPr>
            <a:r>
              <a:rPr lang="en-US" sz="1800" dirty="0"/>
              <a:t>What is the meaning of&lt;DOCTYPE html&gt;?</a:t>
            </a:r>
          </a:p>
          <a:p>
            <a:pPr marL="342900" indent="-342900">
              <a:spcBef>
                <a:spcPts val="280"/>
              </a:spcBef>
              <a:buSzPts val="1400"/>
            </a:pPr>
            <a:r>
              <a:rPr lang="en-US" sz="1800" dirty="0"/>
              <a:t>Difference between HTML and XML.</a:t>
            </a:r>
          </a:p>
          <a:p>
            <a:pPr marL="342900" indent="-342900">
              <a:spcBef>
                <a:spcPts val="280"/>
              </a:spcBef>
              <a:buSzPts val="1400"/>
            </a:pPr>
            <a:r>
              <a:rPr lang="en-US" sz="1800" dirty="0"/>
              <a:t>What do you mean by a markup language?</a:t>
            </a:r>
          </a:p>
          <a:p>
            <a:pPr marL="342900" indent="-342900">
              <a:spcBef>
                <a:spcPts val="280"/>
              </a:spcBef>
              <a:buSzPts val="1400"/>
            </a:pPr>
            <a:r>
              <a:rPr lang="en-US" sz="1800" dirty="0"/>
              <a:t>Can you share examples of other markup languages and how they differ from HTML?</a:t>
            </a:r>
          </a:p>
          <a:p>
            <a:pPr marL="342900" indent="-342900">
              <a:spcBef>
                <a:spcPts val="280"/>
              </a:spcBef>
              <a:buSzPts val="1400"/>
            </a:pPr>
            <a:r>
              <a:rPr lang="en-US" sz="1800" dirty="0"/>
              <a:t>What version of HTML do you use in your projects? How is HTML 5 different from HTML 4?</a:t>
            </a:r>
          </a:p>
          <a:p>
            <a:pPr marL="342900" indent="-342900">
              <a:spcBef>
                <a:spcPts val="280"/>
              </a:spcBef>
              <a:buSzPts val="1400"/>
            </a:pPr>
            <a:r>
              <a:rPr lang="en-US" sz="1800" dirty="0"/>
              <a:t>What are attributes in HTML?</a:t>
            </a:r>
          </a:p>
          <a:p>
            <a:pPr marL="342900" indent="-342900">
              <a:spcBef>
                <a:spcPts val="280"/>
              </a:spcBef>
              <a:buSzPts val="1400"/>
            </a:pPr>
            <a:r>
              <a:rPr lang="en-US" sz="1800" dirty="0"/>
              <a:t>What are data- attributes good for?</a:t>
            </a:r>
          </a:p>
          <a:p>
            <a:pPr marL="342900" indent="-342900">
              <a:spcBef>
                <a:spcPts val="280"/>
              </a:spcBef>
              <a:buSzPts val="1400"/>
            </a:pPr>
            <a:r>
              <a:rPr lang="en-US" sz="1800" dirty="0"/>
              <a:t>Describe the difference between &amp;&lt;script&gt;, &lt;script async&gt; and &lt;script defer&gt;.</a:t>
            </a:r>
          </a:p>
          <a:p>
            <a:pPr marL="342900" indent="-342900">
              <a:spcBef>
                <a:spcPts val="280"/>
              </a:spcBef>
              <a:buSzPts val="1400"/>
            </a:pPr>
            <a:r>
              <a:rPr lang="en-US" sz="1800" dirty="0"/>
              <a:t>Why is it generally a good idea to position CSS &lt;link&gt;s between &lt;head&gt;&lt;/head&amp;&gt; and JS &lt;script&gt;s just before &lt;/body&gt;? Do you know any exceptions?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228600" y="990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indent="-514350">
              <a:spcBef>
                <a:spcPts val="0"/>
              </a:spcBef>
              <a:buSzPts val="3200"/>
              <a:buNone/>
            </a:pPr>
            <a:r>
              <a:rPr lang="en-US" sz="3200" dirty="0"/>
              <a:t>What is html how it works ?</a:t>
            </a:r>
            <a:endParaRPr sz="1800" dirty="0">
              <a:solidFill>
                <a:schemeClr val="dk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HTML stands for Hyper Text Markup Language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HTML is the standard markup language for creating Web pages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HTML describes the structure of a Web page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HTML consists of a series of elements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HTML elements tell the browser how to display the content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HTML elements label pieces of content such as "this is a heading", "this is a paragraph", "this is a link", etc.</a:t>
            </a:r>
          </a:p>
          <a:p>
            <a:pPr marL="514350" lvl="0" indent="-40005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BE5B18-5E3E-470C-A370-99782E305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35" y="3990767"/>
            <a:ext cx="2962275" cy="22955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AFC945-79C3-4C55-8079-C5CCE88C4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712" y="4166773"/>
            <a:ext cx="3105150" cy="1247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228600" y="990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280"/>
              </a:spcBef>
              <a:buSzPts val="1400"/>
              <a:buNone/>
            </a:pPr>
            <a:r>
              <a:rPr lang="en-US" sz="3200" dirty="0"/>
              <a:t>Is some compiler required to run html?</a:t>
            </a:r>
          </a:p>
          <a:p>
            <a:pPr marL="3619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There are no interpreter or compiler for HTML</a:t>
            </a:r>
            <a:r>
              <a:rPr lang="en-US" sz="1800" dirty="0"/>
              <a:t>.</a:t>
            </a:r>
          </a:p>
          <a:p>
            <a:pPr marL="361950" indent="-285750">
              <a:buFont typeface="Wingdings" panose="05000000000000000000" pitchFamily="2" charset="2"/>
              <a:buChar char="q"/>
            </a:pPr>
            <a:r>
              <a:rPr lang="en-US" sz="1800" dirty="0"/>
              <a:t> HTML is a language used to design web pages. So, HTML is NOT a programming language.</a:t>
            </a:r>
          </a:p>
          <a:p>
            <a:pPr marL="361950" indent="-285750">
              <a:buFont typeface="Wingdings" panose="05000000000000000000" pitchFamily="2" charset="2"/>
              <a:buChar char="q"/>
            </a:pPr>
            <a:r>
              <a:rPr lang="en-US" sz="1800" dirty="0"/>
              <a:t> Use of compiler: It changes the source code into its ASCII value creating a file with .</a:t>
            </a:r>
          </a:p>
          <a:p>
            <a:pPr marL="361950" indent="-285750"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dk1"/>
              </a:solidFill>
            </a:endParaRPr>
          </a:p>
          <a:p>
            <a:pPr marL="0" indent="0">
              <a:spcBef>
                <a:spcPts val="280"/>
              </a:spcBef>
              <a:buSzPts val="1400"/>
              <a:buNone/>
            </a:pPr>
            <a:r>
              <a:rPr lang="en-US" sz="3200" dirty="0"/>
              <a:t>What new update in html?</a:t>
            </a:r>
          </a:p>
          <a:p>
            <a:pPr marL="285750" indent="-285750">
              <a:spcBef>
                <a:spcPts val="280"/>
              </a:spcBef>
              <a:buSzPts val="1400"/>
              <a:buFont typeface="Wingdings" panose="05000000000000000000" pitchFamily="2" charset="2"/>
              <a:buChar char="q"/>
            </a:pPr>
            <a:r>
              <a:rPr lang="en-US" sz="1800" dirty="0"/>
              <a:t>It provides support for local storage</a:t>
            </a:r>
          </a:p>
          <a:p>
            <a:pPr marL="285750" indent="-285750">
              <a:spcBef>
                <a:spcPts val="280"/>
              </a:spcBef>
              <a:buSzPts val="1400"/>
              <a:buFont typeface="Wingdings" panose="05000000000000000000" pitchFamily="2" charset="2"/>
              <a:buChar char="q"/>
            </a:pPr>
            <a:r>
              <a:rPr lang="en-US" sz="1800" dirty="0"/>
              <a:t>New form controls, like calendar, date, time, email, </a:t>
            </a:r>
            <a:r>
              <a:rPr lang="en-US" sz="1800" dirty="0" err="1"/>
              <a:t>url</a:t>
            </a:r>
            <a:r>
              <a:rPr lang="en-US" sz="1800" dirty="0"/>
              <a:t>, search</a:t>
            </a:r>
          </a:p>
          <a:p>
            <a:pPr marL="285750" indent="-285750">
              <a:spcBef>
                <a:spcPts val="280"/>
              </a:spcBef>
              <a:buSzPts val="1400"/>
              <a:buFont typeface="Wingdings" panose="05000000000000000000" pitchFamily="2" charset="2"/>
              <a:buChar char="q"/>
            </a:pPr>
            <a:r>
              <a:rPr lang="en-US" sz="1800" dirty="0"/>
              <a:t>&lt;canvas&gt; element is provided to facilitate 2D drawing</a:t>
            </a:r>
          </a:p>
          <a:p>
            <a:pPr marL="285750" indent="-285750">
              <a:spcBef>
                <a:spcPts val="280"/>
              </a:spcBef>
              <a:buSzPts val="1400"/>
              <a:buFont typeface="Wingdings" panose="05000000000000000000" pitchFamily="2" charset="2"/>
              <a:buChar char="q"/>
            </a:pPr>
            <a:r>
              <a:rPr lang="en-US" sz="1800" dirty="0"/>
              <a:t>The &lt;video&gt; and &lt;audio&gt; elements are provided for media playback</a:t>
            </a:r>
          </a:p>
          <a:p>
            <a:pPr marL="285750" indent="-285750">
              <a:spcBef>
                <a:spcPts val="280"/>
              </a:spcBef>
              <a:buSzPts val="1400"/>
              <a:buFont typeface="Wingdings" panose="05000000000000000000" pitchFamily="2" charset="2"/>
              <a:buChar char="q"/>
            </a:pPr>
            <a:r>
              <a:rPr lang="en-US" sz="1800" dirty="0"/>
              <a:t>New content-specific elements are provided. For e.g. &lt;article&gt;, &lt;header&gt;, &lt;footer&gt;, &lt;nav&gt;, &lt;section&gt;</a:t>
            </a:r>
          </a:p>
          <a:p>
            <a:pPr marL="285750" indent="-285750">
              <a:spcBef>
                <a:spcPts val="280"/>
              </a:spcBef>
              <a:buSzPts val="1400"/>
              <a:buFont typeface="Wingdings" panose="05000000000000000000" pitchFamily="2" charset="2"/>
              <a:buChar char="q"/>
            </a:pPr>
            <a:r>
              <a:rPr lang="en-US" sz="1800" dirty="0"/>
              <a:t>Added semantic elements, like &lt;form&gt;, &lt;table&gt;, &lt;article&gt; etc.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92163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228600" y="990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280"/>
              </a:spcBef>
              <a:buSzPts val="1400"/>
              <a:buNone/>
            </a:pPr>
            <a:r>
              <a:rPr lang="en-US" sz="3200" dirty="0"/>
              <a:t>What is the meaning of&lt;DOCTYPE html&gt;?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1800" dirty="0"/>
              <a:t>The &lt;!DOCTYPE&gt; is an instruction to the web browser about what version of HTML the page is written in.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1800" dirty="0"/>
              <a:t>The &lt;!DOCTYPE&gt; tag does not have an end tag.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1800" dirty="0"/>
              <a:t> It is not case sensitive.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1800" dirty="0"/>
              <a:t>The &lt;!DOCTYPE&gt; declaration must be the very first thing in HTML5 document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1800" dirty="0"/>
              <a:t>As In HTML 4.01, all &lt;! DOCTYPE &gt; declarations require a reference to a Document Type Definition (DTD), because HTML 4.01 was based on Standard Generalized Markup Language (SGML). WHERE AS HTML5 is not based on SGML, and therefore does not require a reference to a Document Type Definition (DTD).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1800" dirty="0"/>
              <a:t>Doctype for HTML5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A4E9A0-5D26-47FE-B073-5AAD988DF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423948"/>
            <a:ext cx="16764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2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228600" y="347870"/>
            <a:ext cx="8382000" cy="574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280"/>
              </a:spcBef>
              <a:buSzPts val="1400"/>
              <a:buNone/>
            </a:pPr>
            <a:r>
              <a:rPr lang="en-US" sz="3200" dirty="0"/>
              <a:t>Difference between HTML and XML.</a:t>
            </a:r>
          </a:p>
          <a:p>
            <a:pPr fontAlgn="base">
              <a:buFont typeface="Wingdings" panose="05000000000000000000" pitchFamily="2" charset="2"/>
              <a:buChar char="q"/>
            </a:pPr>
            <a:endParaRPr lang="en-US" sz="1800" dirty="0"/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1800" dirty="0"/>
              <a:t>XML is abbreviation for </a:t>
            </a:r>
            <a:r>
              <a:rPr lang="en-US" sz="1800" dirty="0" err="1"/>
              <a:t>eXtensible</a:t>
            </a:r>
            <a:r>
              <a:rPr lang="en-US" sz="1800" dirty="0"/>
              <a:t> Markup Language whereas HTML stands for Hypertext Markup Language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1800" dirty="0"/>
              <a:t>XML was designed to carry data - with focus on what data is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1800" dirty="0"/>
              <a:t>HTML was designed to display data - with focus on how data looks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1800" dirty="0"/>
              <a:t>XML tags are not predefined like HTML tags are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1800" dirty="0"/>
              <a:t>XML is Case sensitive while HTML is Case insensitive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1800" dirty="0"/>
              <a:t>XML is strict for closing tag while HTML is not strict.</a:t>
            </a:r>
          </a:p>
          <a:p>
            <a:pPr marL="76200" indent="0" fontAlgn="base">
              <a:buNone/>
            </a:pPr>
            <a:endParaRPr lang="en-US" sz="1800" dirty="0"/>
          </a:p>
          <a:p>
            <a:pPr marL="76200" indent="0" fontAlgn="base">
              <a:buNone/>
            </a:pPr>
            <a:r>
              <a:rPr lang="en-US" sz="3200" dirty="0"/>
              <a:t>What do you mean by a markup language?</a:t>
            </a:r>
          </a:p>
          <a:p>
            <a:pPr marL="533400" indent="-457200" fontAlgn="base">
              <a:buFont typeface="Wingdings" panose="05000000000000000000" pitchFamily="2" charset="2"/>
              <a:buChar char="q"/>
            </a:pPr>
            <a:r>
              <a:rPr lang="en-US" sz="1800" dirty="0"/>
              <a:t>A markup language is a computer language that uses </a:t>
            </a:r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tags</a:t>
            </a:r>
            <a:r>
              <a:rPr lang="en-US" sz="1800" dirty="0"/>
              <a:t> to define elements within a document.</a:t>
            </a:r>
          </a:p>
          <a:p>
            <a:pPr marL="533400" indent="-457200" fontAlgn="base">
              <a:buFont typeface="Wingdings" panose="05000000000000000000" pitchFamily="2" charset="2"/>
              <a:buChar char="q"/>
            </a:pPr>
            <a:r>
              <a:rPr lang="en-US" sz="1800" dirty="0"/>
              <a:t>It is human-readable, meaning markup files contain standard words, rather than typical programming </a:t>
            </a:r>
            <a:r>
              <a:rPr lang="en-US" sz="1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syntax</a:t>
            </a:r>
            <a:r>
              <a:rPr lang="en-US" sz="1800" dirty="0"/>
              <a:t>.</a:t>
            </a:r>
          </a:p>
          <a:p>
            <a:pPr marL="533400" indent="-457200" fontAlgn="base">
              <a:buFont typeface="Wingdings" panose="05000000000000000000" pitchFamily="2" charset="2"/>
              <a:buChar char="q"/>
            </a:pPr>
            <a:r>
              <a:rPr lang="en-US" sz="1800" dirty="0"/>
              <a:t>HTML, XML, SGML.</a:t>
            </a:r>
          </a:p>
          <a:p>
            <a:pPr fontAlgn="base">
              <a:buFont typeface="Wingdings" panose="05000000000000000000" pitchFamily="2" charset="2"/>
              <a:buChar char="q"/>
            </a:pPr>
            <a:endParaRPr lang="en-US" sz="1800" dirty="0"/>
          </a:p>
          <a:p>
            <a:pPr lvl="1" fontAlgn="base">
              <a:buFont typeface="Wingdings" panose="05000000000000000000" pitchFamily="2" charset="2"/>
              <a:buChar char="Ø"/>
            </a:pPr>
            <a:endParaRPr lang="en-US" dirty="0"/>
          </a:p>
          <a:p>
            <a:pPr lvl="1" fontAlgn="base">
              <a:buFont typeface="Wingdings" panose="05000000000000000000" pitchFamily="2" charset="2"/>
              <a:buChar char="Ø"/>
            </a:pPr>
            <a:endParaRPr lang="en-US" dirty="0"/>
          </a:p>
          <a:p>
            <a:pPr lvl="1" fontAlgn="base">
              <a:buFont typeface="Wingdings" panose="05000000000000000000" pitchFamily="2" charset="2"/>
              <a:buChar char="Ø"/>
            </a:pPr>
            <a:endParaRPr lang="en-US" dirty="0"/>
          </a:p>
          <a:p>
            <a:pPr lvl="1" fontAlgn="base">
              <a:buFont typeface="Wingdings" panose="05000000000000000000" pitchFamily="2" charset="2"/>
              <a:buChar char="Ø"/>
            </a:pPr>
            <a:endParaRPr lang="en-US" dirty="0"/>
          </a:p>
          <a:p>
            <a:pPr marL="558800" lvl="1" indent="0" fontAlgn="base">
              <a:buNone/>
            </a:pPr>
            <a:endParaRPr lang="en-US" dirty="0"/>
          </a:p>
          <a:p>
            <a:pPr lvl="1" fontAlgn="base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558800" lvl="1" indent="0" fontAlgn="base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86782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228600" y="347870"/>
            <a:ext cx="8382000" cy="574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280"/>
              </a:spcBef>
              <a:buSzPts val="1400"/>
              <a:buNone/>
            </a:pPr>
            <a:r>
              <a:rPr lang="en-US" sz="3200" dirty="0"/>
              <a:t>Can you share examples of other markup languages and how they differ from HTML?</a:t>
            </a:r>
          </a:p>
          <a:p>
            <a:pPr fontAlgn="base">
              <a:buFont typeface="Wingdings" panose="05000000000000000000" pitchFamily="2" charset="2"/>
              <a:buChar char="q"/>
            </a:pPr>
            <a:endParaRPr lang="en-US" sz="1800" dirty="0"/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1800" dirty="0"/>
              <a:t>XML, HTML, XHTML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1800" dirty="0"/>
              <a:t>Difference between HTML and XHTML</a:t>
            </a:r>
          </a:p>
          <a:p>
            <a:pPr lvl="1"/>
            <a:r>
              <a:rPr lang="en-US" dirty="0"/>
              <a:t>&lt;!DOCTYPE&gt; is </a:t>
            </a:r>
            <a:r>
              <a:rPr lang="en-US" b="1" dirty="0"/>
              <a:t>mandatory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xmlns</a:t>
            </a:r>
            <a:r>
              <a:rPr lang="en-US" dirty="0"/>
              <a:t> attribute in &lt;html&gt; is </a:t>
            </a:r>
            <a:r>
              <a:rPr lang="en-US" b="1" dirty="0"/>
              <a:t>mandatory</a:t>
            </a:r>
            <a:endParaRPr lang="en-US" dirty="0"/>
          </a:p>
          <a:p>
            <a:pPr lvl="1"/>
            <a:r>
              <a:rPr lang="en-US" dirty="0"/>
              <a:t>&lt;html&gt;, &lt;head&gt;, &lt;title&gt;, and &lt;body&gt; are </a:t>
            </a:r>
            <a:r>
              <a:rPr lang="en-US" b="1" dirty="0"/>
              <a:t>mandatory</a:t>
            </a:r>
            <a:endParaRPr lang="en-US" dirty="0"/>
          </a:p>
          <a:p>
            <a:pPr lvl="1"/>
            <a:r>
              <a:rPr lang="en-US" dirty="0"/>
              <a:t>Elements must always be </a:t>
            </a:r>
            <a:r>
              <a:rPr lang="en-US" b="1" dirty="0"/>
              <a:t>properly nested</a:t>
            </a:r>
            <a:endParaRPr lang="en-US" dirty="0"/>
          </a:p>
          <a:p>
            <a:pPr lvl="1"/>
            <a:r>
              <a:rPr lang="en-US" dirty="0"/>
              <a:t>Elements must always be </a:t>
            </a:r>
            <a:r>
              <a:rPr lang="en-US" b="1" dirty="0"/>
              <a:t>closed</a:t>
            </a:r>
            <a:endParaRPr lang="en-US" dirty="0"/>
          </a:p>
          <a:p>
            <a:pPr lvl="1"/>
            <a:r>
              <a:rPr lang="en-US" dirty="0"/>
              <a:t>Elements must always be in </a:t>
            </a:r>
            <a:r>
              <a:rPr lang="en-US" b="1" dirty="0"/>
              <a:t>lowercase</a:t>
            </a:r>
            <a:endParaRPr lang="en-US" dirty="0"/>
          </a:p>
          <a:p>
            <a:pPr lvl="1"/>
            <a:r>
              <a:rPr lang="en-US" dirty="0"/>
              <a:t>Attribute names must always be in </a:t>
            </a:r>
            <a:r>
              <a:rPr lang="en-US" b="1" dirty="0"/>
              <a:t>lowercase</a:t>
            </a:r>
            <a:endParaRPr lang="en-US" dirty="0"/>
          </a:p>
          <a:p>
            <a:pPr lvl="1"/>
            <a:r>
              <a:rPr lang="en-US" dirty="0"/>
              <a:t>Attribute values must always be </a:t>
            </a:r>
            <a:r>
              <a:rPr lang="en-US" b="1" dirty="0"/>
              <a:t>quoted</a:t>
            </a:r>
            <a:endParaRPr lang="en-US" dirty="0"/>
          </a:p>
          <a:p>
            <a:pPr lvl="1"/>
            <a:r>
              <a:rPr lang="en-US" dirty="0"/>
              <a:t>Attribute minimization is </a:t>
            </a:r>
            <a:r>
              <a:rPr lang="en-US" b="1" dirty="0"/>
              <a:t>forbidden</a:t>
            </a:r>
            <a:endParaRPr lang="en-US" dirty="0"/>
          </a:p>
          <a:p>
            <a:pPr marL="76200" indent="0" fontAlgn="base">
              <a:buNone/>
            </a:pPr>
            <a:endParaRPr lang="en-US" sz="1800" dirty="0"/>
          </a:p>
          <a:p>
            <a:pPr lvl="1" fontAlgn="base">
              <a:buFont typeface="Wingdings" panose="05000000000000000000" pitchFamily="2" charset="2"/>
              <a:buChar char="Ø"/>
            </a:pPr>
            <a:endParaRPr lang="en-US" dirty="0"/>
          </a:p>
          <a:p>
            <a:pPr lvl="1" fontAlgn="base">
              <a:buFont typeface="Wingdings" panose="05000000000000000000" pitchFamily="2" charset="2"/>
              <a:buChar char="Ø"/>
            </a:pPr>
            <a:endParaRPr lang="en-US" dirty="0"/>
          </a:p>
          <a:p>
            <a:pPr lvl="1" fontAlgn="base">
              <a:buFont typeface="Wingdings" panose="05000000000000000000" pitchFamily="2" charset="2"/>
              <a:buChar char="Ø"/>
            </a:pPr>
            <a:endParaRPr lang="en-US" dirty="0"/>
          </a:p>
          <a:p>
            <a:pPr lvl="1" fontAlgn="base">
              <a:buFont typeface="Wingdings" panose="05000000000000000000" pitchFamily="2" charset="2"/>
              <a:buChar char="Ø"/>
            </a:pPr>
            <a:endParaRPr lang="en-US" dirty="0"/>
          </a:p>
          <a:p>
            <a:pPr marL="558800" lvl="1" indent="0" fontAlgn="base">
              <a:buNone/>
            </a:pPr>
            <a:endParaRPr lang="en-US" dirty="0"/>
          </a:p>
          <a:p>
            <a:pPr lvl="1" fontAlgn="base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558800" lvl="1" indent="0" fontAlgn="base">
              <a:buNone/>
            </a:pPr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996047-D7BD-4245-843D-E16C2A9C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033" y="5267325"/>
            <a:ext cx="3286125" cy="438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DC1F46-5859-4DA1-9C17-C9EC631F0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416" y="5824537"/>
            <a:ext cx="4200525" cy="466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E8C201-BD08-49FF-978C-05C7FCB5FE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5485" y="1364671"/>
            <a:ext cx="2686671" cy="155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43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228600" y="347870"/>
            <a:ext cx="8382000" cy="574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280"/>
              </a:spcBef>
              <a:buSzPts val="1400"/>
              <a:buNone/>
            </a:pPr>
            <a:r>
              <a:rPr lang="en-US" sz="3200" dirty="0"/>
              <a:t>What version of HTML do you use in your projects? How is HTML 5 different from HTML 4?</a:t>
            </a:r>
          </a:p>
          <a:p>
            <a:pPr fontAlgn="base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76200" indent="0" fontAlgn="base">
              <a:buNone/>
            </a:pPr>
            <a:r>
              <a:rPr lang="en-US" sz="1800" dirty="0"/>
              <a:t>HTML or Hyper-Text Markup Language can be referred to as the Worldwide Web’s primary language. HTML has seen many updates over time, and currently,</a:t>
            </a:r>
            <a:r>
              <a:rPr lang="en-US" sz="1800" b="1" dirty="0"/>
              <a:t> the newest HTML version is HTML5. </a:t>
            </a:r>
            <a:r>
              <a:rPr lang="en-US" sz="1800" dirty="0"/>
              <a:t>Some of the major differences between the two versions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HTML5 </a:t>
            </a:r>
            <a:r>
              <a:rPr lang="en-US" sz="1800" b="1" dirty="0"/>
              <a:t>supports both audio and video</a:t>
            </a:r>
            <a:r>
              <a:rPr lang="en-US" sz="1800" dirty="0"/>
              <a:t> whereas none of these was a part of HTML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HTML does not allow JavaScript to run within the web browser whereas HTML5 </a:t>
            </a:r>
            <a:r>
              <a:rPr lang="en-US" sz="1800" b="1" dirty="0"/>
              <a:t>provides full support for JavaScript</a:t>
            </a:r>
            <a:r>
              <a:rPr lang="en-US" sz="1800" dirty="0"/>
              <a:t> to run in the background.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HTML5</a:t>
            </a:r>
            <a:r>
              <a:rPr lang="en-US" sz="1800" b="1" dirty="0"/>
              <a:t> supports new kinds of form controls</a:t>
            </a:r>
            <a:r>
              <a:rPr lang="en-US" sz="1800" dirty="0"/>
              <a:t>, for example: dates and times, email, number, range, </a:t>
            </a:r>
            <a:r>
              <a:rPr lang="en-US" sz="1800" dirty="0" err="1"/>
              <a:t>tel</a:t>
            </a:r>
            <a:r>
              <a:rPr lang="en-US" sz="1800" dirty="0"/>
              <a:t>, </a:t>
            </a:r>
            <a:r>
              <a:rPr lang="en-US" sz="1800" dirty="0" err="1"/>
              <a:t>url</a:t>
            </a:r>
            <a:r>
              <a:rPr lang="en-US" sz="1800" dirty="0"/>
              <a:t>, search etc.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There are many new elements introduced in HTML5. Some of the most important ones are: </a:t>
            </a:r>
            <a:r>
              <a:rPr lang="en-US" sz="1800" b="1" dirty="0"/>
              <a:t>summary, time, audio, details, embed, </a:t>
            </a:r>
            <a:r>
              <a:rPr lang="en-US" sz="1800" b="1" dirty="0" err="1"/>
              <a:t>figcaption</a:t>
            </a:r>
            <a:r>
              <a:rPr lang="en-US" sz="1800" b="1" dirty="0"/>
              <a:t>, figure, footer, header, article, canvas, nav, output, section, source, track, video, </a:t>
            </a:r>
            <a:r>
              <a:rPr lang="en-US" sz="1800" dirty="0"/>
              <a:t>etc..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Semantic Elements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Doctype declaration</a:t>
            </a:r>
            <a:r>
              <a:rPr lang="en-US" sz="1800" dirty="0"/>
              <a:t>: In </a:t>
            </a:r>
            <a:r>
              <a:rPr lang="en-US" sz="1800" dirty="0" err="1"/>
              <a:t>HTML,it</a:t>
            </a:r>
            <a:r>
              <a:rPr lang="en-US" sz="1800" dirty="0"/>
              <a:t> is too longer as compared to that in HTML5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76200" indent="0" fontAlgn="base">
              <a:buNone/>
            </a:pPr>
            <a:endParaRPr lang="en-US" sz="1800" dirty="0"/>
          </a:p>
          <a:p>
            <a:pPr lvl="1" fontAlgn="base">
              <a:buFont typeface="Wingdings" panose="05000000000000000000" pitchFamily="2" charset="2"/>
              <a:buChar char="Ø"/>
            </a:pPr>
            <a:endParaRPr lang="en-US" dirty="0"/>
          </a:p>
          <a:p>
            <a:pPr lvl="1" fontAlgn="base">
              <a:buFont typeface="Wingdings" panose="05000000000000000000" pitchFamily="2" charset="2"/>
              <a:buChar char="Ø"/>
            </a:pPr>
            <a:endParaRPr lang="en-US" dirty="0"/>
          </a:p>
          <a:p>
            <a:pPr lvl="1" fontAlgn="base">
              <a:buFont typeface="Wingdings" panose="05000000000000000000" pitchFamily="2" charset="2"/>
              <a:buChar char="Ø"/>
            </a:pPr>
            <a:endParaRPr lang="en-US" dirty="0"/>
          </a:p>
          <a:p>
            <a:pPr lvl="1" fontAlgn="base">
              <a:buFont typeface="Wingdings" panose="05000000000000000000" pitchFamily="2" charset="2"/>
              <a:buChar char="Ø"/>
            </a:pPr>
            <a:endParaRPr lang="en-US" dirty="0"/>
          </a:p>
          <a:p>
            <a:pPr marL="558800" lvl="1" indent="0" fontAlgn="base">
              <a:buNone/>
            </a:pPr>
            <a:endParaRPr lang="en-US" dirty="0"/>
          </a:p>
          <a:p>
            <a:pPr lvl="1" fontAlgn="base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558800" lvl="1" indent="0" fontAlgn="base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7599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228600" y="347870"/>
            <a:ext cx="8382000" cy="574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Doctype declaration</a:t>
            </a:r>
            <a:r>
              <a:rPr lang="en-US" sz="1800" dirty="0"/>
              <a:t>: In </a:t>
            </a:r>
            <a:r>
              <a:rPr lang="en-US" sz="1800" dirty="0" err="1"/>
              <a:t>HTML,it</a:t>
            </a:r>
            <a:r>
              <a:rPr lang="en-US" sz="1800" dirty="0"/>
              <a:t> is too longer as compared to that in HTML5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Character encoding:</a:t>
            </a:r>
            <a:r>
              <a:rPr lang="en-US" sz="1800" dirty="0"/>
              <a:t> in </a:t>
            </a:r>
            <a:r>
              <a:rPr lang="en-US" sz="1800" dirty="0" err="1"/>
              <a:t>HTML,it</a:t>
            </a:r>
            <a:r>
              <a:rPr lang="en-US" sz="1800" dirty="0"/>
              <a:t> is more complex as compared to that in HTML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Vector Graphics</a:t>
            </a:r>
          </a:p>
          <a:p>
            <a:pPr lvl="1"/>
            <a:r>
              <a:rPr lang="en-US" sz="1800" dirty="0"/>
              <a:t>HTML: Vector Graphics is possible with the help of technologies such as VML, Silverlight, Flash </a:t>
            </a:r>
            <a:r>
              <a:rPr lang="en-US" sz="1800" dirty="0" err="1"/>
              <a:t>etc</a:t>
            </a:r>
            <a:endParaRPr lang="en-US" sz="1800" dirty="0"/>
          </a:p>
          <a:p>
            <a:pPr lvl="1"/>
            <a:r>
              <a:rPr lang="en-US" sz="1800" dirty="0"/>
              <a:t>HTML5: Vector graphics is integral part of HTML5 e.g. SVG and canvas</a:t>
            </a: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Shapes</a:t>
            </a:r>
          </a:p>
          <a:p>
            <a:pPr lvl="1">
              <a:buFont typeface="+mj-lt"/>
              <a:buAutoNum type="romanUcPeriod"/>
            </a:pPr>
            <a:r>
              <a:rPr lang="en-US" dirty="0"/>
              <a:t>HTML: Not possible to draw shapes like circle, rectangle, triangle.</a:t>
            </a:r>
          </a:p>
          <a:p>
            <a:pPr lvl="1">
              <a:buFont typeface="+mj-lt"/>
              <a:buAutoNum type="romanUcPeriod"/>
            </a:pPr>
            <a:r>
              <a:rPr lang="en-US" dirty="0"/>
              <a:t>HTML5: You can draw shapes like circle, rectangle, triangle.</a:t>
            </a:r>
          </a:p>
          <a:p>
            <a:pPr marL="76200" indent="0" fontAlgn="base">
              <a:buNone/>
            </a:pPr>
            <a:endParaRPr lang="en-US" sz="1800" dirty="0"/>
          </a:p>
          <a:p>
            <a:pPr lvl="1" fontAlgn="base">
              <a:buFont typeface="Wingdings" panose="05000000000000000000" pitchFamily="2" charset="2"/>
              <a:buChar char="Ø"/>
            </a:pPr>
            <a:endParaRPr lang="en-US" dirty="0"/>
          </a:p>
          <a:p>
            <a:pPr lvl="1" fontAlgn="base">
              <a:buFont typeface="Wingdings" panose="05000000000000000000" pitchFamily="2" charset="2"/>
              <a:buChar char="Ø"/>
            </a:pPr>
            <a:endParaRPr lang="en-US" dirty="0"/>
          </a:p>
          <a:p>
            <a:pPr lvl="1" fontAlgn="base">
              <a:buFont typeface="Wingdings" panose="05000000000000000000" pitchFamily="2" charset="2"/>
              <a:buChar char="Ø"/>
            </a:pPr>
            <a:endParaRPr lang="en-US" dirty="0"/>
          </a:p>
          <a:p>
            <a:pPr lvl="1" fontAlgn="base">
              <a:buFont typeface="Wingdings" panose="05000000000000000000" pitchFamily="2" charset="2"/>
              <a:buChar char="Ø"/>
            </a:pPr>
            <a:endParaRPr lang="en-US" dirty="0"/>
          </a:p>
          <a:p>
            <a:pPr marL="558800" lvl="1" indent="0" fontAlgn="base">
              <a:buNone/>
            </a:pPr>
            <a:endParaRPr lang="en-US" dirty="0"/>
          </a:p>
          <a:p>
            <a:pPr lvl="1" fontAlgn="base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558800" lvl="1" indent="0" fontAlgn="base">
              <a:buNone/>
            </a:pPr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C46118-9748-4480-9CA3-191304AB2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423" y="762000"/>
            <a:ext cx="3958298" cy="13821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CF237D-A974-43D3-8B92-D14C0A2CA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574" y="2419142"/>
            <a:ext cx="4707996" cy="124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77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2644</TotalTime>
  <Words>1186</Words>
  <Application>Microsoft Office PowerPoint</Application>
  <PresentationFormat>On-screen Show (4:3)</PresentationFormat>
  <Paragraphs>157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Noto Sans Symbols</vt:lpstr>
      <vt:lpstr>Wingdings</vt:lpstr>
      <vt:lpstr>Office Theme</vt:lpstr>
      <vt:lpstr>HTML Questions 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+ Redux </dc:title>
  <dc:creator>Vivek Mehra</dc:creator>
  <cp:lastModifiedBy>Pooja Tyagi</cp:lastModifiedBy>
  <cp:revision>107</cp:revision>
  <dcterms:created xsi:type="dcterms:W3CDTF">2006-08-16T00:00:00Z</dcterms:created>
  <dcterms:modified xsi:type="dcterms:W3CDTF">2021-08-31T11:55:25Z</dcterms:modified>
</cp:coreProperties>
</file>