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5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3C9F88-B6BE-0A31-F27B-22EFFA72E90D}" v="54" dt="2024-10-15T08:54:34.8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l Kadam" userId="S::vishal.kadam@rampgroup.com::d41a36af-181a-48fb-b789-e58b7d5249dc" providerId="AD" clId="Web-{F13C9F88-B6BE-0A31-F27B-22EFFA72E90D}"/>
    <pc:docChg chg="modSld">
      <pc:chgData name="Vishal Kadam" userId="S::vishal.kadam@rampgroup.com::d41a36af-181a-48fb-b789-e58b7d5249dc" providerId="AD" clId="Web-{F13C9F88-B6BE-0A31-F27B-22EFFA72E90D}" dt="2024-10-15T08:54:34.866" v="24" actId="1076"/>
      <pc:docMkLst>
        <pc:docMk/>
      </pc:docMkLst>
      <pc:sldChg chg="modSp">
        <pc:chgData name="Vishal Kadam" userId="S::vishal.kadam@rampgroup.com::d41a36af-181a-48fb-b789-e58b7d5249dc" providerId="AD" clId="Web-{F13C9F88-B6BE-0A31-F27B-22EFFA72E90D}" dt="2024-10-15T07:27:44.768" v="2" actId="20577"/>
        <pc:sldMkLst>
          <pc:docMk/>
          <pc:sldMk cId="81992045" sldId="289"/>
        </pc:sldMkLst>
        <pc:spChg chg="mod">
          <ac:chgData name="Vishal Kadam" userId="S::vishal.kadam@rampgroup.com::d41a36af-181a-48fb-b789-e58b7d5249dc" providerId="AD" clId="Web-{F13C9F88-B6BE-0A31-F27B-22EFFA72E90D}" dt="2024-10-15T07:27:44.768" v="2" actId="20577"/>
          <ac:spMkLst>
            <pc:docMk/>
            <pc:sldMk cId="81992045" sldId="289"/>
            <ac:spMk id="3" creationId="{00000000-0000-0000-0000-000000000000}"/>
          </ac:spMkLst>
        </pc:spChg>
      </pc:sldChg>
      <pc:sldChg chg="modSp">
        <pc:chgData name="Vishal Kadam" userId="S::vishal.kadam@rampgroup.com::d41a36af-181a-48fb-b789-e58b7d5249dc" providerId="AD" clId="Web-{F13C9F88-B6BE-0A31-F27B-22EFFA72E90D}" dt="2024-10-15T07:27:52.548" v="5" actId="20577"/>
        <pc:sldMkLst>
          <pc:docMk/>
          <pc:sldMk cId="3814521190" sldId="290"/>
        </pc:sldMkLst>
        <pc:spChg chg="mod">
          <ac:chgData name="Vishal Kadam" userId="S::vishal.kadam@rampgroup.com::d41a36af-181a-48fb-b789-e58b7d5249dc" providerId="AD" clId="Web-{F13C9F88-B6BE-0A31-F27B-22EFFA72E90D}" dt="2024-10-15T07:27:52.548" v="5" actId="20577"/>
          <ac:spMkLst>
            <pc:docMk/>
            <pc:sldMk cId="3814521190" sldId="290"/>
            <ac:spMk id="3" creationId="{00000000-0000-0000-0000-000000000000}"/>
          </ac:spMkLst>
        </pc:spChg>
      </pc:sldChg>
      <pc:sldChg chg="modSp">
        <pc:chgData name="Vishal Kadam" userId="S::vishal.kadam@rampgroup.com::d41a36af-181a-48fb-b789-e58b7d5249dc" providerId="AD" clId="Web-{F13C9F88-B6BE-0A31-F27B-22EFFA72E90D}" dt="2024-10-15T07:28:00.720" v="8" actId="20577"/>
        <pc:sldMkLst>
          <pc:docMk/>
          <pc:sldMk cId="3999274234" sldId="291"/>
        </pc:sldMkLst>
        <pc:spChg chg="mod">
          <ac:chgData name="Vishal Kadam" userId="S::vishal.kadam@rampgroup.com::d41a36af-181a-48fb-b789-e58b7d5249dc" providerId="AD" clId="Web-{F13C9F88-B6BE-0A31-F27B-22EFFA72E90D}" dt="2024-10-15T07:28:00.720" v="8" actId="20577"/>
          <ac:spMkLst>
            <pc:docMk/>
            <pc:sldMk cId="3999274234" sldId="291"/>
            <ac:spMk id="3" creationId="{00000000-0000-0000-0000-000000000000}"/>
          </ac:spMkLst>
        </pc:spChg>
      </pc:sldChg>
      <pc:sldChg chg="modSp">
        <pc:chgData name="Vishal Kadam" userId="S::vishal.kadam@rampgroup.com::d41a36af-181a-48fb-b789-e58b7d5249dc" providerId="AD" clId="Web-{F13C9F88-B6BE-0A31-F27B-22EFFA72E90D}" dt="2024-10-15T07:28:06.798" v="11" actId="20577"/>
        <pc:sldMkLst>
          <pc:docMk/>
          <pc:sldMk cId="2565468881" sldId="292"/>
        </pc:sldMkLst>
        <pc:spChg chg="mod">
          <ac:chgData name="Vishal Kadam" userId="S::vishal.kadam@rampgroup.com::d41a36af-181a-48fb-b789-e58b7d5249dc" providerId="AD" clId="Web-{F13C9F88-B6BE-0A31-F27B-22EFFA72E90D}" dt="2024-10-15T07:28:06.798" v="11" actId="20577"/>
          <ac:spMkLst>
            <pc:docMk/>
            <pc:sldMk cId="2565468881" sldId="292"/>
            <ac:spMk id="3" creationId="{00000000-0000-0000-0000-000000000000}"/>
          </ac:spMkLst>
        </pc:spChg>
      </pc:sldChg>
      <pc:sldChg chg="modSp">
        <pc:chgData name="Vishal Kadam" userId="S::vishal.kadam@rampgroup.com::d41a36af-181a-48fb-b789-e58b7d5249dc" providerId="AD" clId="Web-{F13C9F88-B6BE-0A31-F27B-22EFFA72E90D}" dt="2024-10-15T07:28:12.392" v="16" actId="20577"/>
        <pc:sldMkLst>
          <pc:docMk/>
          <pc:sldMk cId="880937733" sldId="293"/>
        </pc:sldMkLst>
        <pc:spChg chg="mod">
          <ac:chgData name="Vishal Kadam" userId="S::vishal.kadam@rampgroup.com::d41a36af-181a-48fb-b789-e58b7d5249dc" providerId="AD" clId="Web-{F13C9F88-B6BE-0A31-F27B-22EFFA72E90D}" dt="2024-10-15T07:28:12.392" v="16" actId="20577"/>
          <ac:spMkLst>
            <pc:docMk/>
            <pc:sldMk cId="880937733" sldId="293"/>
            <ac:spMk id="3" creationId="{00000000-0000-0000-0000-000000000000}"/>
          </ac:spMkLst>
        </pc:spChg>
      </pc:sldChg>
      <pc:sldChg chg="modSp">
        <pc:chgData name="Vishal Kadam" userId="S::vishal.kadam@rampgroup.com::d41a36af-181a-48fb-b789-e58b7d5249dc" providerId="AD" clId="Web-{F13C9F88-B6BE-0A31-F27B-22EFFA72E90D}" dt="2024-10-15T08:54:34.866" v="24" actId="1076"/>
        <pc:sldMkLst>
          <pc:docMk/>
          <pc:sldMk cId="3421359391" sldId="294"/>
        </pc:sldMkLst>
        <pc:spChg chg="mod">
          <ac:chgData name="Vishal Kadam" userId="S::vishal.kadam@rampgroup.com::d41a36af-181a-48fb-b789-e58b7d5249dc" providerId="AD" clId="Web-{F13C9F88-B6BE-0A31-F27B-22EFFA72E90D}" dt="2024-10-15T08:54:34.866" v="24" actId="1076"/>
          <ac:spMkLst>
            <pc:docMk/>
            <pc:sldMk cId="3421359391" sldId="294"/>
            <ac:spMk id="3" creationId="{00000000-0000-0000-0000-000000000000}"/>
          </ac:spMkLst>
        </pc:spChg>
      </pc:sldChg>
      <pc:sldChg chg="modSp">
        <pc:chgData name="Vishal Kadam" userId="S::vishal.kadam@rampgroup.com::d41a36af-181a-48fb-b789-e58b7d5249dc" providerId="AD" clId="Web-{F13C9F88-B6BE-0A31-F27B-22EFFA72E90D}" dt="2024-10-15T07:28:33.814" v="22" actId="20577"/>
        <pc:sldMkLst>
          <pc:docMk/>
          <pc:sldMk cId="2288753637" sldId="295"/>
        </pc:sldMkLst>
        <pc:spChg chg="mod">
          <ac:chgData name="Vishal Kadam" userId="S::vishal.kadam@rampgroup.com::d41a36af-181a-48fb-b789-e58b7d5249dc" providerId="AD" clId="Web-{F13C9F88-B6BE-0A31-F27B-22EFFA72E90D}" dt="2024-10-15T07:28:33.814" v="22" actId="20577"/>
          <ac:spMkLst>
            <pc:docMk/>
            <pc:sldMk cId="2288753637" sldId="29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B8A292-75F4-44C3-B603-01D0A2076EF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7EB2C6-FDBE-4B4E-A7F9-8674DC9FFE2E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A292-75F4-44C3-B603-01D0A2076EF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B2C6-FDBE-4B4E-A7F9-8674DC9FFE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A292-75F4-44C3-B603-01D0A2076EF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B2C6-FDBE-4B4E-A7F9-8674DC9FFE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A292-75F4-44C3-B603-01D0A2076EF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B2C6-FDBE-4B4E-A7F9-8674DC9FFE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B8A292-75F4-44C3-B603-01D0A2076EF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7EB2C6-FDBE-4B4E-A7F9-8674DC9FFE2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A292-75F4-44C3-B603-01D0A2076EF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B2C6-FDBE-4B4E-A7F9-8674DC9FFE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A292-75F4-44C3-B603-01D0A2076EF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B2C6-FDBE-4B4E-A7F9-8674DC9FFE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A292-75F4-44C3-B603-01D0A2076EF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B2C6-FDBE-4B4E-A7F9-8674DC9FFE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A292-75F4-44C3-B603-01D0A2076EF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B2C6-FDBE-4B4E-A7F9-8674DC9FFE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B8A292-75F4-44C3-B603-01D0A2076EF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7EB2C6-FDBE-4B4E-A7F9-8674DC9FFE2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B8A292-75F4-44C3-B603-01D0A2076EF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7EB2C6-FDBE-4B4E-A7F9-8674DC9FFE2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AB8A292-75F4-44C3-B603-01D0A2076EFF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37EB2C6-FDBE-4B4E-A7F9-8674DC9FFE2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6463" y="1119657"/>
            <a:ext cx="8361229" cy="2098226"/>
          </a:xfrm>
        </p:spPr>
        <p:txBody>
          <a:bodyPr/>
          <a:lstStyle/>
          <a:p>
            <a:r>
              <a:rPr lang="en-GB" sz="3200" b="1" dirty="0"/>
              <a:t>People tech group</a:t>
            </a:r>
            <a:endParaRPr lang="en-IN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9429" y="4685212"/>
            <a:ext cx="1791257" cy="503516"/>
          </a:xfrm>
        </p:spPr>
        <p:txBody>
          <a:bodyPr>
            <a:normAutofit fontScale="92500"/>
          </a:bodyPr>
          <a:lstStyle/>
          <a:p>
            <a:r>
              <a:rPr lang="en-GB" dirty="0"/>
              <a:t>Vishal Kadam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880" y="685800"/>
            <a:ext cx="9601200" cy="14859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GB" dirty="0"/>
              <a:t>Examples of operators: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5989" y="1506582"/>
            <a:ext cx="10955382" cy="844731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Logical operators:- (gives o/p as a Boolean value)</a:t>
            </a:r>
          </a:p>
          <a:p>
            <a:pPr marL="530225" lvl="1" indent="0">
              <a:buNone/>
            </a:pPr>
            <a:endParaRPr lang="en-GB" sz="2800" dirty="0"/>
          </a:p>
        </p:txBody>
      </p:sp>
      <p:sp>
        <p:nvSpPr>
          <p:cNvPr id="8" name="Rectangle 7"/>
          <p:cNvSpPr/>
          <p:nvPr/>
        </p:nvSpPr>
        <p:spPr>
          <a:xfrm>
            <a:off x="8369234" y="596998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211976" y="2487454"/>
            <a:ext cx="9413965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/>
              <a:t>#include &lt;iostream&gt;</a:t>
            </a:r>
          </a:p>
          <a:p>
            <a:r>
              <a:rPr lang="en-GB" dirty="0"/>
              <a:t>Using namespace std;</a:t>
            </a:r>
          </a:p>
          <a:p>
            <a:endParaRPr lang="en-IN" dirty="0"/>
          </a:p>
          <a:p>
            <a:r>
              <a:rPr lang="en-IN" dirty="0"/>
              <a:t>int main()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bool a = true; </a:t>
            </a:r>
          </a:p>
          <a:p>
            <a:r>
              <a:rPr lang="en-IN" dirty="0"/>
              <a:t>    bool b = false;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(a &amp;&amp; b);  // Logical AND (&amp;&amp;)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(a || b);  // Logical OR (||)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(!a);      // Logical NOT (!)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9274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880" y="685800"/>
            <a:ext cx="9601200" cy="14859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GB" dirty="0"/>
              <a:t>Examples of operators: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5989" y="1506582"/>
            <a:ext cx="10955382" cy="844731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Bitwise operator:- (Perform operations on bit)</a:t>
            </a:r>
          </a:p>
          <a:p>
            <a:pPr marL="530225" lvl="1" indent="0">
              <a:buNone/>
            </a:pPr>
            <a:endParaRPr lang="en-GB" sz="2800" dirty="0"/>
          </a:p>
        </p:txBody>
      </p:sp>
      <p:sp>
        <p:nvSpPr>
          <p:cNvPr id="8" name="Rectangle 7"/>
          <p:cNvSpPr/>
          <p:nvPr/>
        </p:nvSpPr>
        <p:spPr>
          <a:xfrm>
            <a:off x="8369234" y="596998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211976" y="2487454"/>
            <a:ext cx="9413965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/>
              <a:t>#include &lt;iostream&gt;</a:t>
            </a:r>
          </a:p>
          <a:p>
            <a:r>
              <a:rPr lang="en-GB" dirty="0"/>
              <a:t>Using namespace std;</a:t>
            </a:r>
          </a:p>
          <a:p>
            <a:endParaRPr lang="en-IN" dirty="0"/>
          </a:p>
          <a:p>
            <a:r>
              <a:rPr lang="en-IN" dirty="0"/>
              <a:t>int main()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int a = 7; //compiler convert this into binary code to perform operations</a:t>
            </a:r>
          </a:p>
          <a:p>
            <a:r>
              <a:rPr lang="en-IN" dirty="0"/>
              <a:t>    int b = 4; //compiler convert this into binary code to perform operations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"Bitwise AND: " &lt;&lt; (a &amp; b);  // Bitwise AND (&amp;)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"Bitwise OR: " &lt;&lt; (a | b);   // Bitwise OR (|)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"Bitwise XOR: " &lt;&lt; (a ^ b);  // Bitwise XOR (^)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"Left Shift: " &lt;&lt; (a &lt;&lt; 1);  // Left shift (&lt;&lt;)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"Right Shift: " &lt;&lt; (a &gt;&gt; 1); // Right shift (&gt;&gt;)</a:t>
            </a:r>
          </a:p>
          <a:p>
            <a:r>
              <a:rPr lang="en-IN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462" y="2290294"/>
            <a:ext cx="3327588" cy="1404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2" y="4929051"/>
            <a:ext cx="3364227" cy="141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68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880" y="685800"/>
            <a:ext cx="9601200" cy="14859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GB" dirty="0"/>
              <a:t>Examples of operators: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949" y="1163946"/>
            <a:ext cx="10955382" cy="844731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Assignment operator:- (Assign the value to particular variable)</a:t>
            </a:r>
          </a:p>
          <a:p>
            <a:pPr marL="530225" lvl="1" indent="0">
              <a:buNone/>
            </a:pPr>
            <a:endParaRPr lang="en-GB" sz="2800" dirty="0"/>
          </a:p>
        </p:txBody>
      </p:sp>
      <p:sp>
        <p:nvSpPr>
          <p:cNvPr id="8" name="Rectangle 7"/>
          <p:cNvSpPr/>
          <p:nvPr/>
        </p:nvSpPr>
        <p:spPr>
          <a:xfrm>
            <a:off x="8369234" y="596998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124891" y="2056686"/>
            <a:ext cx="7602583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/>
              <a:t>#include &lt;iostream&gt;</a:t>
            </a:r>
          </a:p>
          <a:p>
            <a:r>
              <a:rPr lang="en-GB" dirty="0"/>
              <a:t>Using namespace std;</a:t>
            </a:r>
          </a:p>
          <a:p>
            <a:endParaRPr lang="en-IN" dirty="0"/>
          </a:p>
          <a:p>
            <a:r>
              <a:rPr lang="en-IN" dirty="0"/>
              <a:t>int main()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int x = 7;</a:t>
            </a:r>
          </a:p>
          <a:p>
            <a:r>
              <a:rPr lang="en-IN" dirty="0"/>
              <a:t>    x += 4;   // x = x + 4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"x += 5: " &lt;&lt; x;</a:t>
            </a:r>
          </a:p>
          <a:p>
            <a:r>
              <a:rPr lang="en-IN" dirty="0"/>
              <a:t>    x -= 3;   // x = x - 3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"x -= 3: " &lt;&lt; x;</a:t>
            </a:r>
          </a:p>
          <a:p>
            <a:r>
              <a:rPr lang="en-IN" dirty="0"/>
              <a:t>    x *= 2;   // x = x * 2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"x *= 2: " &lt;&lt; x;</a:t>
            </a:r>
          </a:p>
          <a:p>
            <a:r>
              <a:rPr lang="en-IN" dirty="0"/>
              <a:t>    x /= 4;   // x = x / 4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"x /= 4: " &lt;&lt; x;</a:t>
            </a:r>
          </a:p>
          <a:p>
            <a:r>
              <a:rPr lang="en-IN" dirty="0"/>
              <a:t>    x %= 3;   // x = x % 3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"x %= 3: " &lt;&lt; x;    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0937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880" y="685800"/>
            <a:ext cx="9601200" cy="14859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GB" dirty="0"/>
              <a:t>Examples of operators: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18" y="1503580"/>
            <a:ext cx="10955382" cy="844731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Ternary </a:t>
            </a:r>
            <a:r>
              <a:rPr lang="en-GB" sz="2800" dirty="0" err="1"/>
              <a:t>opeartor</a:t>
            </a:r>
            <a:r>
              <a:rPr lang="en-GB" sz="2800" dirty="0"/>
              <a:t>:- (Also called as conditional operator)</a:t>
            </a:r>
          </a:p>
          <a:p>
            <a:pPr marL="530225" lvl="1" indent="0">
              <a:buNone/>
            </a:pPr>
            <a:endParaRPr lang="en-GB" sz="2800" dirty="0"/>
          </a:p>
        </p:txBody>
      </p:sp>
      <p:sp>
        <p:nvSpPr>
          <p:cNvPr id="8" name="Rectangle 7"/>
          <p:cNvSpPr/>
          <p:nvPr/>
        </p:nvSpPr>
        <p:spPr>
          <a:xfrm>
            <a:off x="8369234" y="596998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377440" y="2472479"/>
            <a:ext cx="7602583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/>
              <a:t>#include &lt;iostream&gt;</a:t>
            </a:r>
          </a:p>
          <a:p>
            <a:r>
              <a:rPr lang="en-GB" dirty="0"/>
              <a:t>Using namespace std;</a:t>
            </a:r>
          </a:p>
          <a:p>
            <a:endParaRPr lang="en-IN" dirty="0"/>
          </a:p>
          <a:p>
            <a:r>
              <a:rPr lang="en-IN" dirty="0"/>
              <a:t>int main()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int a = 7;</a:t>
            </a:r>
          </a:p>
          <a:p>
            <a:r>
              <a:rPr lang="en-IN" dirty="0"/>
              <a:t>    int b = 4;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string result = (a &gt; b) ? "a is greater" : "b is greater";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result;  // Ternary operator (? :)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1359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880" y="685800"/>
            <a:ext cx="9601200" cy="14859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GB" dirty="0"/>
              <a:t>Examples of operators: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18" y="1503580"/>
            <a:ext cx="10955382" cy="844731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Unary operator:- (Required only one operand)</a:t>
            </a:r>
          </a:p>
          <a:p>
            <a:pPr marL="530225" lvl="1" indent="0">
              <a:buNone/>
            </a:pPr>
            <a:endParaRPr lang="en-GB" sz="2800" dirty="0"/>
          </a:p>
        </p:txBody>
      </p:sp>
      <p:sp>
        <p:nvSpPr>
          <p:cNvPr id="8" name="Rectangle 7"/>
          <p:cNvSpPr/>
          <p:nvPr/>
        </p:nvSpPr>
        <p:spPr>
          <a:xfrm>
            <a:off x="8369234" y="596998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377440" y="2472479"/>
            <a:ext cx="7602583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/>
              <a:t>#include &lt;iostream&gt;</a:t>
            </a:r>
          </a:p>
          <a:p>
            <a:r>
              <a:rPr lang="en-GB" dirty="0"/>
              <a:t>Using namespace std;</a:t>
            </a:r>
          </a:p>
          <a:p>
            <a:endParaRPr lang="en-IN" dirty="0"/>
          </a:p>
          <a:p>
            <a:r>
              <a:rPr lang="en-IN" dirty="0"/>
              <a:t>int main()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int x = 7;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"Pre-increment: " &lt;&lt; ++x;  // Pre-increment (++x)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"Post-increment: " &lt;&lt; x++; // Post-increment (x++)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"Value of x after post-increment: " &lt;&lt; x;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"Pre-decrement: " &lt;&lt; --x;  // Pre-decrement (--x)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"Post-decrement: " &lt;&lt; x--; // Post-decrement (x--)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"Value of x after post-decrement: " &lt;&lt; x;    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875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9291" y="1980203"/>
            <a:ext cx="8361229" cy="2098226"/>
          </a:xfrm>
        </p:spPr>
        <p:txBody>
          <a:bodyPr/>
          <a:lstStyle/>
          <a:p>
            <a:r>
              <a:rPr lang="en-GB" dirty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Contents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720" y="2042905"/>
            <a:ext cx="9488905" cy="394234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3600" dirty="0"/>
              <a:t>Variables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/>
              <a:t>Data 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/>
              <a:t>Operators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GB" dirty="0"/>
              <a:t>Variables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6399" y="1187116"/>
            <a:ext cx="10403306" cy="5518484"/>
          </a:xfrm>
        </p:spPr>
        <p:txBody>
          <a:bodyPr>
            <a:normAutofit/>
          </a:bodyPr>
          <a:lstStyle/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sz="2800" dirty="0"/>
              <a:t>Variables is name given to a memory location. </a:t>
            </a:r>
            <a:r>
              <a:rPr lang="en-GB" sz="2800" dirty="0"/>
              <a:t>It is used to store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Values of that particular variable can be changes and reused many times.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Variable must be declared before 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Ex.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840481" y="4763599"/>
            <a:ext cx="3082833" cy="9512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r>
              <a:rPr lang="en-GB" dirty="0"/>
              <a:t>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empid</a:t>
            </a:r>
            <a:r>
              <a:rPr lang="en-GB" dirty="0"/>
              <a:t> = 1794;</a:t>
            </a:r>
          </a:p>
          <a:p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348548" y="5233861"/>
            <a:ext cx="114953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5199017" y="5468993"/>
            <a:ext cx="2299062" cy="359034"/>
          </a:xfrm>
          <a:prstGeom prst="bentConnector3">
            <a:avLst>
              <a:gd name="adj1" fmla="val 11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4621893" y="4650388"/>
            <a:ext cx="2876186" cy="403872"/>
          </a:xfrm>
          <a:prstGeom prst="bentConnector3">
            <a:avLst>
              <a:gd name="adj1" fmla="val 6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38329" y="4542300"/>
            <a:ext cx="143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type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7654834" y="5049195"/>
            <a:ext cx="143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Value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7654834" y="5591542"/>
            <a:ext cx="167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Variable Name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GB" dirty="0"/>
              <a:t>Rules for Declaring Variables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8022" y="1718338"/>
            <a:ext cx="10403306" cy="5518484"/>
          </a:xfrm>
        </p:spPr>
        <p:txBody>
          <a:bodyPr>
            <a:normAutofit/>
          </a:bodyPr>
          <a:lstStyle/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The name of the variable contains letters, digits, and underscores and they are case sensitive.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Name of variable must not contain white space and special character.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Variable name must start with some letter or underscore.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We can not use some keywords which are already present in C++.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369234" y="596998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52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GB" dirty="0"/>
              <a:t>Data types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8022" y="1718338"/>
            <a:ext cx="10403306" cy="5518484"/>
          </a:xfrm>
        </p:spPr>
        <p:txBody>
          <a:bodyPr>
            <a:normAutofit/>
          </a:bodyPr>
          <a:lstStyle/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Data type is nothing but which defines which type of data and how much memory it can hold.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C++ supports the following data type: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/>
              <a:t>Primitive data type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200" dirty="0"/>
              <a:t>(Ex. </a:t>
            </a:r>
            <a:r>
              <a:rPr lang="en-GB" sz="2200" dirty="0" err="1"/>
              <a:t>int</a:t>
            </a:r>
            <a:r>
              <a:rPr lang="en-GB" sz="2200" dirty="0"/>
              <a:t>, float, char, double, </a:t>
            </a:r>
            <a:r>
              <a:rPr lang="en-GB" sz="2200" dirty="0" err="1"/>
              <a:t>boolean</a:t>
            </a:r>
            <a:r>
              <a:rPr lang="en-GB" sz="2200" dirty="0"/>
              <a:t>, void)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/>
              <a:t>Derived data type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200" dirty="0"/>
              <a:t>(Ex. Array Function, pointer)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/>
              <a:t>User-Defined data type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200" dirty="0"/>
              <a:t>(Ex. Structure, Union, </a:t>
            </a:r>
            <a:r>
              <a:rPr lang="en-GB" sz="2200" dirty="0" err="1"/>
              <a:t>Enum</a:t>
            </a:r>
            <a:r>
              <a:rPr lang="en-GB" sz="2200" dirty="0"/>
              <a:t>)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369234" y="596998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055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GB" dirty="0"/>
              <a:t>Examples of data types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8022" y="1718338"/>
            <a:ext cx="10403306" cy="5518484"/>
          </a:xfrm>
        </p:spPr>
        <p:txBody>
          <a:bodyPr>
            <a:normAutofit/>
          </a:bodyPr>
          <a:lstStyle/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Primitive data types:-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 err="1"/>
              <a:t>int</a:t>
            </a:r>
            <a:r>
              <a:rPr lang="en-GB" sz="2800" dirty="0"/>
              <a:t> </a:t>
            </a:r>
            <a:r>
              <a:rPr lang="en-GB" sz="2800" dirty="0" err="1"/>
              <a:t>empid</a:t>
            </a:r>
            <a:r>
              <a:rPr lang="en-GB" sz="2800" dirty="0"/>
              <a:t> = 1794;  (Size:- 4 bytes)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/>
              <a:t>char gender = ‘M’; (Size:- 1 byte)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/>
              <a:t>float value = 23.49;  (Size:- 4 bytes)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/>
              <a:t>double salary = 5000.0;  (Size:- 8 bytes)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/>
              <a:t>bool </a:t>
            </a:r>
            <a:r>
              <a:rPr lang="en-GB" sz="2800" dirty="0" err="1"/>
              <a:t>isactive</a:t>
            </a:r>
            <a:r>
              <a:rPr lang="en-GB" sz="2800" dirty="0"/>
              <a:t> = true;  (Size:- 1 byte)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/>
              <a:t>long count = 95000000; (Size:- 4 bytes)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369234" y="596998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21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GB" dirty="0"/>
              <a:t>Operators in </a:t>
            </a:r>
            <a:r>
              <a:rPr lang="en-GB" dirty="0" err="1"/>
              <a:t>c++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6467" y="1631253"/>
            <a:ext cx="10403306" cy="5518484"/>
          </a:xfrm>
        </p:spPr>
        <p:txBody>
          <a:bodyPr>
            <a:normAutofit/>
          </a:bodyPr>
          <a:lstStyle/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Operators are classified into 6 types:</a:t>
            </a:r>
          </a:p>
          <a:p>
            <a:pPr marL="1044575" lvl="1" indent="-514350">
              <a:buFont typeface="+mj-lt"/>
              <a:buAutoNum type="arabicPeriod"/>
            </a:pPr>
            <a:r>
              <a:rPr lang="en-GB" sz="2800" dirty="0"/>
              <a:t>Arithmetic operators</a:t>
            </a:r>
          </a:p>
          <a:p>
            <a:pPr marL="1044575" lvl="1" indent="-514350">
              <a:buFont typeface="+mj-lt"/>
              <a:buAutoNum type="arabicPeriod"/>
            </a:pPr>
            <a:r>
              <a:rPr lang="en-GB" sz="2800" dirty="0"/>
              <a:t>Relational operators</a:t>
            </a:r>
          </a:p>
          <a:p>
            <a:pPr marL="1044575" lvl="1" indent="-514350">
              <a:buFont typeface="+mj-lt"/>
              <a:buAutoNum type="arabicPeriod"/>
            </a:pPr>
            <a:r>
              <a:rPr lang="en-GB" sz="2800" dirty="0"/>
              <a:t>Logical operators</a:t>
            </a:r>
          </a:p>
          <a:p>
            <a:pPr marL="1044575" lvl="1" indent="-514350">
              <a:buFont typeface="+mj-lt"/>
              <a:buAutoNum type="arabicPeriod"/>
            </a:pPr>
            <a:r>
              <a:rPr lang="en-GB" sz="2800" dirty="0"/>
              <a:t>Bitwise operators</a:t>
            </a:r>
          </a:p>
          <a:p>
            <a:pPr marL="1044575" lvl="1" indent="-514350">
              <a:buFont typeface="+mj-lt"/>
              <a:buAutoNum type="arabicPeriod"/>
            </a:pPr>
            <a:r>
              <a:rPr lang="en-GB" sz="2800" dirty="0"/>
              <a:t>Assignment operators</a:t>
            </a:r>
          </a:p>
          <a:p>
            <a:pPr marL="1044575" lvl="1" indent="-514350">
              <a:buFont typeface="+mj-lt"/>
              <a:buAutoNum type="arabicPeriod"/>
            </a:pPr>
            <a:r>
              <a:rPr lang="en-GB" sz="2800" dirty="0"/>
              <a:t>Ternary operators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800" dirty="0"/>
          </a:p>
        </p:txBody>
      </p:sp>
      <p:sp>
        <p:nvSpPr>
          <p:cNvPr id="8" name="Rectangle 7"/>
          <p:cNvSpPr/>
          <p:nvPr/>
        </p:nvSpPr>
        <p:spPr>
          <a:xfrm>
            <a:off x="8369234" y="596998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823575"/>
              </p:ext>
            </p:extLst>
          </p:nvPr>
        </p:nvGraphicFramePr>
        <p:xfrm>
          <a:off x="5767976" y="3228569"/>
          <a:ext cx="609309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6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6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Type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118">
                <a:tc>
                  <a:txBody>
                    <a:bodyPr/>
                    <a:lstStyle/>
                    <a:p>
                      <a:r>
                        <a:rPr lang="en-GB" dirty="0"/>
                        <a:t>++ , 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Unary operator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118">
                <a:tc>
                  <a:txBody>
                    <a:bodyPr/>
                    <a:lstStyle/>
                    <a:p>
                      <a:r>
                        <a:rPr lang="en-GB" dirty="0"/>
                        <a:t>+ , - , * , / , 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Arithmetic operator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118">
                <a:tc>
                  <a:txBody>
                    <a:bodyPr/>
                    <a:lstStyle/>
                    <a:p>
                      <a:r>
                        <a:rPr lang="en-GB" dirty="0"/>
                        <a:t>&lt;</a:t>
                      </a:r>
                      <a:r>
                        <a:rPr lang="en-GB" baseline="0" dirty="0"/>
                        <a:t> , &lt;= , &gt; , &gt;= , == , !=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Relational operator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118">
                <a:tc>
                  <a:txBody>
                    <a:bodyPr/>
                    <a:lstStyle/>
                    <a:p>
                      <a:r>
                        <a:rPr lang="en-GB" dirty="0"/>
                        <a:t>&amp;&amp; , || , !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Logical operator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118">
                <a:tc>
                  <a:txBody>
                    <a:bodyPr/>
                    <a:lstStyle/>
                    <a:p>
                      <a:r>
                        <a:rPr lang="en-GB" dirty="0"/>
                        <a:t>&amp;, |</a:t>
                      </a:r>
                      <a:r>
                        <a:rPr lang="en-GB" baseline="0" dirty="0"/>
                        <a:t> , &lt;&lt; , &gt;&gt; , ~ , ^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Bitwise operator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118">
                <a:tc>
                  <a:txBody>
                    <a:bodyPr/>
                    <a:lstStyle/>
                    <a:p>
                      <a:r>
                        <a:rPr lang="en-GB" dirty="0"/>
                        <a:t>= , += , -= , *= , /= , %=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Assignment operator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118">
                <a:tc>
                  <a:txBody>
                    <a:bodyPr/>
                    <a:lstStyle/>
                    <a:p>
                      <a:r>
                        <a:rPr lang="en-GB" dirty="0"/>
                        <a:t>?: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Ternary operator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38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880" y="685800"/>
            <a:ext cx="9601200" cy="14859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GB" dirty="0"/>
              <a:t>Examples of operators: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5989" y="1506582"/>
            <a:ext cx="10955382" cy="844731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Arithmetic operators:- (must required two operands)</a:t>
            </a:r>
          </a:p>
          <a:p>
            <a:pPr marL="530225" lvl="1" indent="0">
              <a:buNone/>
            </a:pPr>
            <a:endParaRPr lang="en-GB" sz="2800" dirty="0"/>
          </a:p>
        </p:txBody>
      </p:sp>
      <p:sp>
        <p:nvSpPr>
          <p:cNvPr id="8" name="Rectangle 7"/>
          <p:cNvSpPr/>
          <p:nvPr/>
        </p:nvSpPr>
        <p:spPr>
          <a:xfrm>
            <a:off x="8369234" y="596998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854925" y="2690948"/>
            <a:ext cx="9413965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/>
              <a:t>#include &lt;iostream&gt; </a:t>
            </a:r>
          </a:p>
          <a:p>
            <a:r>
              <a:rPr lang="en-GB" dirty="0"/>
              <a:t>Using namespace std;</a:t>
            </a:r>
          </a:p>
          <a:p>
            <a:r>
              <a:rPr lang="en-IN" dirty="0"/>
              <a:t>int main()</a:t>
            </a:r>
          </a:p>
          <a:p>
            <a:r>
              <a:rPr lang="en-IN" dirty="0"/>
              <a:t>{ </a:t>
            </a:r>
          </a:p>
          <a:p>
            <a:r>
              <a:rPr lang="en-IN" dirty="0"/>
              <a:t>    int a = 7; </a:t>
            </a:r>
          </a:p>
          <a:p>
            <a:r>
              <a:rPr lang="en-IN" dirty="0"/>
              <a:t>    int b = 4; 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"Addition: " &lt;&lt; (a + b); // Addition (+) 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"Subtraction: " &lt;&lt; (a - b); // Subtraction (-) 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"Multiplication: " &lt;&lt; (a * b); // Multiplication (*) 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"Division: " &lt;&lt; (a / b); // Division (/) 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"Modulus: " &lt;&lt; (a % b);// Modulus (%) 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99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880" y="685800"/>
            <a:ext cx="9601200" cy="14859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GB" dirty="0"/>
              <a:t>Examples of operators: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5989" y="1506582"/>
            <a:ext cx="10955382" cy="844731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/>
              <a:t>Relational operators:- (gives o/p as a Boolean value)</a:t>
            </a:r>
          </a:p>
          <a:p>
            <a:pPr marL="530225" lvl="1" indent="0">
              <a:buNone/>
            </a:pPr>
            <a:endParaRPr lang="en-GB" sz="2800" dirty="0"/>
          </a:p>
        </p:txBody>
      </p:sp>
      <p:sp>
        <p:nvSpPr>
          <p:cNvPr id="8" name="Rectangle 7"/>
          <p:cNvSpPr/>
          <p:nvPr/>
        </p:nvSpPr>
        <p:spPr>
          <a:xfrm>
            <a:off x="8369234" y="596998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203268" y="2351313"/>
            <a:ext cx="9413965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/>
              <a:t>#include &lt;iostream&gt;</a:t>
            </a:r>
          </a:p>
          <a:p>
            <a:r>
              <a:rPr lang="en-GB" dirty="0"/>
              <a:t>Using namespace std;</a:t>
            </a:r>
          </a:p>
          <a:p>
            <a:r>
              <a:rPr lang="en-IN" dirty="0"/>
              <a:t>int main()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int x = 10;</a:t>
            </a:r>
          </a:p>
          <a:p>
            <a:r>
              <a:rPr lang="en-IN" dirty="0"/>
              <a:t>    int y = 20;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(x == y);  // Equal to (==)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(x != y);  // Not equal to (!=)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(x &gt; y);   // Greater than (&gt;)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(x &lt; y);   // Less than (&lt;)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(x &gt;= y);  // Greater than or equal to (&gt;=)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(x &lt;= y);  // Less than or equal to (&lt;=)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45211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</TotalTime>
  <Words>1167</Words>
  <Application>Microsoft Office PowerPoint</Application>
  <PresentationFormat>Widescreen</PresentationFormat>
  <Paragraphs>186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Crop</vt:lpstr>
      <vt:lpstr>People tech group</vt:lpstr>
      <vt:lpstr>Contents</vt:lpstr>
      <vt:lpstr>Variables</vt:lpstr>
      <vt:lpstr>Rules for Declaring Variables</vt:lpstr>
      <vt:lpstr>Data types</vt:lpstr>
      <vt:lpstr>Examples of data types</vt:lpstr>
      <vt:lpstr>Operators in c++</vt:lpstr>
      <vt:lpstr>Examples of operators:</vt:lpstr>
      <vt:lpstr>Examples of operators:</vt:lpstr>
      <vt:lpstr>Examples of operators:</vt:lpstr>
      <vt:lpstr>Examples of operators:</vt:lpstr>
      <vt:lpstr>Examples of operators:</vt:lpstr>
      <vt:lpstr>Examples of operators:</vt:lpstr>
      <vt:lpstr>Examples of operators: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Haptic technology</dc:title>
  <dc:creator>Vishal Kadam</dc:creator>
  <cp:lastModifiedBy>Microsoft account</cp:lastModifiedBy>
  <cp:revision>112</cp:revision>
  <dcterms:created xsi:type="dcterms:W3CDTF">2021-01-27T17:07:00Z</dcterms:created>
  <dcterms:modified xsi:type="dcterms:W3CDTF">2024-10-15T08:54:43Z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EA25A02E9211457893D2244380F2E1C6</vt:lpwstr>
  </property>
  <property fmtid="{D5CDD505-2E9C-101B-9397-08002B2CF9AE}" pid="3" name="KSOProductBuildVer">
    <vt:lpwstr>1033-11.2.0.11191</vt:lpwstr>
  </property>
</Properties>
</file>