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ibre Franklin"/>
      <p:regular r:id="rId21"/>
      <p:bold r:id="rId22"/>
      <p:italic r:id="rId23"/>
      <p:boldItalic r:id="rId24"/>
    </p:embeddedFont>
    <p:embeddedFont>
      <p:font typeface="Libre Baskerville"/>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breBaskerville-bold.fntdata"/><Relationship Id="rId25" Type="http://schemas.openxmlformats.org/officeDocument/2006/relationships/font" Target="fonts/LibreBaskerville-regular.fntdata"/><Relationship Id="rId27" Type="http://schemas.openxmlformats.org/officeDocument/2006/relationships/font" Target="fonts/LibreBaskervill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bc7166dd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fbc7166dd1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bc7166dd1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fbc7166dd1_9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bc7166dd1_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fbc7166dd1_9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bc7166d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fbc7166dd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bc7166dd1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fbc7166dd1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fbc7166dd1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fbc7166dd1_2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bc7166dd1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fbc7166dd1_2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fbc7166dd1_2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bc7166dd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fbc7166dd1_2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bc7166dd1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fbc7166dd1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bc7166dd1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fbc7166dd1_2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bc7166dd1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fbc7166dd1_2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bc7166dd1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1fbc7166dd1_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bc7166dd1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fbc7166dd1_9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bc7166dd1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fbc7166dd1_9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0" name="Google Shape;60;p14"/>
          <p:cNvSpPr/>
          <p:nvPr/>
        </p:nvSpPr>
        <p:spPr>
          <a:xfrm>
            <a:off x="65313" y="52316"/>
            <a:ext cx="9013372" cy="5019151"/>
          </a:xfrm>
          <a:prstGeom prst="roundRect">
            <a:avLst>
              <a:gd fmla="val 4929" name="adj"/>
            </a:avLst>
          </a:prstGeom>
          <a:blipFill rotWithShape="1">
            <a:blip r:embed="rId2">
              <a:alphaModFix amt="15000"/>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1" name="Google Shape;61;p14"/>
          <p:cNvSpPr txBox="1"/>
          <p:nvPr>
            <p:ph idx="1" type="subTitle"/>
          </p:nvPr>
        </p:nvSpPr>
        <p:spPr>
          <a:xfrm>
            <a:off x="1295400" y="2400300"/>
            <a:ext cx="6400800" cy="120015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62" name="Google Shape;62;p14"/>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
        <p:nvSpPr>
          <p:cNvPr id="65" name="Google Shape;65;p14"/>
          <p:cNvSpPr/>
          <p:nvPr/>
        </p:nvSpPr>
        <p:spPr>
          <a:xfrm>
            <a:off x="62931" y="1086977"/>
            <a:ext cx="9021537" cy="11455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6" name="Google Shape;66;p14"/>
          <p:cNvSpPr/>
          <p:nvPr/>
        </p:nvSpPr>
        <p:spPr>
          <a:xfrm>
            <a:off x="62931" y="1047540"/>
            <a:ext cx="9021537" cy="90435"/>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7" name="Google Shape;67;p14"/>
          <p:cNvSpPr/>
          <p:nvPr/>
        </p:nvSpPr>
        <p:spPr>
          <a:xfrm>
            <a:off x="62931" y="2232487"/>
            <a:ext cx="9021537" cy="8289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Google Shape;68;p14"/>
          <p:cNvSpPr txBox="1"/>
          <p:nvPr>
            <p:ph type="ctrTitle"/>
          </p:nvPr>
        </p:nvSpPr>
        <p:spPr>
          <a:xfrm>
            <a:off x="457200" y="1129447"/>
            <a:ext cx="8229600" cy="1102519"/>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9" name="Shape 69"/>
        <p:cNvGrpSpPr/>
        <p:nvPr/>
      </p:nvGrpSpPr>
      <p:grpSpPr>
        <a:xfrm>
          <a:off x="0" y="0"/>
          <a:ext cx="0" cy="0"/>
          <a:chOff x="0" y="0"/>
          <a:chExt cx="0" cy="0"/>
        </a:xfrm>
      </p:grpSpPr>
      <p:sp>
        <p:nvSpPr>
          <p:cNvPr id="70" name="Google Shape;70;p15"/>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5"/>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74" name="Google Shape;74;p15"/>
          <p:cNvSpPr txBox="1"/>
          <p:nvPr>
            <p:ph idx="1" type="body"/>
          </p:nvPr>
        </p:nvSpPr>
        <p:spPr>
          <a:xfrm>
            <a:off x="914400" y="1085850"/>
            <a:ext cx="777240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5" name="Shape 75"/>
        <p:cNvGrpSpPr/>
        <p:nvPr/>
      </p:nvGrpSpPr>
      <p:grpSpPr>
        <a:xfrm>
          <a:off x="0" y="0"/>
          <a:ext cx="0" cy="0"/>
          <a:chOff x="0" y="0"/>
          <a:chExt cx="0" cy="0"/>
        </a:xfrm>
      </p:grpSpPr>
      <p:sp>
        <p:nvSpPr>
          <p:cNvPr id="76" name="Google Shape;76;p16"/>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7" name="Google Shape;77;p16"/>
          <p:cNvSpPr/>
          <p:nvPr/>
        </p:nvSpPr>
        <p:spPr>
          <a:xfrm>
            <a:off x="65313" y="52316"/>
            <a:ext cx="9013372" cy="5019151"/>
          </a:xfrm>
          <a:prstGeom prst="roundRect">
            <a:avLst>
              <a:gd fmla="val 4929" name="adj"/>
            </a:avLst>
          </a:prstGeom>
          <a:blipFill rotWithShape="1">
            <a:blip r:embed="rId2">
              <a:alphaModFix amt="15000"/>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8" name="Google Shape;78;p16"/>
          <p:cNvSpPr txBox="1"/>
          <p:nvPr>
            <p:ph type="title"/>
          </p:nvPr>
        </p:nvSpPr>
        <p:spPr>
          <a:xfrm>
            <a:off x="722313" y="714375"/>
            <a:ext cx="7772400" cy="1021556"/>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body"/>
          </p:nvPr>
        </p:nvSpPr>
        <p:spPr>
          <a:xfrm>
            <a:off x="722313" y="1910954"/>
            <a:ext cx="7772400" cy="1003697"/>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16"/>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800100" y="4629150"/>
            <a:ext cx="40005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p:nvPr/>
        </p:nvSpPr>
        <p:spPr>
          <a:xfrm flipH="1" rot="10800000">
            <a:off x="69412" y="1782622"/>
            <a:ext cx="9013515" cy="685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Google Shape;83;p16"/>
          <p:cNvSpPr/>
          <p:nvPr/>
        </p:nvSpPr>
        <p:spPr>
          <a:xfrm>
            <a:off x="69146" y="1756106"/>
            <a:ext cx="9013781" cy="3428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Google Shape;84;p16"/>
          <p:cNvSpPr/>
          <p:nvPr/>
        </p:nvSpPr>
        <p:spPr>
          <a:xfrm>
            <a:off x="68306" y="1851660"/>
            <a:ext cx="9014621" cy="3429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5" name="Google Shape;85;p16"/>
          <p:cNvSpPr/>
          <p:nvPr>
            <p:ph idx="12" type="sldNum"/>
          </p:nvPr>
        </p:nvSpPr>
        <p:spPr>
          <a:xfrm>
            <a:off x="146304" y="4656582"/>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86" name="Shape 86"/>
        <p:cNvGrpSpPr/>
        <p:nvPr/>
      </p:nvGrpSpPr>
      <p:grpSpPr>
        <a:xfrm>
          <a:off x="0" y="0"/>
          <a:ext cx="0" cy="0"/>
          <a:chOff x="0" y="0"/>
          <a:chExt cx="0" cy="0"/>
        </a:xfrm>
      </p:grpSpPr>
      <p:sp>
        <p:nvSpPr>
          <p:cNvPr id="87" name="Google Shape;87;p17"/>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7"/>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91" name="Google Shape;91;p17"/>
          <p:cNvSpPr txBox="1"/>
          <p:nvPr>
            <p:ph idx="1" type="body"/>
          </p:nvPr>
        </p:nvSpPr>
        <p:spPr>
          <a:xfrm>
            <a:off x="914400" y="1085850"/>
            <a:ext cx="374904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7"/>
          <p:cNvSpPr txBox="1"/>
          <p:nvPr>
            <p:ph idx="2" type="body"/>
          </p:nvPr>
        </p:nvSpPr>
        <p:spPr>
          <a:xfrm>
            <a:off x="4933950" y="1085850"/>
            <a:ext cx="3749040" cy="3429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93" name="Shape 93"/>
        <p:cNvGrpSpPr/>
        <p:nvPr/>
      </p:nvGrpSpPr>
      <p:grpSpPr>
        <a:xfrm>
          <a:off x="0" y="0"/>
          <a:ext cx="0" cy="0"/>
          <a:chOff x="0" y="0"/>
          <a:chExt cx="0" cy="0"/>
        </a:xfrm>
      </p:grpSpPr>
      <p:sp>
        <p:nvSpPr>
          <p:cNvPr id="94" name="Google Shape;94;p18"/>
          <p:cNvSpPr txBox="1"/>
          <p:nvPr>
            <p:ph type="title"/>
          </p:nvPr>
        </p:nvSpPr>
        <p:spPr>
          <a:xfrm>
            <a:off x="914400" y="20478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8"/>
          <p:cNvSpPr txBox="1"/>
          <p:nvPr>
            <p:ph idx="1" type="body"/>
          </p:nvPr>
        </p:nvSpPr>
        <p:spPr>
          <a:xfrm>
            <a:off x="914400" y="1085850"/>
            <a:ext cx="3733800" cy="5715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6" name="Google Shape;96;p18"/>
          <p:cNvSpPr txBox="1"/>
          <p:nvPr>
            <p:ph idx="2" type="body"/>
          </p:nvPr>
        </p:nvSpPr>
        <p:spPr>
          <a:xfrm>
            <a:off x="4953000" y="1085850"/>
            <a:ext cx="3733800" cy="5715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7" name="Google Shape;97;p18"/>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00" name="Google Shape;100;p18"/>
          <p:cNvSpPr txBox="1"/>
          <p:nvPr>
            <p:ph idx="3" type="body"/>
          </p:nvPr>
        </p:nvSpPr>
        <p:spPr>
          <a:xfrm>
            <a:off x="914400" y="1685925"/>
            <a:ext cx="3733800" cy="29146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1" name="Google Shape;101;p18"/>
          <p:cNvSpPr txBox="1"/>
          <p:nvPr>
            <p:ph idx="4" type="body"/>
          </p:nvPr>
        </p:nvSpPr>
        <p:spPr>
          <a:xfrm>
            <a:off x="4953000" y="1685925"/>
            <a:ext cx="3733800" cy="29146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02" name="Shape 102"/>
        <p:cNvGrpSpPr/>
        <p:nvPr/>
      </p:nvGrpSpPr>
      <p:grpSpPr>
        <a:xfrm>
          <a:off x="0" y="0"/>
          <a:ext cx="0" cy="0"/>
          <a:chOff x="0" y="0"/>
          <a:chExt cx="0" cy="0"/>
        </a:xfrm>
      </p:grpSpPr>
      <p:sp>
        <p:nvSpPr>
          <p:cNvPr id="103" name="Google Shape;103;p19"/>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9"/>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7" name="Shape 107"/>
        <p:cNvGrpSpPr/>
        <p:nvPr/>
      </p:nvGrpSpPr>
      <p:grpSpPr>
        <a:xfrm>
          <a:off x="0" y="0"/>
          <a:ext cx="0" cy="0"/>
          <a:chOff x="0" y="0"/>
          <a:chExt cx="0" cy="0"/>
        </a:xfrm>
      </p:grpSpPr>
      <p:sp>
        <p:nvSpPr>
          <p:cNvPr id="108" name="Google Shape;108;p20"/>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1" name="Shape 111"/>
        <p:cNvGrpSpPr/>
        <p:nvPr/>
      </p:nvGrpSpPr>
      <p:grpSpPr>
        <a:xfrm>
          <a:off x="0" y="0"/>
          <a:ext cx="0" cy="0"/>
          <a:chOff x="0" y="0"/>
          <a:chExt cx="0" cy="0"/>
        </a:xfrm>
      </p:grpSpPr>
      <p:sp>
        <p:nvSpPr>
          <p:cNvPr id="112" name="Google Shape;112;p21"/>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3" name="Google Shape;113;p21"/>
          <p:cNvSpPr/>
          <p:nvPr/>
        </p:nvSpPr>
        <p:spPr>
          <a:xfrm>
            <a:off x="64008" y="52316"/>
            <a:ext cx="9013372" cy="5020056"/>
          </a:xfrm>
          <a:prstGeom prst="roundRect">
            <a:avLst>
              <a:gd fmla="val 4929" name="adj"/>
            </a:avLst>
          </a:prstGeom>
          <a:blipFill rotWithShape="1">
            <a:blip r:embed="rId2">
              <a:alphaModFix amt="15000"/>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4" name="Google Shape;114;p21"/>
          <p:cNvSpPr txBox="1"/>
          <p:nvPr>
            <p:ph type="title"/>
          </p:nvPr>
        </p:nvSpPr>
        <p:spPr>
          <a:xfrm>
            <a:off x="914400" y="20478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1"/>
          <p:cNvSpPr txBox="1"/>
          <p:nvPr>
            <p:ph idx="1" type="body"/>
          </p:nvPr>
        </p:nvSpPr>
        <p:spPr>
          <a:xfrm>
            <a:off x="914400" y="1200150"/>
            <a:ext cx="1905000" cy="337185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6" name="Google Shape;116;p21"/>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19" name="Google Shape;119;p21"/>
          <p:cNvSpPr txBox="1"/>
          <p:nvPr>
            <p:ph idx="2" type="body"/>
          </p:nvPr>
        </p:nvSpPr>
        <p:spPr>
          <a:xfrm>
            <a:off x="2971800" y="1200150"/>
            <a:ext cx="5715000" cy="337185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0" name="Shape 120"/>
        <p:cNvGrpSpPr/>
        <p:nvPr/>
      </p:nvGrpSpPr>
      <p:grpSpPr>
        <a:xfrm>
          <a:off x="0" y="0"/>
          <a:ext cx="0" cy="0"/>
          <a:chOff x="0" y="0"/>
          <a:chExt cx="0" cy="0"/>
        </a:xfrm>
      </p:grpSpPr>
      <p:sp>
        <p:nvSpPr>
          <p:cNvPr id="121" name="Google Shape;121;p22"/>
          <p:cNvSpPr txBox="1"/>
          <p:nvPr>
            <p:ph type="title"/>
          </p:nvPr>
        </p:nvSpPr>
        <p:spPr>
          <a:xfrm>
            <a:off x="914400" y="3675413"/>
            <a:ext cx="7315200" cy="391716"/>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2"/>
          <p:cNvSpPr txBox="1"/>
          <p:nvPr>
            <p:ph idx="1" type="body"/>
          </p:nvPr>
        </p:nvSpPr>
        <p:spPr>
          <a:xfrm>
            <a:off x="914400" y="4084369"/>
            <a:ext cx="7315200" cy="51435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22"/>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1" type="ftr"/>
          </p:nvPr>
        </p:nvSpPr>
        <p:spPr>
          <a:xfrm>
            <a:off x="914400" y="4629150"/>
            <a:ext cx="38862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p:nvPr>
            <p:ph idx="12" type="sldNum"/>
          </p:nvPr>
        </p:nvSpPr>
        <p:spPr>
          <a:xfrm>
            <a:off x="146304" y="4656582"/>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
        <p:nvSpPr>
          <p:cNvPr id="126" name="Google Shape;126;p22"/>
          <p:cNvSpPr/>
          <p:nvPr/>
        </p:nvSpPr>
        <p:spPr>
          <a:xfrm flipH="1" rot="10800000">
            <a:off x="68307" y="3512666"/>
            <a:ext cx="9006840" cy="6858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7" name="Google Shape;127;p22"/>
          <p:cNvSpPr/>
          <p:nvPr/>
        </p:nvSpPr>
        <p:spPr>
          <a:xfrm>
            <a:off x="68508" y="3487856"/>
            <a:ext cx="9006639" cy="3428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8" name="Google Shape;128;p22"/>
          <p:cNvSpPr/>
          <p:nvPr/>
        </p:nvSpPr>
        <p:spPr>
          <a:xfrm>
            <a:off x="68510" y="3579918"/>
            <a:ext cx="9006637" cy="3660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9" name="Google Shape;129;p22"/>
          <p:cNvSpPr/>
          <p:nvPr>
            <p:ph idx="2" type="pic"/>
          </p:nvPr>
        </p:nvSpPr>
        <p:spPr>
          <a:xfrm>
            <a:off x="68308" y="50006"/>
            <a:ext cx="9001873" cy="3436144"/>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30" name="Shape 130"/>
        <p:cNvGrpSpPr/>
        <p:nvPr/>
      </p:nvGrpSpPr>
      <p:grpSpPr>
        <a:xfrm>
          <a:off x="0" y="0"/>
          <a:ext cx="0" cy="0"/>
          <a:chOff x="0" y="0"/>
          <a:chExt cx="0" cy="0"/>
        </a:xfrm>
      </p:grpSpPr>
      <p:sp>
        <p:nvSpPr>
          <p:cNvPr id="131" name="Google Shape;131;p23"/>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3"/>
          <p:cNvSpPr txBox="1"/>
          <p:nvPr>
            <p:ph idx="1" type="body"/>
          </p:nvPr>
        </p:nvSpPr>
        <p:spPr>
          <a:xfrm rot="5400000">
            <a:off x="3086100" y="-1085850"/>
            <a:ext cx="3429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3" name="Google Shape;133;p23"/>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6" name="Shape 136"/>
        <p:cNvGrpSpPr/>
        <p:nvPr/>
      </p:nvGrpSpPr>
      <p:grpSpPr>
        <a:xfrm>
          <a:off x="0" y="0"/>
          <a:ext cx="0" cy="0"/>
          <a:chOff x="0" y="0"/>
          <a:chExt cx="0" cy="0"/>
        </a:xfrm>
      </p:grpSpPr>
      <p:sp>
        <p:nvSpPr>
          <p:cNvPr id="137" name="Google Shape;137;p24"/>
          <p:cNvSpPr txBox="1"/>
          <p:nvPr>
            <p:ph type="title"/>
          </p:nvPr>
        </p:nvSpPr>
        <p:spPr>
          <a:xfrm rot="5400000">
            <a:off x="5440918" y="1394463"/>
            <a:ext cx="4388644"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4"/>
          <p:cNvSpPr txBox="1"/>
          <p:nvPr>
            <p:ph idx="1" type="body"/>
          </p:nvPr>
        </p:nvSpPr>
        <p:spPr>
          <a:xfrm rot="5400000">
            <a:off x="1501378" y="-380998"/>
            <a:ext cx="4388644"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39" name="Google Shape;139;p24"/>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15000"/>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2" name="Google Shape;52;p13"/>
          <p:cNvSpPr/>
          <p:nvPr/>
        </p:nvSpPr>
        <p:spPr>
          <a:xfrm>
            <a:off x="64008" y="52316"/>
            <a:ext cx="9013372" cy="5020056"/>
          </a:xfrm>
          <a:prstGeom prst="roundRect">
            <a:avLst>
              <a:gd fmla="val 4929" name="adj"/>
            </a:avLst>
          </a:prstGeom>
          <a:blipFill rotWithShape="1">
            <a:blip r:embed="rId1">
              <a:alphaModFix amt="15000"/>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3" name="Google Shape;53;p13"/>
          <p:cNvSpPr txBox="1"/>
          <p:nvPr>
            <p:ph type="title"/>
          </p:nvPr>
        </p:nvSpPr>
        <p:spPr>
          <a:xfrm>
            <a:off x="914400" y="205978"/>
            <a:ext cx="7772400" cy="85725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914400" y="1085850"/>
            <a:ext cx="7772400" cy="3429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55" name="Google Shape;55;p13"/>
          <p:cNvSpPr txBox="1"/>
          <p:nvPr>
            <p:ph idx="10" type="dt"/>
          </p:nvPr>
        </p:nvSpPr>
        <p:spPr>
          <a:xfrm>
            <a:off x="6172200" y="4643438"/>
            <a:ext cx="2476500" cy="35718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6" name="Google Shape;56;p13"/>
          <p:cNvSpPr txBox="1"/>
          <p:nvPr>
            <p:ph idx="11" type="ftr"/>
          </p:nvPr>
        </p:nvSpPr>
        <p:spPr>
          <a:xfrm>
            <a:off x="914400" y="4629150"/>
            <a:ext cx="3962400" cy="342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57" name="Google Shape;57;p13"/>
          <p:cNvSpPr/>
          <p:nvPr>
            <p:ph idx="12" type="sldNum"/>
          </p:nvPr>
        </p:nvSpPr>
        <p:spPr>
          <a:xfrm>
            <a:off x="146304" y="4657725"/>
            <a:ext cx="457200" cy="3429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762000" y="984950"/>
            <a:ext cx="7772400" cy="11430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0070C0"/>
              </a:buClr>
              <a:buSzPts val="4400"/>
              <a:buFont typeface="Times New Roman"/>
              <a:buNone/>
            </a:pPr>
            <a:r>
              <a:rPr b="1" lang="en-GB" sz="3100">
                <a:solidFill>
                  <a:srgbClr val="0070C0"/>
                </a:solidFill>
                <a:latin typeface="Times New Roman"/>
                <a:ea typeface="Times New Roman"/>
                <a:cs typeface="Times New Roman"/>
                <a:sym typeface="Times New Roman"/>
              </a:rPr>
              <a:t>STUDENT COUNTER USING FACE DETECTION ALGORITHMS</a:t>
            </a:r>
            <a:endParaRPr b="1" sz="4400">
              <a:solidFill>
                <a:srgbClr val="0070C0"/>
              </a:solidFill>
            </a:endParaRPr>
          </a:p>
        </p:txBody>
      </p:sp>
      <p:sp>
        <p:nvSpPr>
          <p:cNvPr id="147" name="Google Shape;147;p25"/>
          <p:cNvSpPr txBox="1"/>
          <p:nvPr/>
        </p:nvSpPr>
        <p:spPr>
          <a:xfrm>
            <a:off x="5562600" y="3714750"/>
            <a:ext cx="3352800" cy="120015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lnSpc>
                <a:spcPct val="115000"/>
              </a:lnSpc>
              <a:spcBef>
                <a:spcPts val="0"/>
              </a:spcBef>
              <a:spcAft>
                <a:spcPts val="0"/>
              </a:spcAft>
              <a:buClr>
                <a:schemeClr val="dk1"/>
              </a:buClr>
              <a:buSzPct val="61111"/>
              <a:buFont typeface="Arial"/>
              <a:buNone/>
            </a:pPr>
            <a:r>
              <a:rPr lang="en-GB" sz="1800">
                <a:solidFill>
                  <a:schemeClr val="dk1"/>
                </a:solidFill>
              </a:rPr>
              <a:t>Project Group Members:</a:t>
            </a:r>
            <a:endParaRPr sz="1800">
              <a:solidFill>
                <a:schemeClr val="dk1"/>
              </a:solidFill>
            </a:endParaRPr>
          </a:p>
          <a:p>
            <a:pPr indent="0" lvl="0" marL="0" rtl="0" algn="ctr">
              <a:lnSpc>
                <a:spcPct val="115000"/>
              </a:lnSpc>
              <a:spcBef>
                <a:spcPts val="0"/>
              </a:spcBef>
              <a:spcAft>
                <a:spcPts val="0"/>
              </a:spcAft>
              <a:buClr>
                <a:schemeClr val="dk1"/>
              </a:buClr>
              <a:buSzPct val="61111"/>
              <a:buFont typeface="Arial"/>
              <a:buNone/>
            </a:pPr>
            <a:r>
              <a:rPr b="1" lang="en-GB" sz="1800">
                <a:solidFill>
                  <a:schemeClr val="dk1"/>
                </a:solidFill>
              </a:rPr>
              <a:t>Vishal Rathi</a:t>
            </a:r>
            <a:endParaRPr b="1" sz="1800">
              <a:solidFill>
                <a:schemeClr val="dk1"/>
              </a:solidFill>
            </a:endParaRPr>
          </a:p>
          <a:p>
            <a:pPr indent="0" lvl="0" marL="0" rtl="0" algn="ctr">
              <a:lnSpc>
                <a:spcPct val="115000"/>
              </a:lnSpc>
              <a:spcBef>
                <a:spcPts val="0"/>
              </a:spcBef>
              <a:spcAft>
                <a:spcPts val="0"/>
              </a:spcAft>
              <a:buClr>
                <a:schemeClr val="dk1"/>
              </a:buClr>
              <a:buSzPct val="61111"/>
              <a:buFont typeface="Arial"/>
              <a:buNone/>
            </a:pPr>
            <a:r>
              <a:rPr b="1" lang="en-GB" sz="1800">
                <a:solidFill>
                  <a:schemeClr val="dk1"/>
                </a:solidFill>
              </a:rPr>
              <a:t>Tushar Dubey</a:t>
            </a:r>
            <a:endParaRPr b="1" sz="1800">
              <a:solidFill>
                <a:schemeClr val="dk1"/>
              </a:solidFill>
            </a:endParaRPr>
          </a:p>
          <a:p>
            <a:pPr indent="0" lvl="0" marL="0" rtl="0" algn="ctr">
              <a:lnSpc>
                <a:spcPct val="115000"/>
              </a:lnSpc>
              <a:spcBef>
                <a:spcPts val="0"/>
              </a:spcBef>
              <a:spcAft>
                <a:spcPts val="0"/>
              </a:spcAft>
              <a:buClr>
                <a:schemeClr val="dk1"/>
              </a:buClr>
              <a:buSzPct val="61111"/>
              <a:buFont typeface="Arial"/>
              <a:buNone/>
            </a:pPr>
            <a:r>
              <a:rPr b="1" lang="en-GB" sz="1800">
                <a:solidFill>
                  <a:schemeClr val="dk1"/>
                </a:solidFill>
              </a:rPr>
              <a:t>Kanha Agrawal</a:t>
            </a:r>
            <a:endParaRPr b="1" sz="1800">
              <a:solidFill>
                <a:schemeClr val="dk1"/>
              </a:solidFill>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8" name="Google Shape;148;p25"/>
          <p:cNvSpPr txBox="1"/>
          <p:nvPr/>
        </p:nvSpPr>
        <p:spPr>
          <a:xfrm>
            <a:off x="228600" y="3829050"/>
            <a:ext cx="3124200" cy="1143001"/>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115000"/>
              </a:lnSpc>
              <a:spcBef>
                <a:spcPts val="0"/>
              </a:spcBef>
              <a:spcAft>
                <a:spcPts val="0"/>
              </a:spcAft>
              <a:buClr>
                <a:schemeClr val="dk1"/>
              </a:buClr>
              <a:buSzPts val="1100"/>
              <a:buFont typeface="Arial"/>
              <a:buNone/>
            </a:pPr>
            <a:r>
              <a:rPr lang="en-GB" sz="1800">
                <a:solidFill>
                  <a:schemeClr val="dk1"/>
                </a:solidFill>
              </a:rPr>
              <a:t>Project Guide</a:t>
            </a:r>
            <a:endParaRPr sz="18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GB" sz="1800">
                <a:solidFill>
                  <a:schemeClr val="dk1"/>
                </a:solidFill>
              </a:rPr>
              <a:t>Dr. J P Patra</a:t>
            </a:r>
            <a:endParaRPr b="1" sz="18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GB" sz="1800">
                <a:solidFill>
                  <a:schemeClr val="dk1"/>
                </a:solidFill>
              </a:rPr>
              <a:t>(HOD,CSE Department)</a:t>
            </a:r>
            <a:endParaRPr sz="1800">
              <a:solidFill>
                <a:schemeClr val="dk1"/>
              </a:solidFill>
            </a:endParaRPr>
          </a:p>
          <a:p>
            <a:pPr indent="0" lvl="0" marL="0" marR="0" rtl="0" algn="ctr">
              <a:lnSpc>
                <a:spcPct val="100000"/>
              </a:lnSpc>
              <a:spcBef>
                <a:spcPts val="0"/>
              </a:spcBef>
              <a:spcAft>
                <a:spcPts val="0"/>
              </a:spcAft>
              <a:buClr>
                <a:schemeClr val="dk1"/>
              </a:buClr>
              <a:buSzPts val="1800"/>
              <a:buFont typeface="Libre Baskerville"/>
              <a:buNone/>
            </a:pPr>
            <a:r>
              <a:t/>
            </a:r>
            <a:endParaRPr sz="1800">
              <a:solidFill>
                <a:schemeClr val="dk1"/>
              </a:solidFill>
              <a:latin typeface="Times New Roman"/>
              <a:ea typeface="Times New Roman"/>
              <a:cs typeface="Times New Roman"/>
              <a:sym typeface="Times New Roman"/>
            </a:endParaRPr>
          </a:p>
        </p:txBody>
      </p:sp>
      <p:sp>
        <p:nvSpPr>
          <p:cNvPr id="149" name="Google Shape;149;p25"/>
          <p:cNvSpPr txBox="1"/>
          <p:nvPr/>
        </p:nvSpPr>
        <p:spPr>
          <a:xfrm>
            <a:off x="762000" y="566206"/>
            <a:ext cx="7772400" cy="474000"/>
          </a:xfrm>
          <a:prstGeom prst="rect">
            <a:avLst/>
          </a:prstGeom>
          <a:noFill/>
          <a:ln>
            <a:noFill/>
          </a:ln>
        </p:spPr>
        <p:txBody>
          <a:bodyPr anchorCtr="0" anchor="ctr" bIns="45700" lIns="91425" spcFirstLastPara="1" rIns="91425" wrap="square" tIns="45700">
            <a:normAutofit lnSpcReduction="20000"/>
          </a:bodyPr>
          <a:lstStyle/>
          <a:p>
            <a:pPr indent="0" lvl="0" marL="0" marR="0" rtl="0" algn="ctr">
              <a:lnSpc>
                <a:spcPct val="100000"/>
              </a:lnSpc>
              <a:spcBef>
                <a:spcPts val="0"/>
              </a:spcBef>
              <a:spcAft>
                <a:spcPts val="0"/>
              </a:spcAft>
              <a:buClr>
                <a:schemeClr val="dk1"/>
              </a:buClr>
              <a:buSzPts val="2800"/>
              <a:buFont typeface="Times New Roman"/>
              <a:buNone/>
            </a:pPr>
            <a:r>
              <a:rPr b="0" i="0" lang="en-GB" sz="2800" u="none" cap="none" strike="noStrike">
                <a:solidFill>
                  <a:schemeClr val="dk1"/>
                </a:solidFill>
                <a:latin typeface="Times New Roman"/>
                <a:ea typeface="Times New Roman"/>
                <a:cs typeface="Times New Roman"/>
                <a:sym typeface="Times New Roman"/>
              </a:rPr>
              <a:t>Major Project(Phase-I) Report on</a:t>
            </a:r>
            <a:endParaRPr b="0" i="0" sz="2800" u="none" cap="none" strike="noStrike">
              <a:solidFill>
                <a:schemeClr val="dk1"/>
              </a:solidFill>
              <a:latin typeface="Times New Roman"/>
              <a:ea typeface="Times New Roman"/>
              <a:cs typeface="Times New Roman"/>
              <a:sym typeface="Times New Roman"/>
            </a:endParaRPr>
          </a:p>
        </p:txBody>
      </p:sp>
      <p:sp>
        <p:nvSpPr>
          <p:cNvPr id="150" name="Google Shape;150;p25"/>
          <p:cNvSpPr txBox="1"/>
          <p:nvPr/>
        </p:nvSpPr>
        <p:spPr>
          <a:xfrm>
            <a:off x="762000" y="2057401"/>
            <a:ext cx="7772400" cy="1771650"/>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ctr">
              <a:lnSpc>
                <a:spcPct val="120000"/>
              </a:lnSpc>
              <a:spcBef>
                <a:spcPts val="0"/>
              </a:spcBef>
              <a:spcAft>
                <a:spcPts val="0"/>
              </a:spcAft>
              <a:buNone/>
            </a:pPr>
            <a:r>
              <a:rPr b="1" i="0" lang="en-GB" sz="3800" u="none" cap="none" strike="noStrike">
                <a:solidFill>
                  <a:schemeClr val="dk1"/>
                </a:solidFill>
                <a:latin typeface="Times New Roman"/>
                <a:ea typeface="Times New Roman"/>
                <a:cs typeface="Times New Roman"/>
                <a:sym typeface="Times New Roman"/>
              </a:rPr>
              <a:t>CSE 7</a:t>
            </a:r>
            <a:r>
              <a:rPr b="1" baseline="30000" i="0" lang="en-GB" sz="3800" u="none" cap="none" strike="noStrike">
                <a:solidFill>
                  <a:schemeClr val="dk1"/>
                </a:solidFill>
                <a:latin typeface="Times New Roman"/>
                <a:ea typeface="Times New Roman"/>
                <a:cs typeface="Times New Roman"/>
                <a:sym typeface="Times New Roman"/>
              </a:rPr>
              <a:t>th</a:t>
            </a:r>
            <a:r>
              <a:rPr b="1" i="0" lang="en-GB" sz="3800" u="none" cap="none" strike="noStrike">
                <a:solidFill>
                  <a:schemeClr val="dk1"/>
                </a:solidFill>
                <a:latin typeface="Times New Roman"/>
                <a:ea typeface="Times New Roman"/>
                <a:cs typeface="Times New Roman"/>
                <a:sym typeface="Times New Roman"/>
              </a:rPr>
              <a:t> Semester</a:t>
            </a:r>
            <a:endParaRPr/>
          </a:p>
          <a:p>
            <a:pPr indent="0" lvl="0" marL="0" marR="0" rtl="0" algn="ctr">
              <a:lnSpc>
                <a:spcPct val="120000"/>
              </a:lnSpc>
              <a:spcBef>
                <a:spcPts val="0"/>
              </a:spcBef>
              <a:spcAft>
                <a:spcPts val="0"/>
              </a:spcAft>
              <a:buNone/>
            </a:pPr>
            <a:r>
              <a:rPr b="0" i="0" lang="en-GB" sz="2800" u="none" cap="none" strike="noStrike">
                <a:solidFill>
                  <a:schemeClr val="dk1"/>
                </a:solidFill>
                <a:latin typeface="Times New Roman"/>
                <a:ea typeface="Times New Roman"/>
                <a:cs typeface="Times New Roman"/>
                <a:sym typeface="Times New Roman"/>
              </a:rPr>
              <a:t>Department of Computer Science and Engineering,</a:t>
            </a:r>
            <a:endParaRPr/>
          </a:p>
          <a:p>
            <a:pPr indent="0" lvl="0" marL="0" marR="0" rtl="0" algn="ctr">
              <a:lnSpc>
                <a:spcPct val="120000"/>
              </a:lnSpc>
              <a:spcBef>
                <a:spcPts val="0"/>
              </a:spcBef>
              <a:spcAft>
                <a:spcPts val="0"/>
              </a:spcAft>
              <a:buNone/>
            </a:pPr>
            <a:r>
              <a:rPr b="1" i="0" lang="en-GB" sz="2500" u="none" cap="none" strike="noStrike">
                <a:solidFill>
                  <a:schemeClr val="dk1"/>
                </a:solidFill>
                <a:latin typeface="Times New Roman"/>
                <a:ea typeface="Times New Roman"/>
                <a:cs typeface="Times New Roman"/>
                <a:sym typeface="Times New Roman"/>
              </a:rPr>
              <a:t>Batch 2019-2023</a:t>
            </a:r>
            <a:endParaRPr/>
          </a:p>
          <a:p>
            <a:pPr indent="0" lvl="0" marL="0" marR="0" rtl="0" algn="ctr">
              <a:lnSpc>
                <a:spcPct val="120000"/>
              </a:lnSpc>
              <a:spcBef>
                <a:spcPts val="0"/>
              </a:spcBef>
              <a:spcAft>
                <a:spcPts val="0"/>
              </a:spcAft>
              <a:buNone/>
            </a:pPr>
            <a:r>
              <a:rPr b="0" i="0" lang="en-GB" sz="2800" u="none" cap="none" strike="noStrike">
                <a:solidFill>
                  <a:schemeClr val="dk1"/>
                </a:solidFill>
                <a:latin typeface="Times New Roman"/>
                <a:ea typeface="Times New Roman"/>
                <a:cs typeface="Times New Roman"/>
                <a:sym typeface="Times New Roman"/>
              </a:rPr>
              <a:t>Session July – Dec 2022</a:t>
            </a:r>
            <a:endParaRPr/>
          </a:p>
          <a:p>
            <a:pPr indent="0" lvl="0" marL="0" marR="0" rtl="0" algn="ctr">
              <a:lnSpc>
                <a:spcPct val="120000"/>
              </a:lnSpc>
              <a:spcBef>
                <a:spcPts val="0"/>
              </a:spcBef>
              <a:spcAft>
                <a:spcPts val="0"/>
              </a:spcAft>
              <a:buNone/>
            </a:pPr>
            <a:r>
              <a:rPr b="1" i="0" lang="en-GB" sz="2800" u="none" cap="none" strike="noStrike">
                <a:solidFill>
                  <a:schemeClr val="dk1"/>
                </a:solidFill>
                <a:latin typeface="Times New Roman"/>
                <a:ea typeface="Times New Roman"/>
                <a:cs typeface="Times New Roman"/>
                <a:sym typeface="Times New Roman"/>
              </a:rPr>
              <a:t>Presentation Date: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None/>
            </a:pPr>
            <a:r>
              <a:rPr b="1" lang="en-GB" sz="2800">
                <a:solidFill>
                  <a:schemeClr val="dk1"/>
                </a:solidFill>
                <a:latin typeface="Times New Roman"/>
                <a:ea typeface="Times New Roman"/>
                <a:cs typeface="Times New Roman"/>
                <a:sym typeface="Times New Roman"/>
              </a:rPr>
              <a:t>24-01-2023</a:t>
            </a:r>
            <a:endParaRPr b="1" sz="2800">
              <a:solidFill>
                <a:schemeClr val="dk1"/>
              </a:solidFill>
              <a:latin typeface="Times New Roman"/>
              <a:ea typeface="Times New Roman"/>
              <a:cs typeface="Times New Roman"/>
              <a:sym typeface="Times New Roman"/>
            </a:endParaRPr>
          </a:p>
        </p:txBody>
      </p:sp>
      <p:sp>
        <p:nvSpPr>
          <p:cNvPr id="151" name="Google Shape;151;p25"/>
          <p:cNvSpPr/>
          <p:nvPr/>
        </p:nvSpPr>
        <p:spPr>
          <a:xfrm>
            <a:off x="304800" y="171450"/>
            <a:ext cx="8534400" cy="322060"/>
          </a:xfrm>
          <a:prstGeom prst="rect">
            <a:avLst/>
          </a:prstGeom>
          <a:noFill/>
          <a:ln>
            <a:noFill/>
          </a:ln>
        </p:spPr>
        <p:txBody>
          <a:bodyPr anchorCtr="0" anchor="t" bIns="45700" lIns="91425" spcFirstLastPara="1" rIns="91425" wrap="square" tIns="45700">
            <a:noAutofit/>
          </a:bodyPr>
          <a:lstStyle/>
          <a:p>
            <a:pPr indent="0" lvl="0" marL="0" marR="0" rtl="0" algn="ctr">
              <a:lnSpc>
                <a:spcPct val="120000"/>
              </a:lnSpc>
              <a:spcBef>
                <a:spcPts val="0"/>
              </a:spcBef>
              <a:spcAft>
                <a:spcPts val="0"/>
              </a:spcAft>
              <a:buNone/>
            </a:pPr>
            <a:r>
              <a:rPr b="0" i="0" lang="en-GB" sz="2000" u="none" cap="none" strike="noStrike">
                <a:solidFill>
                  <a:schemeClr val="dk1"/>
                </a:solidFill>
                <a:latin typeface="Times New Roman"/>
                <a:ea typeface="Times New Roman"/>
                <a:cs typeface="Times New Roman"/>
                <a:sym typeface="Times New Roman"/>
              </a:rPr>
              <a:t>Shri Shankaracharya Institute of Professional Management &amp; Technology, Raipur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34"/>
          <p:cNvSpPr txBox="1"/>
          <p:nvPr>
            <p:ph type="ctrTitle"/>
          </p:nvPr>
        </p:nvSpPr>
        <p:spPr>
          <a:xfrm>
            <a:off x="762000" y="419100"/>
            <a:ext cx="7772400" cy="6288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6000"/>
              <a:buFont typeface="Times New Roman"/>
              <a:buNone/>
            </a:pPr>
            <a:r>
              <a:rPr lang="en-GB" sz="6000">
                <a:solidFill>
                  <a:schemeClr val="dk1"/>
                </a:solidFill>
                <a:latin typeface="Times New Roman"/>
                <a:ea typeface="Times New Roman"/>
                <a:cs typeface="Times New Roman"/>
                <a:sym typeface="Times New Roman"/>
              </a:rPr>
              <a:t>Result &amp; Conclusion</a:t>
            </a:r>
            <a:endParaRPr b="0" sz="6000">
              <a:solidFill>
                <a:schemeClr val="dk1"/>
              </a:solidFill>
              <a:latin typeface="Times New Roman"/>
              <a:ea typeface="Times New Roman"/>
              <a:cs typeface="Times New Roman"/>
              <a:sym typeface="Times New Roman"/>
            </a:endParaRPr>
          </a:p>
        </p:txBody>
      </p:sp>
      <p:sp>
        <p:nvSpPr>
          <p:cNvPr id="210" name="Google Shape;210;p34"/>
          <p:cNvSpPr/>
          <p:nvPr/>
        </p:nvSpPr>
        <p:spPr>
          <a:xfrm>
            <a:off x="648200" y="1361600"/>
            <a:ext cx="7981800" cy="3374100"/>
          </a:xfrm>
          <a:prstGeom prst="rect">
            <a:avLst/>
          </a:prstGeom>
          <a:noFill/>
          <a:ln>
            <a:noFill/>
          </a:ln>
        </p:spPr>
        <p:txBody>
          <a:bodyPr anchorCtr="0" anchor="t" bIns="45700" lIns="91425" spcFirstLastPara="1" rIns="91425" wrap="square" tIns="45700">
            <a:noAutofit/>
          </a:bodyPr>
          <a:lstStyle/>
          <a:p>
            <a:pPr indent="0" lvl="0" marL="0" rtl="0" algn="ctr">
              <a:lnSpc>
                <a:spcPct val="95000"/>
              </a:lnSpc>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 Detecting Face</a:t>
            </a:r>
            <a:r>
              <a:rPr lang="en-GB" sz="1000">
                <a:solidFill>
                  <a:schemeClr val="dk1"/>
                </a:solidFill>
                <a:latin typeface="Times New Roman"/>
                <a:ea typeface="Times New Roman"/>
                <a:cs typeface="Times New Roman"/>
                <a:sym typeface="Times New Roman"/>
              </a:rPr>
              <a:t>s</a:t>
            </a:r>
            <a:endParaRPr sz="1000">
              <a:solidFill>
                <a:schemeClr val="dk1"/>
              </a:solidFill>
              <a:latin typeface="Times New Roman"/>
              <a:ea typeface="Times New Roman"/>
              <a:cs typeface="Times New Roman"/>
              <a:sym typeface="Times New Roman"/>
            </a:endParaRPr>
          </a:p>
          <a:p>
            <a:pPr indent="0" lvl="0" marL="457200" marR="0" rtl="0" algn="just">
              <a:spcBef>
                <a:spcPts val="60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0" rtl="0" algn="ctr">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 Detecting Faces</a:t>
            </a:r>
            <a:endParaRPr sz="2400">
              <a:solidFill>
                <a:schemeClr val="dk1"/>
              </a:solidFill>
              <a:latin typeface="Times New Roman"/>
              <a:ea typeface="Times New Roman"/>
              <a:cs typeface="Times New Roman"/>
              <a:sym typeface="Times New Roman"/>
            </a:endParaRPr>
          </a:p>
        </p:txBody>
      </p:sp>
      <p:pic>
        <p:nvPicPr>
          <p:cNvPr id="211" name="Google Shape;211;p34"/>
          <p:cNvPicPr preferRelativeResize="0"/>
          <p:nvPr/>
        </p:nvPicPr>
        <p:blipFill>
          <a:blip r:embed="rId3">
            <a:alphaModFix/>
          </a:blip>
          <a:stretch>
            <a:fillRect/>
          </a:stretch>
        </p:blipFill>
        <p:spPr>
          <a:xfrm>
            <a:off x="2659275" y="1437788"/>
            <a:ext cx="4130250" cy="287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762000" y="114300"/>
            <a:ext cx="7772400" cy="6288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6000"/>
              <a:buFont typeface="Times New Roman"/>
              <a:buNone/>
            </a:pPr>
            <a:r>
              <a:rPr lang="en-GB" sz="6000">
                <a:solidFill>
                  <a:schemeClr val="dk1"/>
                </a:solidFill>
                <a:latin typeface="Times New Roman"/>
                <a:ea typeface="Times New Roman"/>
                <a:cs typeface="Times New Roman"/>
                <a:sym typeface="Times New Roman"/>
              </a:rPr>
              <a:t>Snapshot</a:t>
            </a:r>
            <a:endParaRPr b="0" sz="6000">
              <a:solidFill>
                <a:schemeClr val="dk1"/>
              </a:solidFill>
              <a:latin typeface="Times New Roman"/>
              <a:ea typeface="Times New Roman"/>
              <a:cs typeface="Times New Roman"/>
              <a:sym typeface="Times New Roman"/>
            </a:endParaRPr>
          </a:p>
        </p:txBody>
      </p:sp>
      <p:sp>
        <p:nvSpPr>
          <p:cNvPr id="217" name="Google Shape;217;p35"/>
          <p:cNvSpPr/>
          <p:nvPr/>
        </p:nvSpPr>
        <p:spPr>
          <a:xfrm>
            <a:off x="1535250" y="4016825"/>
            <a:ext cx="5952300" cy="342900"/>
          </a:xfrm>
          <a:prstGeom prst="rect">
            <a:avLst/>
          </a:prstGeom>
          <a:noFill/>
          <a:ln>
            <a:noFill/>
          </a:ln>
        </p:spPr>
        <p:txBody>
          <a:bodyPr anchorCtr="0" anchor="t" bIns="45700" lIns="91425" spcFirstLastPara="1" rIns="91425" wrap="square" tIns="45700">
            <a:noAutofit/>
          </a:bodyPr>
          <a:lstStyle/>
          <a:p>
            <a:pPr indent="0" lvl="0" marL="0" rtl="0" algn="ctr">
              <a:lnSpc>
                <a:spcPct val="95000"/>
              </a:lnSpc>
              <a:spcBef>
                <a:spcPts val="0"/>
              </a:spcBef>
              <a:spcAft>
                <a:spcPts val="600"/>
              </a:spcAft>
              <a:buClr>
                <a:schemeClr val="dk1"/>
              </a:buClr>
              <a:buSzPts val="1100"/>
              <a:buFont typeface="Arial"/>
              <a:buNone/>
            </a:pPr>
            <a:r>
              <a:rPr lang="en-GB">
                <a:solidFill>
                  <a:schemeClr val="dk1"/>
                </a:solidFill>
                <a:latin typeface="Times New Roman"/>
                <a:ea typeface="Times New Roman"/>
                <a:cs typeface="Times New Roman"/>
                <a:sym typeface="Times New Roman"/>
              </a:rPr>
              <a:t>User Interface Display</a:t>
            </a:r>
            <a:endParaRPr>
              <a:solidFill>
                <a:schemeClr val="dk1"/>
              </a:solidFill>
              <a:latin typeface="Times New Roman"/>
              <a:ea typeface="Times New Roman"/>
              <a:cs typeface="Times New Roman"/>
              <a:sym typeface="Times New Roman"/>
            </a:endParaRPr>
          </a:p>
        </p:txBody>
      </p:sp>
      <p:pic>
        <p:nvPicPr>
          <p:cNvPr id="218" name="Google Shape;218;p35"/>
          <p:cNvPicPr preferRelativeResize="0"/>
          <p:nvPr/>
        </p:nvPicPr>
        <p:blipFill>
          <a:blip r:embed="rId3">
            <a:alphaModFix/>
          </a:blip>
          <a:stretch>
            <a:fillRect/>
          </a:stretch>
        </p:blipFill>
        <p:spPr>
          <a:xfrm>
            <a:off x="2227088" y="1235963"/>
            <a:ext cx="4842225" cy="267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36"/>
          <p:cNvSpPr txBox="1"/>
          <p:nvPr>
            <p:ph type="ctrTitle"/>
          </p:nvPr>
        </p:nvSpPr>
        <p:spPr>
          <a:xfrm>
            <a:off x="762000" y="348450"/>
            <a:ext cx="7772400" cy="6288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6000"/>
              <a:buFont typeface="Times New Roman"/>
              <a:buNone/>
            </a:pPr>
            <a:r>
              <a:rPr lang="en-GB" sz="6000">
                <a:solidFill>
                  <a:schemeClr val="dk1"/>
                </a:solidFill>
                <a:latin typeface="Times New Roman"/>
                <a:ea typeface="Times New Roman"/>
                <a:cs typeface="Times New Roman"/>
                <a:sym typeface="Times New Roman"/>
              </a:rPr>
              <a:t>Snapshots</a:t>
            </a:r>
            <a:endParaRPr b="0" sz="6000">
              <a:solidFill>
                <a:schemeClr val="dk1"/>
              </a:solidFill>
              <a:latin typeface="Times New Roman"/>
              <a:ea typeface="Times New Roman"/>
              <a:cs typeface="Times New Roman"/>
              <a:sym typeface="Times New Roman"/>
            </a:endParaRPr>
          </a:p>
        </p:txBody>
      </p:sp>
      <p:sp>
        <p:nvSpPr>
          <p:cNvPr id="224" name="Google Shape;224;p36"/>
          <p:cNvSpPr/>
          <p:nvPr/>
        </p:nvSpPr>
        <p:spPr>
          <a:xfrm>
            <a:off x="1535250" y="4016825"/>
            <a:ext cx="5952300" cy="342900"/>
          </a:xfrm>
          <a:prstGeom prst="rect">
            <a:avLst/>
          </a:prstGeom>
          <a:noFill/>
          <a:ln>
            <a:noFill/>
          </a:ln>
        </p:spPr>
        <p:txBody>
          <a:bodyPr anchorCtr="0" anchor="t" bIns="45700" lIns="91425" spcFirstLastPara="1" rIns="91425" wrap="square" tIns="45700">
            <a:noAutofit/>
          </a:bodyPr>
          <a:lstStyle/>
          <a:p>
            <a:pPr indent="0" lvl="0" marL="0" rtl="0" algn="ctr">
              <a:lnSpc>
                <a:spcPct val="95000"/>
              </a:lnSpc>
              <a:spcBef>
                <a:spcPts val="0"/>
              </a:spcBef>
              <a:spcAft>
                <a:spcPts val="600"/>
              </a:spcAft>
              <a:buClr>
                <a:schemeClr val="dk1"/>
              </a:buClr>
              <a:buSzPts val="1100"/>
              <a:buFont typeface="Arial"/>
              <a:buNone/>
            </a:pPr>
            <a:r>
              <a:rPr lang="en-GB">
                <a:solidFill>
                  <a:schemeClr val="dk1"/>
                </a:solidFill>
                <a:latin typeface="Times New Roman"/>
                <a:ea typeface="Times New Roman"/>
                <a:cs typeface="Times New Roman"/>
                <a:sym typeface="Times New Roman"/>
              </a:rPr>
              <a:t>User Interface Display</a:t>
            </a:r>
            <a:endParaRPr>
              <a:solidFill>
                <a:schemeClr val="dk1"/>
              </a:solidFill>
              <a:latin typeface="Times New Roman"/>
              <a:ea typeface="Times New Roman"/>
              <a:cs typeface="Times New Roman"/>
              <a:sym typeface="Times New Roman"/>
            </a:endParaRPr>
          </a:p>
        </p:txBody>
      </p:sp>
      <p:pic>
        <p:nvPicPr>
          <p:cNvPr id="225" name="Google Shape;225;p36"/>
          <p:cNvPicPr preferRelativeResize="0"/>
          <p:nvPr/>
        </p:nvPicPr>
        <p:blipFill>
          <a:blip r:embed="rId3">
            <a:alphaModFix/>
          </a:blip>
          <a:stretch>
            <a:fillRect/>
          </a:stretch>
        </p:blipFill>
        <p:spPr>
          <a:xfrm>
            <a:off x="1717500" y="1664025"/>
            <a:ext cx="6029325" cy="220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37"/>
          <p:cNvSpPr txBox="1"/>
          <p:nvPr>
            <p:ph idx="1" type="subTitle"/>
          </p:nvPr>
        </p:nvSpPr>
        <p:spPr>
          <a:xfrm>
            <a:off x="533400" y="1200150"/>
            <a:ext cx="8077200" cy="14859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Raspberry Pi 4 For Beginners And Intermediates: A Comprehensive Guide for Beginner and Intermediates to Master the New Raspberry Pi 4 and Set up Innovative Projects by Craig Berg  https://singleboardbytes.com/647/install-opencv-raspberry-pi-4.htm</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NVIDIA Jetson nano official website: https://forums.developer.nvidia.com/t/official-tensorflow-for-jetson-nano</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Raspberry pi official website: https://www.raspberrypi.org/</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Dependencies on Jetson Nano</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SzPts val="1100"/>
              <a:buNone/>
            </a:pPr>
            <a:r>
              <a:rPr lang="en-GB" sz="2000">
                <a:solidFill>
                  <a:schemeClr val="dk1"/>
                </a:solidFill>
                <a:latin typeface="Times New Roman"/>
                <a:ea typeface="Times New Roman"/>
                <a:cs typeface="Times New Roman"/>
                <a:sym typeface="Times New Roman"/>
              </a:rPr>
              <a:t>https://qengineering.eu/install-tensorflow-2.4.0-on-jetson-nano.html</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For Research paper reference: https://scholar.google.com/</a:t>
            </a:r>
            <a:endParaRPr sz="2000">
              <a:solidFill>
                <a:schemeClr val="dk1"/>
              </a:solidFill>
              <a:latin typeface="Times New Roman"/>
              <a:ea typeface="Times New Roman"/>
              <a:cs typeface="Times New Roman"/>
              <a:sym typeface="Times New Roman"/>
            </a:endParaRPr>
          </a:p>
          <a:p>
            <a:pPr indent="0" lvl="0" marL="0" rtl="0" algn="just">
              <a:spcBef>
                <a:spcPts val="580"/>
              </a:spcBef>
              <a:spcAft>
                <a:spcPts val="0"/>
              </a:spcAft>
              <a:buSzPts val="1360"/>
              <a:buNone/>
            </a:pPr>
            <a:r>
              <a:t/>
            </a:r>
            <a:endParaRPr b="1" sz="1600">
              <a:solidFill>
                <a:schemeClr val="dk1"/>
              </a:solidFill>
              <a:latin typeface="Times New Roman"/>
              <a:ea typeface="Times New Roman"/>
              <a:cs typeface="Times New Roman"/>
              <a:sym typeface="Times New Roman"/>
            </a:endParaRPr>
          </a:p>
          <a:p>
            <a:pPr indent="0" lvl="0" marL="0" rtl="0" algn="just">
              <a:spcBef>
                <a:spcPts val="580"/>
              </a:spcBef>
              <a:spcAft>
                <a:spcPts val="0"/>
              </a:spcAft>
              <a:buSzPts val="1190"/>
              <a:buNone/>
            </a:pPr>
            <a:r>
              <a:t/>
            </a:r>
            <a:endParaRPr sz="1400">
              <a:solidFill>
                <a:schemeClr val="dk1"/>
              </a:solidFill>
              <a:latin typeface="Times New Roman"/>
              <a:ea typeface="Times New Roman"/>
              <a:cs typeface="Times New Roman"/>
              <a:sym typeface="Times New Roman"/>
            </a:endParaRPr>
          </a:p>
        </p:txBody>
      </p:sp>
      <p:sp>
        <p:nvSpPr>
          <p:cNvPr id="231" name="Google Shape;231;p37"/>
          <p:cNvSpPr txBox="1"/>
          <p:nvPr>
            <p:ph type="ctrTitle"/>
          </p:nvPr>
        </p:nvSpPr>
        <p:spPr>
          <a:xfrm>
            <a:off x="457200" y="40481"/>
            <a:ext cx="8229600" cy="1102519"/>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chemeClr val="dk1"/>
              </a:buClr>
              <a:buSzPts val="5400"/>
              <a:buFont typeface="Times New Roman"/>
              <a:buNone/>
            </a:pPr>
            <a:r>
              <a:rPr b="0" lang="en-GB" sz="5400">
                <a:solidFill>
                  <a:schemeClr val="dk1"/>
                </a:solidFill>
                <a:latin typeface="Times New Roman"/>
                <a:ea typeface="Times New Roman"/>
                <a:cs typeface="Times New Roman"/>
                <a:sym typeface="Times New Roman"/>
              </a:rPr>
              <a:t>References</a:t>
            </a:r>
            <a:br>
              <a:rPr lang="en-GB" sz="1400">
                <a:solidFill>
                  <a:schemeClr val="dk1"/>
                </a:solidFill>
                <a:latin typeface="Times New Roman"/>
                <a:ea typeface="Times New Roman"/>
                <a:cs typeface="Times New Roman"/>
                <a:sym typeface="Times New Roman"/>
              </a:rPr>
            </a:b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38"/>
          <p:cNvSpPr txBox="1"/>
          <p:nvPr>
            <p:ph type="ctrTitle"/>
          </p:nvPr>
        </p:nvSpPr>
        <p:spPr>
          <a:xfrm>
            <a:off x="457200" y="40481"/>
            <a:ext cx="8229600" cy="1102519"/>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chemeClr val="dk1"/>
              </a:buClr>
              <a:buSzPts val="5400"/>
              <a:buFont typeface="Times New Roman"/>
              <a:buNone/>
            </a:pPr>
            <a:r>
              <a:rPr b="0" lang="en-GB" sz="5400">
                <a:solidFill>
                  <a:schemeClr val="dk1"/>
                </a:solidFill>
                <a:latin typeface="Times New Roman"/>
                <a:ea typeface="Times New Roman"/>
                <a:cs typeface="Times New Roman"/>
                <a:sym typeface="Times New Roman"/>
              </a:rPr>
              <a:t>Paper Publication Details</a:t>
            </a:r>
            <a:br>
              <a:rPr lang="en-GB" sz="1400">
                <a:solidFill>
                  <a:schemeClr val="dk1"/>
                </a:solidFill>
                <a:latin typeface="Times New Roman"/>
                <a:ea typeface="Times New Roman"/>
                <a:cs typeface="Times New Roman"/>
                <a:sym typeface="Times New Roman"/>
              </a:rPr>
            </a:br>
            <a:endParaRPr sz="1400">
              <a:solidFill>
                <a:schemeClr val="dk1"/>
              </a:solidFill>
            </a:endParaRPr>
          </a:p>
        </p:txBody>
      </p:sp>
      <p:pic>
        <p:nvPicPr>
          <p:cNvPr id="237" name="Google Shape;237;p38"/>
          <p:cNvPicPr preferRelativeResize="0"/>
          <p:nvPr/>
        </p:nvPicPr>
        <p:blipFill>
          <a:blip r:embed="rId3">
            <a:alphaModFix/>
          </a:blip>
          <a:stretch>
            <a:fillRect/>
          </a:stretch>
        </p:blipFill>
        <p:spPr>
          <a:xfrm>
            <a:off x="457200" y="1495425"/>
            <a:ext cx="3029655" cy="2152650"/>
          </a:xfrm>
          <a:prstGeom prst="rect">
            <a:avLst/>
          </a:prstGeom>
          <a:noFill/>
          <a:ln>
            <a:noFill/>
          </a:ln>
        </p:spPr>
      </p:pic>
      <p:pic>
        <p:nvPicPr>
          <p:cNvPr id="238" name="Google Shape;238;p38"/>
          <p:cNvPicPr preferRelativeResize="0"/>
          <p:nvPr/>
        </p:nvPicPr>
        <p:blipFill>
          <a:blip r:embed="rId4">
            <a:alphaModFix/>
          </a:blip>
          <a:stretch>
            <a:fillRect/>
          </a:stretch>
        </p:blipFill>
        <p:spPr>
          <a:xfrm>
            <a:off x="5657155" y="1495425"/>
            <a:ext cx="3029655" cy="215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6"/>
          <p:cNvSpPr txBox="1"/>
          <p:nvPr>
            <p:ph idx="11" type="ftr"/>
          </p:nvPr>
        </p:nvSpPr>
        <p:spPr>
          <a:xfrm>
            <a:off x="6629400" y="4629150"/>
            <a:ext cx="17526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GB"/>
              <a:t>2</a:t>
            </a:r>
            <a:endParaRPr/>
          </a:p>
        </p:txBody>
      </p:sp>
      <p:sp>
        <p:nvSpPr>
          <p:cNvPr id="158" name="Google Shape;158;p26"/>
          <p:cNvSpPr txBox="1"/>
          <p:nvPr>
            <p:ph type="ctrTitle"/>
          </p:nvPr>
        </p:nvSpPr>
        <p:spPr>
          <a:xfrm>
            <a:off x="533400" y="40481"/>
            <a:ext cx="8429684" cy="931069"/>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chemeClr val="dk1"/>
              </a:buClr>
              <a:buSzPts val="6000"/>
              <a:buFont typeface="Times New Roman"/>
              <a:buNone/>
            </a:pPr>
            <a:r>
              <a:rPr b="0" lang="en-GB" sz="6000">
                <a:solidFill>
                  <a:schemeClr val="dk1"/>
                </a:solidFill>
                <a:latin typeface="Times New Roman"/>
                <a:ea typeface="Times New Roman"/>
                <a:cs typeface="Times New Roman"/>
                <a:sym typeface="Times New Roman"/>
              </a:rPr>
              <a:t>Introduction about Project</a:t>
            </a:r>
            <a:endParaRPr b="0" sz="6000">
              <a:solidFill>
                <a:schemeClr val="dk1"/>
              </a:solidFill>
              <a:latin typeface="Times New Roman"/>
              <a:ea typeface="Times New Roman"/>
              <a:cs typeface="Times New Roman"/>
              <a:sym typeface="Times New Roman"/>
            </a:endParaRPr>
          </a:p>
        </p:txBody>
      </p:sp>
      <p:sp>
        <p:nvSpPr>
          <p:cNvPr id="159" name="Google Shape;159;p26"/>
          <p:cNvSpPr txBox="1"/>
          <p:nvPr/>
        </p:nvSpPr>
        <p:spPr>
          <a:xfrm>
            <a:off x="533400" y="971550"/>
            <a:ext cx="8203800" cy="2862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000">
                <a:solidFill>
                  <a:schemeClr val="dk1"/>
                </a:solidFill>
                <a:latin typeface="Times New Roman"/>
                <a:ea typeface="Times New Roman"/>
                <a:cs typeface="Times New Roman"/>
                <a:sym typeface="Times New Roman"/>
              </a:rPr>
              <a:t>There may be a need to count how many people are in a large room. If a person tries to count, there is a very high possibility of inaccurate data, more over this will take a lot of time. Hence to overcome this hectic work, we have a project that works on the principles of a tiny face detection algorithm. This project explores three phases: Capturing, Processing, and Display. In the first phase, we have an HD camera which is used to capture the image of the room via a microcontroller. The second phase consists of applying the pre-trained deep network to the image to detect tiny faces, and in the third phase of our project which is to display the number of people in a room.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7"/>
          <p:cNvSpPr txBox="1"/>
          <p:nvPr>
            <p:ph type="ctrTitle"/>
          </p:nvPr>
        </p:nvSpPr>
        <p:spPr>
          <a:xfrm>
            <a:off x="357150" y="110900"/>
            <a:ext cx="8429700" cy="967200"/>
          </a:xfrm>
          <a:prstGeom prst="rect">
            <a:avLst/>
          </a:prstGeom>
          <a:noFill/>
          <a:ln>
            <a:noFill/>
          </a:ln>
        </p:spPr>
        <p:txBody>
          <a:bodyPr anchorCtr="0" anchor="ctr" bIns="91425"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0" lang="en-GB" sz="6000">
                <a:solidFill>
                  <a:schemeClr val="dk1"/>
                </a:solidFill>
                <a:latin typeface="Times New Roman"/>
                <a:ea typeface="Times New Roman"/>
                <a:cs typeface="Times New Roman"/>
                <a:sym typeface="Times New Roman"/>
              </a:rPr>
              <a:t>Application Area</a:t>
            </a:r>
            <a:endParaRPr b="0" sz="6000">
              <a:solidFill>
                <a:schemeClr val="dk1"/>
              </a:solidFill>
              <a:latin typeface="Times New Roman"/>
              <a:ea typeface="Times New Roman"/>
              <a:cs typeface="Times New Roman"/>
              <a:sym typeface="Times New Roman"/>
            </a:endParaRPr>
          </a:p>
        </p:txBody>
      </p:sp>
      <p:sp>
        <p:nvSpPr>
          <p:cNvPr id="165" name="Google Shape;165;p27"/>
          <p:cNvSpPr txBox="1"/>
          <p:nvPr/>
        </p:nvSpPr>
        <p:spPr>
          <a:xfrm>
            <a:off x="333325" y="993475"/>
            <a:ext cx="8576700" cy="3478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GB" sz="2200">
                <a:solidFill>
                  <a:schemeClr val="dk1"/>
                </a:solidFill>
                <a:latin typeface="Times New Roman"/>
                <a:ea typeface="Times New Roman"/>
                <a:cs typeface="Times New Roman"/>
                <a:sym typeface="Times New Roman"/>
              </a:rPr>
              <a:t>Many a times students leave their institution in between the classes and since it quite hectic for authorities to check each and every time number of students seating in a classroom, we wanted to build something which can help authorities to know number of student seating in a class so that they can take any important step according to requirement.</a:t>
            </a:r>
            <a:endParaRPr sz="22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GB" sz="2200">
                <a:solidFill>
                  <a:schemeClr val="dk1"/>
                </a:solidFill>
                <a:latin typeface="Times New Roman"/>
                <a:ea typeface="Times New Roman"/>
                <a:cs typeface="Times New Roman"/>
                <a:sym typeface="Times New Roman"/>
              </a:rPr>
              <a:t>U</a:t>
            </a:r>
            <a:r>
              <a:rPr lang="en-GB" sz="2200">
                <a:solidFill>
                  <a:schemeClr val="dk1"/>
                </a:solidFill>
                <a:latin typeface="Times New Roman"/>
                <a:ea typeface="Times New Roman"/>
                <a:cs typeface="Times New Roman"/>
                <a:sym typeface="Times New Roman"/>
              </a:rPr>
              <a:t>sed to know how many students are there in each class.</a:t>
            </a:r>
            <a:endParaRPr sz="22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GB" sz="2200">
                <a:solidFill>
                  <a:schemeClr val="dk1"/>
                </a:solidFill>
                <a:latin typeface="Times New Roman"/>
                <a:ea typeface="Times New Roman"/>
                <a:cs typeface="Times New Roman"/>
                <a:sym typeface="Times New Roman"/>
              </a:rPr>
              <a:t>Helps in taking decisions of various actions (like merging sections)</a:t>
            </a:r>
            <a:endParaRPr sz="22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GB" sz="2200">
                <a:solidFill>
                  <a:schemeClr val="dk1"/>
                </a:solidFill>
                <a:latin typeface="Times New Roman"/>
                <a:ea typeface="Times New Roman"/>
                <a:cs typeface="Times New Roman"/>
                <a:sym typeface="Times New Roman"/>
              </a:rPr>
              <a:t>Higher authorities, Head of Departments and faculty.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28"/>
          <p:cNvSpPr txBox="1"/>
          <p:nvPr>
            <p:ph type="ctrTitle"/>
          </p:nvPr>
        </p:nvSpPr>
        <p:spPr>
          <a:xfrm>
            <a:off x="475200" y="114300"/>
            <a:ext cx="8135400" cy="716400"/>
          </a:xfrm>
          <a:prstGeom prst="rect">
            <a:avLst/>
          </a:prstGeom>
          <a:noFill/>
          <a:ln>
            <a:noFill/>
          </a:ln>
        </p:spPr>
        <p:txBody>
          <a:bodyPr anchorCtr="0" anchor="ctr" bIns="91425"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0" lang="en-GB" sz="6000">
                <a:solidFill>
                  <a:schemeClr val="dk1"/>
                </a:solidFill>
                <a:latin typeface="Times New Roman"/>
                <a:ea typeface="Times New Roman"/>
                <a:cs typeface="Times New Roman"/>
                <a:sym typeface="Times New Roman"/>
              </a:rPr>
              <a:t>Literature Review</a:t>
            </a:r>
            <a:endParaRPr b="0" sz="6000">
              <a:solidFill>
                <a:schemeClr val="dk1"/>
              </a:solidFill>
              <a:latin typeface="Times New Roman"/>
              <a:ea typeface="Times New Roman"/>
              <a:cs typeface="Times New Roman"/>
              <a:sym typeface="Times New Roman"/>
            </a:endParaRPr>
          </a:p>
        </p:txBody>
      </p:sp>
      <p:sp>
        <p:nvSpPr>
          <p:cNvPr id="171" name="Google Shape;171;p28"/>
          <p:cNvSpPr txBox="1"/>
          <p:nvPr/>
        </p:nvSpPr>
        <p:spPr>
          <a:xfrm>
            <a:off x="571500" y="830700"/>
            <a:ext cx="8001000" cy="378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000">
                <a:solidFill>
                  <a:schemeClr val="dk1"/>
                </a:solidFill>
                <a:latin typeface="Times New Roman"/>
                <a:ea typeface="Times New Roman"/>
                <a:cs typeface="Times New Roman"/>
                <a:sym typeface="Times New Roman"/>
              </a:rPr>
              <a:t>One of the most productive fields of research in machine learning is computer vision. Within the last 20 years, significant advancements in this area have been made. A model to train deep neural networks to the required depth was put forth by Hinton et al. in 2006. Then, in 2012, a breakthrough was made possible by the creation of an 8-layer neural network that performed better than all other algorithms at identifying photos in ImageNet. They used convolutional layers to correct their architecture's linear activation and dropout. Their findings paved the door for stronger computer vision algorithms to be created.FaceNet's accuracy on the LFW database in 2015 was 99.63% utilizing the GoogleNet-24 framework. On the LFW database, Parkhi et alwork .'s on the VGGFace led to an accuracy of 98.95%.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29"/>
          <p:cNvSpPr txBox="1"/>
          <p:nvPr>
            <p:ph type="ctrTitle"/>
          </p:nvPr>
        </p:nvSpPr>
        <p:spPr>
          <a:xfrm>
            <a:off x="228600" y="114300"/>
            <a:ext cx="8429684" cy="1102519"/>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chemeClr val="dk1"/>
              </a:buClr>
              <a:buSzPts val="6000"/>
              <a:buFont typeface="Times New Roman"/>
              <a:buNone/>
            </a:pPr>
            <a:r>
              <a:rPr b="0" lang="en-GB" sz="6000">
                <a:solidFill>
                  <a:schemeClr val="dk1"/>
                </a:solidFill>
                <a:latin typeface="Times New Roman"/>
                <a:ea typeface="Times New Roman"/>
                <a:cs typeface="Times New Roman"/>
                <a:sym typeface="Times New Roman"/>
              </a:rPr>
              <a:t>Methodology</a:t>
            </a:r>
            <a:endParaRPr b="0" sz="6000">
              <a:solidFill>
                <a:schemeClr val="dk1"/>
              </a:solidFill>
              <a:latin typeface="Times New Roman"/>
              <a:ea typeface="Times New Roman"/>
              <a:cs typeface="Times New Roman"/>
              <a:sym typeface="Times New Roman"/>
            </a:endParaRPr>
          </a:p>
        </p:txBody>
      </p:sp>
      <p:sp>
        <p:nvSpPr>
          <p:cNvPr id="177" name="Google Shape;177;p29"/>
          <p:cNvSpPr txBox="1"/>
          <p:nvPr/>
        </p:nvSpPr>
        <p:spPr>
          <a:xfrm>
            <a:off x="571500" y="987600"/>
            <a:ext cx="8001000" cy="3786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Our system will capture the image of the classroom using a webcam and then send that to the server and after computing the image, send the desired result to the respected authority. Typically, this process can be divided into three stages.</a:t>
            </a:r>
            <a:endParaRPr sz="2000">
              <a:solidFill>
                <a:schemeClr val="dk1"/>
              </a:solidFill>
              <a:latin typeface="Times New Roman"/>
              <a:ea typeface="Times New Roman"/>
              <a:cs typeface="Times New Roman"/>
              <a:sym typeface="Times New Roman"/>
            </a:endParaRPr>
          </a:p>
          <a:p>
            <a:pPr indent="-355600" lvl="0" marL="914400" marR="0" rtl="0" algn="just">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Image Capturing</a:t>
            </a:r>
            <a:endParaRPr sz="2000">
              <a:solidFill>
                <a:schemeClr val="dk1"/>
              </a:solidFill>
              <a:latin typeface="Times New Roman"/>
              <a:ea typeface="Times New Roman"/>
              <a:cs typeface="Times New Roman"/>
              <a:sym typeface="Times New Roman"/>
            </a:endParaRPr>
          </a:p>
          <a:p>
            <a:pPr indent="-355600" lvl="0" marL="914400" marR="0" rtl="0" algn="just">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Server</a:t>
            </a:r>
            <a:endParaRPr sz="2000">
              <a:solidFill>
                <a:schemeClr val="dk1"/>
              </a:solidFill>
              <a:latin typeface="Times New Roman"/>
              <a:ea typeface="Times New Roman"/>
              <a:cs typeface="Times New Roman"/>
              <a:sym typeface="Times New Roman"/>
            </a:endParaRPr>
          </a:p>
          <a:p>
            <a:pPr indent="-355600" lvl="0" marL="914400" marR="0" rtl="0" algn="just">
              <a:spcBef>
                <a:spcPts val="0"/>
              </a:spcBef>
              <a:spcAft>
                <a:spcPts val="0"/>
              </a:spcAft>
              <a:buClr>
                <a:schemeClr val="dk1"/>
              </a:buClr>
              <a:buSzPts val="2000"/>
              <a:buFont typeface="Times New Roman"/>
              <a:buAutoNum type="arabicPeriod"/>
            </a:pPr>
            <a:r>
              <a:rPr lang="en-GB" sz="2000">
                <a:solidFill>
                  <a:schemeClr val="dk1"/>
                </a:solidFill>
                <a:latin typeface="Times New Roman"/>
                <a:ea typeface="Times New Roman"/>
                <a:cs typeface="Times New Roman"/>
                <a:sym typeface="Times New Roman"/>
              </a:rPr>
              <a:t>Display Unit</a:t>
            </a:r>
            <a:endParaRPr sz="1000"/>
          </a:p>
          <a:p>
            <a:pPr indent="-127000" lvl="0" marL="0" marR="0" rtl="0" algn="just">
              <a:spcBef>
                <a:spcPts val="0"/>
              </a:spcBef>
              <a:spcAft>
                <a:spcPts val="0"/>
              </a:spcAft>
              <a:buClr>
                <a:schemeClr val="dk1"/>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Experimental Setup</a:t>
            </a:r>
            <a:endParaRPr b="0" i="0" sz="2000" u="none" cap="none" strike="noStrike">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GB" sz="2000">
                <a:solidFill>
                  <a:schemeClr val="dk1"/>
                </a:solidFill>
                <a:latin typeface="Times New Roman"/>
                <a:ea typeface="Times New Roman"/>
                <a:cs typeface="Times New Roman"/>
                <a:sym typeface="Times New Roman"/>
              </a:rPr>
              <a:t>Import dependencies and GitHub </a:t>
            </a:r>
            <a:r>
              <a:rPr lang="en-GB" sz="2000">
                <a:solidFill>
                  <a:schemeClr val="dk1"/>
                </a:solidFill>
                <a:latin typeface="Times New Roman"/>
                <a:ea typeface="Times New Roman"/>
                <a:cs typeface="Times New Roman"/>
                <a:sym typeface="Times New Roman"/>
              </a:rPr>
              <a:t>Repository from </a:t>
            </a:r>
            <a:r>
              <a:rPr lang="en-GB" sz="2000">
                <a:solidFill>
                  <a:schemeClr val="dk1"/>
                </a:solidFill>
                <a:latin typeface="Times New Roman"/>
                <a:ea typeface="Times New Roman"/>
                <a:cs typeface="Times New Roman"/>
                <a:sym typeface="Times New Roman"/>
              </a:rPr>
              <a:t>  </a:t>
            </a:r>
            <a:r>
              <a:rPr lang="en-GB" sz="2000">
                <a:solidFill>
                  <a:schemeClr val="dk1"/>
                </a:solidFill>
                <a:latin typeface="Times New Roman"/>
                <a:ea typeface="Times New Roman"/>
                <a:cs typeface="Times New Roman"/>
                <a:sym typeface="Times New Roman"/>
              </a:rPr>
              <a:t>https://github.com/vishal6789/Student-Counter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Arial"/>
              <a:buChar char="•"/>
            </a:pPr>
            <a:r>
              <a:rPr b="0" i="0" lang="en-GB" sz="2000" u="none" cap="none" strike="noStrike">
                <a:solidFill>
                  <a:schemeClr val="dk1"/>
                </a:solidFill>
                <a:latin typeface="Times New Roman"/>
                <a:ea typeface="Times New Roman"/>
                <a:cs typeface="Times New Roman"/>
                <a:sym typeface="Times New Roman"/>
              </a:rPr>
              <a:t>Database Used</a:t>
            </a:r>
            <a:endParaRPr b="0" i="0" sz="2000" u="none" cap="none" strike="noStrike">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GB" sz="2000">
                <a:solidFill>
                  <a:schemeClr val="dk1"/>
                </a:solidFill>
                <a:latin typeface="Times New Roman"/>
                <a:ea typeface="Times New Roman"/>
                <a:cs typeface="Times New Roman"/>
                <a:sym typeface="Times New Roman"/>
              </a:rPr>
              <a:t>MongoDB</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30"/>
          <p:cNvSpPr txBox="1"/>
          <p:nvPr>
            <p:ph type="ctrTitle"/>
          </p:nvPr>
        </p:nvSpPr>
        <p:spPr>
          <a:xfrm>
            <a:off x="685800" y="171450"/>
            <a:ext cx="8077200" cy="85725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5400"/>
              <a:buFont typeface="Times New Roman"/>
              <a:buNone/>
            </a:pPr>
            <a:r>
              <a:rPr b="0" lang="en-GB" sz="5400">
                <a:solidFill>
                  <a:schemeClr val="dk1"/>
                </a:solidFill>
                <a:latin typeface="Times New Roman"/>
                <a:ea typeface="Times New Roman"/>
                <a:cs typeface="Times New Roman"/>
                <a:sym typeface="Times New Roman"/>
              </a:rPr>
              <a:t>Project </a:t>
            </a:r>
            <a:r>
              <a:rPr lang="en-GB" sz="5400">
                <a:solidFill>
                  <a:schemeClr val="dk1"/>
                </a:solidFill>
                <a:latin typeface="Times New Roman"/>
                <a:ea typeface="Times New Roman"/>
                <a:cs typeface="Times New Roman"/>
                <a:sym typeface="Times New Roman"/>
              </a:rPr>
              <a:t>Workflow</a:t>
            </a:r>
            <a:r>
              <a:rPr b="0" lang="en-GB" sz="5400">
                <a:solidFill>
                  <a:schemeClr val="dk1"/>
                </a:solidFill>
                <a:latin typeface="Times New Roman"/>
                <a:ea typeface="Times New Roman"/>
                <a:cs typeface="Times New Roman"/>
                <a:sym typeface="Times New Roman"/>
              </a:rPr>
              <a:t> Diagram</a:t>
            </a:r>
            <a:endParaRPr b="0" sz="5400">
              <a:solidFill>
                <a:schemeClr val="dk1"/>
              </a:solidFill>
              <a:latin typeface="Times New Roman"/>
              <a:ea typeface="Times New Roman"/>
              <a:cs typeface="Times New Roman"/>
              <a:sym typeface="Times New Roman"/>
            </a:endParaRPr>
          </a:p>
        </p:txBody>
      </p:sp>
      <p:pic>
        <p:nvPicPr>
          <p:cNvPr id="183" name="Google Shape;183;p30"/>
          <p:cNvPicPr preferRelativeResize="0"/>
          <p:nvPr/>
        </p:nvPicPr>
        <p:blipFill>
          <a:blip r:embed="rId3">
            <a:alphaModFix/>
          </a:blip>
          <a:stretch>
            <a:fillRect/>
          </a:stretch>
        </p:blipFill>
        <p:spPr>
          <a:xfrm>
            <a:off x="1067588" y="1701525"/>
            <a:ext cx="7008835" cy="19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31"/>
          <p:cNvSpPr txBox="1"/>
          <p:nvPr>
            <p:ph type="ctrTitle"/>
          </p:nvPr>
        </p:nvSpPr>
        <p:spPr>
          <a:xfrm>
            <a:off x="762000" y="114300"/>
            <a:ext cx="7772400" cy="62865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6000"/>
              <a:buFont typeface="Times New Roman"/>
              <a:buNone/>
            </a:pPr>
            <a:r>
              <a:rPr lang="en-GB" sz="6000">
                <a:solidFill>
                  <a:schemeClr val="dk1"/>
                </a:solidFill>
                <a:latin typeface="Times New Roman"/>
                <a:ea typeface="Times New Roman"/>
                <a:cs typeface="Times New Roman"/>
                <a:sym typeface="Times New Roman"/>
              </a:rPr>
              <a:t>Result &amp; Conclusion</a:t>
            </a:r>
            <a:endParaRPr b="0" sz="6000">
              <a:solidFill>
                <a:schemeClr val="dk1"/>
              </a:solidFill>
              <a:latin typeface="Times New Roman"/>
              <a:ea typeface="Times New Roman"/>
              <a:cs typeface="Times New Roman"/>
              <a:sym typeface="Times New Roman"/>
            </a:endParaRPr>
          </a:p>
        </p:txBody>
      </p:sp>
      <p:sp>
        <p:nvSpPr>
          <p:cNvPr id="189" name="Google Shape;189;p31"/>
          <p:cNvSpPr/>
          <p:nvPr/>
        </p:nvSpPr>
        <p:spPr>
          <a:xfrm>
            <a:off x="449100" y="936425"/>
            <a:ext cx="8398200" cy="6566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GB" sz="2000">
                <a:solidFill>
                  <a:schemeClr val="dk1"/>
                </a:solidFill>
                <a:latin typeface="Times New Roman"/>
                <a:ea typeface="Times New Roman"/>
                <a:cs typeface="Times New Roman"/>
                <a:sym typeface="Times New Roman"/>
              </a:rPr>
              <a:t>This system aims to ease the task of counting the students sitting in each classroom. The proposed system will be able to detect the number of students sitting in a classroom. For Tiny Face Detection, a pre-trained Residual Network is used. It will capture faces via webcam. After capturing, it will send the image for computation (i.e. detecting the number of students sitting in a classroom or lab) and then send the count to authorities and display them via GUI. The Student Counter System helps in increasing the accuracy and speed ultimately achieving the real-time calculations of students present in a classroom. It not only reduces the chances of errors that can be made by humans but also reduces human interaction and at the same time increases its efficiency. It reduces the time taken to complete the task too. Face detection is an emerging technology that can provide many benefits. Face detection can save resources and time, and even generate new income streams, for companies that imp</a:t>
            </a:r>
            <a:r>
              <a:rPr lang="en-GB" sz="2000">
                <a:solidFill>
                  <a:schemeClr val="dk1"/>
                </a:solidFill>
                <a:latin typeface="Times New Roman"/>
                <a:ea typeface="Times New Roman"/>
                <a:cs typeface="Times New Roman"/>
                <a:sym typeface="Times New Roman"/>
              </a:rPr>
              <a:t>l</a:t>
            </a:r>
            <a:r>
              <a:rPr lang="en-GB" sz="2000">
                <a:solidFill>
                  <a:schemeClr val="dk1"/>
                </a:solidFill>
                <a:latin typeface="Times New Roman"/>
                <a:ea typeface="Times New Roman"/>
                <a:cs typeface="Times New Roman"/>
                <a:sym typeface="Times New Roman"/>
              </a:rPr>
              <a:t>ement it right.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sp>
        <p:nvSpPr>
          <p:cNvPr id="194" name="Google Shape;194;p32"/>
          <p:cNvSpPr txBox="1"/>
          <p:nvPr>
            <p:ph type="ctrTitle"/>
          </p:nvPr>
        </p:nvSpPr>
        <p:spPr>
          <a:xfrm>
            <a:off x="762000" y="114300"/>
            <a:ext cx="7772400" cy="6288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6000"/>
              <a:buFont typeface="Times New Roman"/>
              <a:buNone/>
            </a:pPr>
            <a:r>
              <a:rPr lang="en-GB" sz="6000">
                <a:solidFill>
                  <a:schemeClr val="dk1"/>
                </a:solidFill>
                <a:latin typeface="Times New Roman"/>
                <a:ea typeface="Times New Roman"/>
                <a:cs typeface="Times New Roman"/>
                <a:sym typeface="Times New Roman"/>
              </a:rPr>
              <a:t>Result &amp; Conclusion</a:t>
            </a:r>
            <a:endParaRPr b="0" sz="6000">
              <a:solidFill>
                <a:schemeClr val="dk1"/>
              </a:solidFill>
              <a:latin typeface="Times New Roman"/>
              <a:ea typeface="Times New Roman"/>
              <a:cs typeface="Times New Roman"/>
              <a:sym typeface="Times New Roman"/>
            </a:endParaRPr>
          </a:p>
        </p:txBody>
      </p:sp>
      <p:sp>
        <p:nvSpPr>
          <p:cNvPr id="195" name="Google Shape;195;p32"/>
          <p:cNvSpPr/>
          <p:nvPr/>
        </p:nvSpPr>
        <p:spPr>
          <a:xfrm>
            <a:off x="571500" y="1051975"/>
            <a:ext cx="8001000" cy="34203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i="1" sz="1000">
              <a:solidFill>
                <a:schemeClr val="dk1"/>
              </a:solidFill>
              <a:latin typeface="Times New Roman"/>
              <a:ea typeface="Times New Roman"/>
              <a:cs typeface="Times New Roman"/>
              <a:sym typeface="Times New Roman"/>
            </a:endParaRPr>
          </a:p>
          <a:p>
            <a:pPr indent="0" lvl="0" marL="182880" rtl="0" algn="ctr">
              <a:spcBef>
                <a:spcPts val="600"/>
              </a:spcBef>
              <a:spcAft>
                <a:spcPts val="0"/>
              </a:spcAft>
              <a:buNone/>
            </a:pPr>
            <a:r>
              <a:t/>
            </a:r>
            <a:endParaRPr i="1" sz="1800">
              <a:solidFill>
                <a:schemeClr val="dk1"/>
              </a:solidFill>
              <a:latin typeface="Times New Roman"/>
              <a:ea typeface="Times New Roman"/>
              <a:cs typeface="Times New Roman"/>
              <a:sym typeface="Times New Roman"/>
            </a:endParaRPr>
          </a:p>
          <a:p>
            <a:pPr indent="0" lvl="0" marL="182880" rtl="0" algn="ctr">
              <a:spcBef>
                <a:spcPts val="600"/>
              </a:spcBef>
              <a:spcAft>
                <a:spcPts val="300"/>
              </a:spcAft>
              <a:buNone/>
            </a:pPr>
            <a:r>
              <a:rPr lang="en-GB" sz="1800">
                <a:solidFill>
                  <a:schemeClr val="dk1"/>
                </a:solidFill>
                <a:latin typeface="Times New Roman"/>
                <a:ea typeface="Times New Roman"/>
                <a:cs typeface="Times New Roman"/>
                <a:sym typeface="Times New Roman"/>
              </a:rPr>
              <a:t>Image Capturing</a:t>
            </a:r>
            <a:endParaRPr sz="1800">
              <a:solidFill>
                <a:schemeClr val="dk1"/>
              </a:solidFill>
              <a:latin typeface="Times New Roman"/>
              <a:ea typeface="Times New Roman"/>
              <a:cs typeface="Times New Roman"/>
              <a:sym typeface="Times New Roman"/>
            </a:endParaRPr>
          </a:p>
        </p:txBody>
      </p:sp>
      <p:pic>
        <p:nvPicPr>
          <p:cNvPr id="196" name="Google Shape;196;p32"/>
          <p:cNvPicPr preferRelativeResize="0"/>
          <p:nvPr/>
        </p:nvPicPr>
        <p:blipFill>
          <a:blip r:embed="rId3">
            <a:alphaModFix/>
          </a:blip>
          <a:stretch>
            <a:fillRect/>
          </a:stretch>
        </p:blipFill>
        <p:spPr>
          <a:xfrm>
            <a:off x="2303225" y="1235050"/>
            <a:ext cx="4537550" cy="267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0" name="Shape 200"/>
        <p:cNvGrpSpPr/>
        <p:nvPr/>
      </p:nvGrpSpPr>
      <p:grpSpPr>
        <a:xfrm>
          <a:off x="0" y="0"/>
          <a:ext cx="0" cy="0"/>
          <a:chOff x="0" y="0"/>
          <a:chExt cx="0" cy="0"/>
        </a:xfrm>
      </p:grpSpPr>
      <p:sp>
        <p:nvSpPr>
          <p:cNvPr id="201" name="Google Shape;201;p33"/>
          <p:cNvSpPr txBox="1"/>
          <p:nvPr>
            <p:ph type="ctrTitle"/>
          </p:nvPr>
        </p:nvSpPr>
        <p:spPr>
          <a:xfrm>
            <a:off x="762000" y="114300"/>
            <a:ext cx="7772400" cy="628800"/>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chemeClr val="dk1"/>
              </a:buClr>
              <a:buSzPts val="6000"/>
              <a:buFont typeface="Times New Roman"/>
              <a:buNone/>
            </a:pPr>
            <a:r>
              <a:rPr lang="en-GB" sz="6000">
                <a:solidFill>
                  <a:schemeClr val="dk1"/>
                </a:solidFill>
                <a:latin typeface="Times New Roman"/>
                <a:ea typeface="Times New Roman"/>
                <a:cs typeface="Times New Roman"/>
                <a:sym typeface="Times New Roman"/>
              </a:rPr>
              <a:t>Result &amp; Conclusion</a:t>
            </a:r>
            <a:endParaRPr b="0" sz="6000">
              <a:solidFill>
                <a:schemeClr val="dk1"/>
              </a:solidFill>
              <a:latin typeface="Times New Roman"/>
              <a:ea typeface="Times New Roman"/>
              <a:cs typeface="Times New Roman"/>
              <a:sym typeface="Times New Roman"/>
            </a:endParaRPr>
          </a:p>
        </p:txBody>
      </p:sp>
      <p:sp>
        <p:nvSpPr>
          <p:cNvPr id="202" name="Google Shape;202;p33"/>
          <p:cNvSpPr/>
          <p:nvPr/>
        </p:nvSpPr>
        <p:spPr>
          <a:xfrm>
            <a:off x="609600" y="743100"/>
            <a:ext cx="8001000" cy="3886200"/>
          </a:xfrm>
          <a:prstGeom prst="rect">
            <a:avLst/>
          </a:prstGeom>
          <a:noFill/>
          <a:ln>
            <a:noFill/>
          </a:ln>
        </p:spPr>
        <p:txBody>
          <a:bodyPr anchorCtr="0" anchor="t" bIns="45700" lIns="91425" spcFirstLastPara="1" rIns="91425" wrap="square" tIns="45700">
            <a:noAutofit/>
          </a:bodyPr>
          <a:lstStyle/>
          <a:p>
            <a:pPr indent="0" lvl="0" marL="0" rtl="0" algn="ctr">
              <a:lnSpc>
                <a:spcPct val="95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rPr lang="en-GB">
                <a:solidFill>
                  <a:schemeClr val="dk1"/>
                </a:solidFill>
                <a:latin typeface="Times New Roman"/>
                <a:ea typeface="Times New Roman"/>
                <a:cs typeface="Times New Roman"/>
                <a:sym typeface="Times New Roman"/>
              </a:rPr>
              <a:t> Server Room</a:t>
            </a:r>
            <a:endParaRPr>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0"/>
              </a:spcAft>
              <a:buNone/>
            </a:pPr>
            <a:r>
              <a:t/>
            </a:r>
            <a:endParaRPr>
              <a:solidFill>
                <a:schemeClr val="dk1"/>
              </a:solidFill>
              <a:latin typeface="Times New Roman"/>
              <a:ea typeface="Times New Roman"/>
              <a:cs typeface="Times New Roman"/>
              <a:sym typeface="Times New Roman"/>
            </a:endParaRPr>
          </a:p>
          <a:p>
            <a:pPr indent="182880" lvl="0" marL="0" rtl="0" algn="ctr">
              <a:lnSpc>
                <a:spcPct val="95000"/>
              </a:lnSpc>
              <a:spcBef>
                <a:spcPts val="600"/>
              </a:spcBef>
              <a:spcAft>
                <a:spcPts val="0"/>
              </a:spcAft>
              <a:buNone/>
            </a:pPr>
            <a:r>
              <a:rPr lang="en-GB">
                <a:solidFill>
                  <a:schemeClr val="dk1"/>
                </a:solidFill>
                <a:latin typeface="Times New Roman"/>
                <a:ea typeface="Times New Roman"/>
                <a:cs typeface="Times New Roman"/>
                <a:sym typeface="Times New Roman"/>
              </a:rPr>
              <a:t> Uploading Images To Server</a:t>
            </a:r>
            <a:endParaRPr>
              <a:solidFill>
                <a:schemeClr val="dk1"/>
              </a:solidFill>
              <a:latin typeface="Times New Roman"/>
              <a:ea typeface="Times New Roman"/>
              <a:cs typeface="Times New Roman"/>
              <a:sym typeface="Times New Roman"/>
            </a:endParaRPr>
          </a:p>
          <a:p>
            <a:pPr indent="0" lvl="0" marL="0" rtl="0" algn="ctr">
              <a:lnSpc>
                <a:spcPct val="95000"/>
              </a:lnSpc>
              <a:spcBef>
                <a:spcPts val="600"/>
              </a:spcBef>
              <a:spcAft>
                <a:spcPts val="6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203" name="Google Shape;203;p33"/>
          <p:cNvPicPr preferRelativeResize="0"/>
          <p:nvPr/>
        </p:nvPicPr>
        <p:blipFill>
          <a:blip r:embed="rId3">
            <a:alphaModFix/>
          </a:blip>
          <a:stretch>
            <a:fillRect/>
          </a:stretch>
        </p:blipFill>
        <p:spPr>
          <a:xfrm>
            <a:off x="2727188" y="912475"/>
            <a:ext cx="3689625" cy="2277550"/>
          </a:xfrm>
          <a:prstGeom prst="rect">
            <a:avLst/>
          </a:prstGeom>
          <a:noFill/>
          <a:ln>
            <a:noFill/>
          </a:ln>
        </p:spPr>
      </p:pic>
      <p:pic>
        <p:nvPicPr>
          <p:cNvPr id="204" name="Google Shape;204;p33"/>
          <p:cNvPicPr preferRelativeResize="0"/>
          <p:nvPr/>
        </p:nvPicPr>
        <p:blipFill>
          <a:blip r:embed="rId4">
            <a:alphaModFix/>
          </a:blip>
          <a:stretch>
            <a:fillRect/>
          </a:stretch>
        </p:blipFill>
        <p:spPr>
          <a:xfrm>
            <a:off x="728263" y="3595188"/>
            <a:ext cx="7687480" cy="6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