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3b72606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3b72606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63b72606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63b72606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6329a3b3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6329a3b3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329a3b3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329a3b3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6329a3b3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6329a3b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6329a3b3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6329a3b3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6329a3b3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6329a3b3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329a3b3a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329a3b3a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3b72606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3b72606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6329a3b3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6329a3b3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6329a3b3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6329a3b3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3b7260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63b7260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t>CSE 534 </a:t>
            </a:r>
            <a:endParaRPr b="1"/>
          </a:p>
          <a:p>
            <a:pPr indent="0" lvl="0" marL="0" rtl="0" algn="ctr">
              <a:spcBef>
                <a:spcPts val="0"/>
              </a:spcBef>
              <a:spcAft>
                <a:spcPts val="0"/>
              </a:spcAft>
              <a:buNone/>
            </a:pPr>
            <a:r>
              <a:rPr b="1" lang="en-GB"/>
              <a:t>Final Project</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2300">
                <a:solidFill>
                  <a:schemeClr val="dk1"/>
                </a:solidFill>
              </a:rPr>
              <a:t>Deept Tripathi(113070705), Vishal Singh(114708875), Harsha Vardhan(114394620)</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7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Buffer Large:: </a:t>
            </a:r>
            <a:r>
              <a:rPr lang="en-GB" sz="2355"/>
              <a:t>feedback time (0.1) vs (0.2) </a:t>
            </a:r>
            <a:r>
              <a:rPr lang="en-GB" sz="2355"/>
              <a:t>vs (0.01) </a:t>
            </a:r>
            <a:endParaRPr sz="2355"/>
          </a:p>
        </p:txBody>
      </p:sp>
      <p:pic>
        <p:nvPicPr>
          <p:cNvPr id="161" name="Google Shape;161;p22"/>
          <p:cNvPicPr preferRelativeResize="0"/>
          <p:nvPr/>
        </p:nvPicPr>
        <p:blipFill>
          <a:blip r:embed="rId3">
            <a:alphaModFix/>
          </a:blip>
          <a:stretch>
            <a:fillRect/>
          </a:stretch>
        </p:blipFill>
        <p:spPr>
          <a:xfrm>
            <a:off x="663025" y="542850"/>
            <a:ext cx="3677101" cy="2546850"/>
          </a:xfrm>
          <a:prstGeom prst="rect">
            <a:avLst/>
          </a:prstGeom>
          <a:noFill/>
          <a:ln>
            <a:noFill/>
          </a:ln>
        </p:spPr>
      </p:pic>
      <p:pic>
        <p:nvPicPr>
          <p:cNvPr id="162" name="Google Shape;162;p22"/>
          <p:cNvPicPr preferRelativeResize="0"/>
          <p:nvPr/>
        </p:nvPicPr>
        <p:blipFill rotWithShape="1">
          <a:blip r:embed="rId4">
            <a:alphaModFix/>
          </a:blip>
          <a:srcRect b="-9710" l="5060" r="-5059" t="9710"/>
          <a:stretch/>
        </p:blipFill>
        <p:spPr>
          <a:xfrm>
            <a:off x="5093250" y="743420"/>
            <a:ext cx="3234774" cy="2426081"/>
          </a:xfrm>
          <a:prstGeom prst="rect">
            <a:avLst/>
          </a:prstGeom>
          <a:noFill/>
          <a:ln>
            <a:noFill/>
          </a:ln>
        </p:spPr>
      </p:pic>
      <p:pic>
        <p:nvPicPr>
          <p:cNvPr id="163" name="Google Shape;163;p22"/>
          <p:cNvPicPr preferRelativeResize="0"/>
          <p:nvPr/>
        </p:nvPicPr>
        <p:blipFill rotWithShape="1">
          <a:blip r:embed="rId5">
            <a:alphaModFix/>
          </a:blip>
          <a:srcRect b="8037" l="0" r="0" t="0"/>
          <a:stretch/>
        </p:blipFill>
        <p:spPr>
          <a:xfrm>
            <a:off x="3023800" y="2802800"/>
            <a:ext cx="3462826" cy="206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412175" y="193875"/>
            <a:ext cx="8520600" cy="86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Feedback just right:: </a:t>
            </a:r>
            <a:r>
              <a:rPr lang="en-GB" sz="2355"/>
              <a:t>buffer small(5000) vs buffer large(50000) </a:t>
            </a:r>
            <a:endParaRPr sz="2355"/>
          </a:p>
        </p:txBody>
      </p:sp>
      <p:sp>
        <p:nvSpPr>
          <p:cNvPr id="169" name="Google Shape;169;p23"/>
          <p:cNvSpPr txBox="1"/>
          <p:nvPr>
            <p:ph idx="1" type="body"/>
          </p:nvPr>
        </p:nvSpPr>
        <p:spPr>
          <a:xfrm>
            <a:off x="311700" y="1054875"/>
            <a:ext cx="8520600" cy="351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It is clear in case of large buffer that the time taken is less for all algorithms</a:t>
            </a:r>
            <a:endParaRPr/>
          </a:p>
          <a:p>
            <a:pPr indent="-342900" lvl="0" marL="457200" rtl="0" algn="l">
              <a:spcBef>
                <a:spcPts val="0"/>
              </a:spcBef>
              <a:spcAft>
                <a:spcPts val="0"/>
              </a:spcAft>
              <a:buSzPts val="1800"/>
              <a:buChar char="-"/>
            </a:pPr>
            <a:r>
              <a:rPr lang="en-GB"/>
              <a:t>In both the cases, 2 and 3 outperforms, 1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0" name="Google Shape;170;p23"/>
          <p:cNvPicPr preferRelativeResize="0"/>
          <p:nvPr/>
        </p:nvPicPr>
        <p:blipFill>
          <a:blip r:embed="rId3">
            <a:alphaModFix/>
          </a:blip>
          <a:stretch>
            <a:fillRect/>
          </a:stretch>
        </p:blipFill>
        <p:spPr>
          <a:xfrm>
            <a:off x="371700" y="1788175"/>
            <a:ext cx="4590974" cy="3129850"/>
          </a:xfrm>
          <a:prstGeom prst="rect">
            <a:avLst/>
          </a:prstGeom>
          <a:noFill/>
          <a:ln>
            <a:noFill/>
          </a:ln>
        </p:spPr>
      </p:pic>
      <p:pic>
        <p:nvPicPr>
          <p:cNvPr id="171" name="Google Shape;171;p23"/>
          <p:cNvPicPr preferRelativeResize="0"/>
          <p:nvPr/>
        </p:nvPicPr>
        <p:blipFill>
          <a:blip r:embed="rId4">
            <a:alphaModFix/>
          </a:blip>
          <a:stretch>
            <a:fillRect/>
          </a:stretch>
        </p:blipFill>
        <p:spPr>
          <a:xfrm>
            <a:off x="4572000" y="1969000"/>
            <a:ext cx="4078650" cy="287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Problems/ Limitations</a:t>
            </a:r>
            <a:endParaRPr b="1"/>
          </a:p>
        </p:txBody>
      </p:sp>
      <p:sp>
        <p:nvSpPr>
          <p:cNvPr id="177" name="Google Shape;17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Background process in mininet doesn’t behave same as it does in xterm</a:t>
            </a:r>
            <a:endParaRPr/>
          </a:p>
          <a:p>
            <a:pPr indent="-342900" lvl="0" marL="457200" rtl="0" algn="l">
              <a:spcBef>
                <a:spcPts val="0"/>
              </a:spcBef>
              <a:spcAft>
                <a:spcPts val="0"/>
              </a:spcAft>
              <a:buSzPts val="1800"/>
              <a:buChar char="-"/>
            </a:pPr>
            <a:r>
              <a:rPr lang="en-GB"/>
              <a:t>The socket programs are not as fast as the kernel programs . We were basically limited by the python programs in term of memory and speed</a:t>
            </a:r>
            <a:endParaRPr/>
          </a:p>
          <a:p>
            <a:pPr indent="-342900" lvl="0" marL="457200" rtl="0" algn="l">
              <a:spcBef>
                <a:spcPts val="0"/>
              </a:spcBef>
              <a:spcAft>
                <a:spcPts val="0"/>
              </a:spcAft>
              <a:buSzPts val="1800"/>
              <a:buChar char="-"/>
            </a:pPr>
            <a:r>
              <a:rPr lang="en-GB"/>
              <a:t>Lacks testing of congestion control</a:t>
            </a:r>
            <a:endParaRPr/>
          </a:p>
          <a:p>
            <a:pPr indent="-342900" lvl="0" marL="457200" rtl="0" algn="l">
              <a:spcBef>
                <a:spcPts val="0"/>
              </a:spcBef>
              <a:spcAft>
                <a:spcPts val="0"/>
              </a:spcAft>
              <a:buSzPts val="1800"/>
              <a:buChar char="-"/>
            </a:pPr>
            <a:r>
              <a:rPr lang="en-GB"/>
              <a:t>Could have got more insights from the logs in terms of dynamic buffer sizes and timeouts, and acknowledgement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sz="4300"/>
          </a:p>
        </p:txBody>
      </p:sp>
      <p:pic>
        <p:nvPicPr>
          <p:cNvPr id="183" name="Google Shape;183;p25"/>
          <p:cNvPicPr preferRelativeResize="0"/>
          <p:nvPr/>
        </p:nvPicPr>
        <p:blipFill>
          <a:blip r:embed="rId3">
            <a:alphaModFix/>
          </a:blip>
          <a:stretch>
            <a:fillRect/>
          </a:stretch>
        </p:blipFill>
        <p:spPr>
          <a:xfrm>
            <a:off x="80350" y="1472287"/>
            <a:ext cx="3576350" cy="2682263"/>
          </a:xfrm>
          <a:prstGeom prst="rect">
            <a:avLst/>
          </a:prstGeom>
          <a:noFill/>
          <a:ln>
            <a:noFill/>
          </a:ln>
        </p:spPr>
      </p:pic>
      <p:pic>
        <p:nvPicPr>
          <p:cNvPr id="184" name="Google Shape;184;p25"/>
          <p:cNvPicPr preferRelativeResize="0"/>
          <p:nvPr/>
        </p:nvPicPr>
        <p:blipFill>
          <a:blip r:embed="rId4">
            <a:alphaModFix/>
          </a:blip>
          <a:stretch>
            <a:fillRect/>
          </a:stretch>
        </p:blipFill>
        <p:spPr>
          <a:xfrm>
            <a:off x="3406075" y="1645275"/>
            <a:ext cx="2906600" cy="2235775"/>
          </a:xfrm>
          <a:prstGeom prst="rect">
            <a:avLst/>
          </a:prstGeom>
          <a:noFill/>
          <a:ln>
            <a:noFill/>
          </a:ln>
        </p:spPr>
      </p:pic>
      <p:pic>
        <p:nvPicPr>
          <p:cNvPr id="185" name="Google Shape;185;p25"/>
          <p:cNvPicPr preferRelativeResize="0"/>
          <p:nvPr/>
        </p:nvPicPr>
        <p:blipFill>
          <a:blip r:embed="rId5">
            <a:alphaModFix/>
          </a:blip>
          <a:stretch>
            <a:fillRect/>
          </a:stretch>
        </p:blipFill>
        <p:spPr>
          <a:xfrm>
            <a:off x="6091200" y="1758050"/>
            <a:ext cx="2741101" cy="223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Problem and Its importance</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Developed a protocol on top of UDP to attain features of TCP.</a:t>
            </a:r>
            <a:endParaRPr/>
          </a:p>
          <a:p>
            <a:pPr indent="0" lvl="0" marL="0" rtl="0" algn="l">
              <a:spcBef>
                <a:spcPts val="1200"/>
              </a:spcBef>
              <a:spcAft>
                <a:spcPts val="0"/>
              </a:spcAft>
              <a:buNone/>
            </a:pPr>
            <a:r>
              <a:rPr b="1" lang="en-GB"/>
              <a:t>Importance:</a:t>
            </a:r>
            <a:endParaRPr b="1"/>
          </a:p>
          <a:p>
            <a:pPr indent="-342900" lvl="0" marL="457200" rtl="0" algn="l">
              <a:spcBef>
                <a:spcPts val="1200"/>
              </a:spcBef>
              <a:spcAft>
                <a:spcPts val="0"/>
              </a:spcAft>
              <a:buSzPts val="1800"/>
              <a:buChar char="-"/>
            </a:pPr>
            <a:r>
              <a:rPr lang="en-GB"/>
              <a:t>We have seen a renewed interest </a:t>
            </a:r>
            <a:r>
              <a:rPr lang="en-GB"/>
              <a:t>among</a:t>
            </a:r>
            <a:r>
              <a:rPr lang="en-GB"/>
              <a:t> the entreprises on </a:t>
            </a:r>
            <a:r>
              <a:rPr lang="en-GB"/>
              <a:t>leveraging</a:t>
            </a:r>
            <a:r>
              <a:rPr lang="en-GB"/>
              <a:t> flexibility of UDP.</a:t>
            </a:r>
            <a:endParaRPr/>
          </a:p>
          <a:p>
            <a:pPr indent="-342900" lvl="0" marL="457200" rtl="0" algn="l">
              <a:spcBef>
                <a:spcPts val="0"/>
              </a:spcBef>
              <a:spcAft>
                <a:spcPts val="0"/>
              </a:spcAft>
              <a:buSzPts val="1800"/>
              <a:buChar char="-"/>
            </a:pPr>
            <a:r>
              <a:rPr lang="en-GB"/>
              <a:t>Google has come </a:t>
            </a:r>
            <a:r>
              <a:rPr lang="en-GB"/>
              <a:t>with</a:t>
            </a:r>
            <a:r>
              <a:rPr lang="en-GB"/>
              <a:t> QUIC which uses UDP as its transport layer protocol.</a:t>
            </a:r>
            <a:endParaRPr/>
          </a:p>
          <a:p>
            <a:pPr indent="-342900" lvl="0" marL="457200" rtl="0" algn="l">
              <a:spcBef>
                <a:spcPts val="0"/>
              </a:spcBef>
              <a:spcAft>
                <a:spcPts val="0"/>
              </a:spcAft>
              <a:buSzPts val="1800"/>
              <a:buChar char="-"/>
            </a:pPr>
            <a:r>
              <a:rPr lang="en-GB"/>
              <a:t>HTTP/3 a major upcoming version of HTTP run on QUIC which is published as RFC9000.</a:t>
            </a:r>
            <a:endParaRPr/>
          </a:p>
          <a:p>
            <a:pPr indent="-342900" lvl="0" marL="457200" rtl="0" algn="l">
              <a:spcBef>
                <a:spcPts val="0"/>
              </a:spcBef>
              <a:spcAft>
                <a:spcPts val="0"/>
              </a:spcAft>
              <a:buSzPts val="1800"/>
              <a:buChar char="-"/>
            </a:pPr>
            <a:r>
              <a:rPr lang="en-GB"/>
              <a:t>We </a:t>
            </a:r>
            <a:r>
              <a:rPr lang="en-GB"/>
              <a:t>thought</a:t>
            </a:r>
            <a:r>
              <a:rPr lang="en-GB"/>
              <a:t> it would be interesting to look into the problem of adding reliability to UDP and understand the challenges in this domain.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Environment Setup</a:t>
            </a:r>
            <a:endParaRPr b="1"/>
          </a:p>
        </p:txBody>
      </p:sp>
      <p:sp>
        <p:nvSpPr>
          <p:cNvPr id="67" name="Google Shape;67;p15"/>
          <p:cNvSpPr txBox="1"/>
          <p:nvPr>
            <p:ph idx="1" type="body"/>
          </p:nvPr>
        </p:nvSpPr>
        <p:spPr>
          <a:xfrm>
            <a:off x="311700" y="1152475"/>
            <a:ext cx="8520600" cy="377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Created simple network topology with 4 host over Mininet.</a:t>
            </a:r>
            <a:endParaRPr/>
          </a:p>
          <a:p>
            <a:pPr indent="-342900" lvl="0" marL="457200" rtl="0" algn="l">
              <a:spcBef>
                <a:spcPts val="0"/>
              </a:spcBef>
              <a:spcAft>
                <a:spcPts val="0"/>
              </a:spcAft>
              <a:buSzPts val="1800"/>
              <a:buChar char="-"/>
            </a:pPr>
            <a:r>
              <a:rPr lang="en-GB"/>
              <a:t>In this, one of the host acts like Server and others acts like Clients.</a:t>
            </a:r>
            <a:endParaRPr/>
          </a:p>
          <a:p>
            <a:pPr indent="-342900" lvl="0" marL="457200" rtl="0" algn="l">
              <a:spcBef>
                <a:spcPts val="0"/>
              </a:spcBef>
              <a:spcAft>
                <a:spcPts val="0"/>
              </a:spcAft>
              <a:buSzPts val="1800"/>
              <a:buChar char="-"/>
            </a:pPr>
            <a:r>
              <a:rPr lang="en-GB"/>
              <a:t>Objective is to transfer the files from the host 1 to host 2.</a:t>
            </a:r>
            <a:endParaRPr/>
          </a:p>
          <a:p>
            <a:pPr indent="-342900" lvl="0" marL="457200" rtl="0" algn="l">
              <a:spcBef>
                <a:spcPts val="0"/>
              </a:spcBef>
              <a:spcAft>
                <a:spcPts val="0"/>
              </a:spcAft>
              <a:buSzPts val="1800"/>
              <a:buChar char="-"/>
            </a:pPr>
            <a:r>
              <a:rPr lang="en-GB"/>
              <a:t>This is tediously done on xterms on the hosts</a:t>
            </a:r>
            <a:endParaRPr/>
          </a:p>
          <a:p>
            <a:pPr indent="-342900" lvl="0" marL="457200" rtl="0" algn="l">
              <a:spcBef>
                <a:spcPts val="0"/>
              </a:spcBef>
              <a:spcAft>
                <a:spcPts val="0"/>
              </a:spcAft>
              <a:buSzPts val="1800"/>
              <a:buChar char="-"/>
            </a:pPr>
            <a:r>
              <a:t/>
            </a:r>
            <a:endParaRPr/>
          </a:p>
          <a:p>
            <a:pPr indent="0" lvl="0" marL="457200" rtl="0" algn="l">
              <a:spcBef>
                <a:spcPts val="1200"/>
              </a:spcBef>
              <a:spcAft>
                <a:spcPts val="1200"/>
              </a:spcAft>
              <a:buNone/>
            </a:pPr>
            <a:r>
              <a:t/>
            </a:r>
            <a:endParaRPr/>
          </a:p>
        </p:txBody>
      </p:sp>
      <p:sp>
        <p:nvSpPr>
          <p:cNvPr id="68" name="Google Shape;68;p15"/>
          <p:cNvSpPr/>
          <p:nvPr/>
        </p:nvSpPr>
        <p:spPr>
          <a:xfrm>
            <a:off x="6054575" y="2370825"/>
            <a:ext cx="1185300" cy="8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Switch</a:t>
            </a:r>
            <a:endParaRPr/>
          </a:p>
        </p:txBody>
      </p:sp>
      <p:cxnSp>
        <p:nvCxnSpPr>
          <p:cNvPr id="69" name="Google Shape;69;p15"/>
          <p:cNvCxnSpPr>
            <a:stCxn id="68" idx="4"/>
          </p:cNvCxnSpPr>
          <p:nvPr/>
        </p:nvCxnSpPr>
        <p:spPr>
          <a:xfrm flipH="1">
            <a:off x="5200625" y="3174525"/>
            <a:ext cx="1446600" cy="1235700"/>
          </a:xfrm>
          <a:prstGeom prst="straightConnector1">
            <a:avLst/>
          </a:prstGeom>
          <a:noFill/>
          <a:ln cap="flat" cmpd="sng" w="9525">
            <a:solidFill>
              <a:schemeClr val="dk2"/>
            </a:solidFill>
            <a:prstDash val="solid"/>
            <a:round/>
            <a:headEnd len="med" w="med" type="none"/>
            <a:tailEnd len="med" w="med" type="none"/>
          </a:ln>
        </p:spPr>
      </p:cxnSp>
      <p:cxnSp>
        <p:nvCxnSpPr>
          <p:cNvPr id="70" name="Google Shape;70;p15"/>
          <p:cNvCxnSpPr/>
          <p:nvPr/>
        </p:nvCxnSpPr>
        <p:spPr>
          <a:xfrm rot="10800000">
            <a:off x="6647150" y="3174600"/>
            <a:ext cx="1065000" cy="15972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15"/>
          <p:cNvCxnSpPr>
            <a:stCxn id="68" idx="4"/>
          </p:cNvCxnSpPr>
          <p:nvPr/>
        </p:nvCxnSpPr>
        <p:spPr>
          <a:xfrm flipH="1">
            <a:off x="6165125" y="3174525"/>
            <a:ext cx="482100" cy="1597200"/>
          </a:xfrm>
          <a:prstGeom prst="straightConnector1">
            <a:avLst/>
          </a:prstGeom>
          <a:noFill/>
          <a:ln cap="flat" cmpd="sng" w="9525">
            <a:solidFill>
              <a:schemeClr val="dk2"/>
            </a:solidFill>
            <a:prstDash val="solid"/>
            <a:round/>
            <a:headEnd len="med" w="med" type="none"/>
            <a:tailEnd len="med" w="med" type="none"/>
          </a:ln>
        </p:spPr>
      </p:cxnSp>
      <p:sp>
        <p:nvSpPr>
          <p:cNvPr id="72" name="Google Shape;72;p15"/>
          <p:cNvSpPr txBox="1"/>
          <p:nvPr/>
        </p:nvSpPr>
        <p:spPr>
          <a:xfrm>
            <a:off x="769550" y="2932725"/>
            <a:ext cx="236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-delay :: 5ms</a:t>
            </a:r>
            <a:endParaRPr/>
          </a:p>
          <a:p>
            <a:pPr indent="0" lvl="0" marL="0" rtl="0" algn="l">
              <a:spcBef>
                <a:spcPts val="0"/>
              </a:spcBef>
              <a:spcAft>
                <a:spcPts val="0"/>
              </a:spcAft>
              <a:buNone/>
            </a:pPr>
            <a:r>
              <a:rPr lang="en-GB"/>
              <a:t>-bandwidth :: 10MB(doesn’t affect since we are limited by the ethernet nics of the hosts and switch)</a:t>
            </a:r>
            <a:endParaRPr/>
          </a:p>
          <a:p>
            <a:pPr indent="0" lvl="0" marL="0" rtl="0" algn="l">
              <a:spcBef>
                <a:spcPts val="0"/>
              </a:spcBef>
              <a:spcAft>
                <a:spcPts val="0"/>
              </a:spcAft>
              <a:buNone/>
            </a:pPr>
            <a:r>
              <a:rPr lang="en-GB"/>
              <a:t>-loss :: varies 1 - 10</a:t>
            </a:r>
            <a:endParaRPr/>
          </a:p>
        </p:txBody>
      </p:sp>
      <p:cxnSp>
        <p:nvCxnSpPr>
          <p:cNvPr id="73" name="Google Shape;73;p15"/>
          <p:cNvCxnSpPr>
            <a:endCxn id="68" idx="4"/>
          </p:cNvCxnSpPr>
          <p:nvPr/>
        </p:nvCxnSpPr>
        <p:spPr>
          <a:xfrm rot="10800000">
            <a:off x="6647225" y="3174525"/>
            <a:ext cx="1577400" cy="1255800"/>
          </a:xfrm>
          <a:prstGeom prst="straightConnector1">
            <a:avLst/>
          </a:prstGeom>
          <a:noFill/>
          <a:ln cap="flat" cmpd="sng" w="9525">
            <a:solidFill>
              <a:schemeClr val="dk2"/>
            </a:solidFill>
            <a:prstDash val="solid"/>
            <a:round/>
            <a:headEnd len="med" w="med" type="none"/>
            <a:tailEnd len="med" w="med" type="none"/>
          </a:ln>
        </p:spPr>
      </p:cxnSp>
      <p:sp>
        <p:nvSpPr>
          <p:cNvPr id="74" name="Google Shape;74;p15"/>
          <p:cNvSpPr/>
          <p:nvPr/>
        </p:nvSpPr>
        <p:spPr>
          <a:xfrm>
            <a:off x="4849075" y="4430250"/>
            <a:ext cx="562500" cy="37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h1</a:t>
            </a:r>
            <a:endParaRPr/>
          </a:p>
        </p:txBody>
      </p:sp>
      <p:sp>
        <p:nvSpPr>
          <p:cNvPr id="75" name="Google Shape;75;p15"/>
          <p:cNvSpPr/>
          <p:nvPr/>
        </p:nvSpPr>
        <p:spPr>
          <a:xfrm>
            <a:off x="5748113" y="4771800"/>
            <a:ext cx="562500" cy="37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h2</a:t>
            </a:r>
            <a:endParaRPr/>
          </a:p>
        </p:txBody>
      </p:sp>
      <p:sp>
        <p:nvSpPr>
          <p:cNvPr id="76" name="Google Shape;76;p15"/>
          <p:cNvSpPr/>
          <p:nvPr/>
        </p:nvSpPr>
        <p:spPr>
          <a:xfrm>
            <a:off x="7454375" y="4771800"/>
            <a:ext cx="562500" cy="37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h3</a:t>
            </a:r>
            <a:endParaRPr/>
          </a:p>
        </p:txBody>
      </p:sp>
      <p:sp>
        <p:nvSpPr>
          <p:cNvPr id="77" name="Google Shape;77;p15"/>
          <p:cNvSpPr/>
          <p:nvPr/>
        </p:nvSpPr>
        <p:spPr>
          <a:xfrm>
            <a:off x="8269800" y="4430250"/>
            <a:ext cx="562500" cy="37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287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Algorithm</a:t>
            </a:r>
            <a:endParaRPr b="1"/>
          </a:p>
        </p:txBody>
      </p:sp>
      <p:sp>
        <p:nvSpPr>
          <p:cNvPr id="83" name="Google Shape;83;p16"/>
          <p:cNvSpPr txBox="1"/>
          <p:nvPr>
            <p:ph idx="1" type="body"/>
          </p:nvPr>
        </p:nvSpPr>
        <p:spPr>
          <a:xfrm>
            <a:off x="311700" y="760050"/>
            <a:ext cx="8520600" cy="4112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Our </a:t>
            </a:r>
            <a:r>
              <a:rPr lang="en-GB"/>
              <a:t>focus is mainly on achieving reliability and experiment the performance of our algorithms. The difference in our approach is the fact that </a:t>
            </a:r>
            <a:r>
              <a:rPr b="1" lang="en-GB"/>
              <a:t>we are frequently send ACKs/NACKs</a:t>
            </a:r>
            <a:r>
              <a:rPr lang="en-GB"/>
              <a:t> to the sender to update the next expected sequence number of the receiver</a:t>
            </a:r>
            <a:endParaRPr/>
          </a:p>
          <a:p>
            <a:pPr indent="-342900" lvl="0" marL="457200" rtl="0" algn="l">
              <a:spcBef>
                <a:spcPts val="0"/>
              </a:spcBef>
              <a:spcAft>
                <a:spcPts val="0"/>
              </a:spcAft>
              <a:buSzPts val="1800"/>
              <a:buChar char="-"/>
            </a:pPr>
            <a:r>
              <a:rPr lang="en-GB"/>
              <a:t>For </a:t>
            </a:r>
            <a:r>
              <a:rPr b="1" lang="en-GB"/>
              <a:t>receiver</a:t>
            </a:r>
            <a:r>
              <a:rPr lang="en-GB"/>
              <a:t>, we mainly focus on </a:t>
            </a:r>
            <a:r>
              <a:rPr b="1" lang="en-GB"/>
              <a:t>feedBack time </a:t>
            </a:r>
            <a:r>
              <a:rPr lang="en-GB"/>
              <a:t>and the </a:t>
            </a:r>
            <a:r>
              <a:rPr b="1" lang="en-GB"/>
              <a:t>buffer size </a:t>
            </a:r>
            <a:r>
              <a:rPr lang="en-GB"/>
              <a:t>from the </a:t>
            </a:r>
            <a:endParaRPr/>
          </a:p>
          <a:p>
            <a:pPr indent="-342900" lvl="0" marL="457200" rtl="0" algn="l">
              <a:spcBef>
                <a:spcPts val="0"/>
              </a:spcBef>
              <a:spcAft>
                <a:spcPts val="0"/>
              </a:spcAft>
              <a:buSzPts val="1800"/>
              <a:buChar char="-"/>
            </a:pPr>
            <a:r>
              <a:rPr lang="en-GB"/>
              <a:t>For sender our focus in on </a:t>
            </a:r>
            <a:r>
              <a:rPr b="1" lang="en-GB"/>
              <a:t>increasing </a:t>
            </a:r>
            <a:r>
              <a:rPr lang="en-GB"/>
              <a:t>and </a:t>
            </a:r>
            <a:r>
              <a:rPr b="1" lang="en-GB"/>
              <a:t>decreasing </a:t>
            </a:r>
            <a:r>
              <a:rPr lang="en-GB"/>
              <a:t>the congestion window</a:t>
            </a:r>
            <a:endParaRPr/>
          </a:p>
          <a:p>
            <a:pPr indent="-342900" lvl="0" marL="457200" rtl="0" algn="l">
              <a:spcBef>
                <a:spcPts val="0"/>
              </a:spcBef>
              <a:spcAft>
                <a:spcPts val="0"/>
              </a:spcAft>
              <a:buSzPts val="1800"/>
              <a:buChar char="-"/>
            </a:pPr>
            <a:r>
              <a:rPr lang="en-GB"/>
              <a:t>Notable features of our algorithms</a:t>
            </a:r>
            <a:endParaRPr/>
          </a:p>
          <a:p>
            <a:pPr indent="-342900" lvl="1" marL="914400" rtl="0" algn="l">
              <a:spcBef>
                <a:spcPts val="0"/>
              </a:spcBef>
              <a:spcAft>
                <a:spcPts val="0"/>
              </a:spcAft>
              <a:buClr>
                <a:schemeClr val="dk1"/>
              </a:buClr>
              <a:buSzPts val="1800"/>
              <a:buChar char="-"/>
            </a:pPr>
            <a:r>
              <a:rPr lang="en-GB" sz="1800">
                <a:solidFill>
                  <a:schemeClr val="dk1"/>
                </a:solidFill>
              </a:rPr>
              <a:t>Flow Control - Achieved using buffer overflow feedback from receiver</a:t>
            </a:r>
            <a:endParaRPr sz="1800">
              <a:solidFill>
                <a:schemeClr val="dk1"/>
              </a:solidFill>
            </a:endParaRPr>
          </a:p>
          <a:p>
            <a:pPr indent="-342900" lvl="2" marL="1371600" rtl="0" algn="l">
              <a:spcBef>
                <a:spcPts val="0"/>
              </a:spcBef>
              <a:spcAft>
                <a:spcPts val="0"/>
              </a:spcAft>
              <a:buClr>
                <a:schemeClr val="dk1"/>
              </a:buClr>
              <a:buSzPts val="1800"/>
              <a:buChar char="-"/>
            </a:pPr>
            <a:r>
              <a:rPr lang="en-GB" sz="1800">
                <a:solidFill>
                  <a:schemeClr val="dk1"/>
                </a:solidFill>
              </a:rPr>
              <a:t>every feedbacks contains info where the buffer is overflowed.</a:t>
            </a:r>
            <a:endParaRPr sz="1800">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Reliability - Achieved using ACK, NACK and Retransmissions</a:t>
            </a:r>
            <a:endParaRPr sz="1800">
              <a:solidFill>
                <a:schemeClr val="dk1"/>
              </a:solidFill>
            </a:endParaRPr>
          </a:p>
          <a:p>
            <a:pPr indent="-317500" lvl="1" marL="914400" rtl="0" algn="l">
              <a:spcBef>
                <a:spcPts val="0"/>
              </a:spcBef>
              <a:spcAft>
                <a:spcPts val="0"/>
              </a:spcAft>
              <a:buSzPts val="1400"/>
              <a:buChar char="-"/>
            </a:pPr>
            <a:r>
              <a:rPr lang="en-GB" sz="1800">
                <a:solidFill>
                  <a:schemeClr val="dk1"/>
                </a:solidFill>
              </a:rPr>
              <a:t>Configurations: Congestion window sizes, feedback time for NACK, Buffer sizes</a:t>
            </a:r>
            <a:r>
              <a:rPr lang="en-GB"/>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73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Algorithms</a:t>
            </a:r>
            <a:endParaRPr b="1"/>
          </a:p>
        </p:txBody>
      </p:sp>
      <p:sp>
        <p:nvSpPr>
          <p:cNvPr id="89" name="Google Shape;89;p17"/>
          <p:cNvSpPr txBox="1"/>
          <p:nvPr>
            <p:ph idx="1" type="body"/>
          </p:nvPr>
        </p:nvSpPr>
        <p:spPr>
          <a:xfrm>
            <a:off x="311700" y="959925"/>
            <a:ext cx="8520600" cy="3609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GB">
                <a:solidFill>
                  <a:schemeClr val="dk1"/>
                </a:solidFill>
              </a:rPr>
              <a:t>1 - ''On Receiving a ACK, the sliding window moves to the sequence number received in the ACK”. Like GO_BACK_N</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There were way to many retransmissions</a:t>
            </a:r>
            <a:endParaRPr>
              <a:solidFill>
                <a:schemeClr val="dk1"/>
              </a:solidFill>
            </a:endParaRPr>
          </a:p>
          <a:p>
            <a:pPr indent="0" lvl="0" marL="0" rtl="0" algn="l">
              <a:spcBef>
                <a:spcPts val="1200"/>
              </a:spcBef>
              <a:spcAft>
                <a:spcPts val="0"/>
              </a:spcAft>
              <a:buNone/>
            </a:pPr>
            <a:r>
              <a:rPr lang="en-GB">
                <a:solidFill>
                  <a:schemeClr val="dk1"/>
                </a:solidFill>
              </a:rPr>
              <a:t>3- </a:t>
            </a:r>
            <a:r>
              <a:rPr lang="en-GB">
                <a:solidFill>
                  <a:schemeClr val="dk1"/>
                </a:solidFill>
              </a:rPr>
              <a:t>''On Receiving a NACK, the sender focuses to send only the NACK packet and continues with the sliding window protocol once the packet is received. Congestion window size is constant here(initial congestion window)”</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Retransmissions reduced considerably</a:t>
            </a:r>
            <a:endParaRPr>
              <a:solidFill>
                <a:schemeClr val="dk1"/>
              </a:solidFill>
            </a:endParaRPr>
          </a:p>
          <a:p>
            <a:pPr indent="0" lvl="0" marL="0" rtl="0" algn="l">
              <a:spcBef>
                <a:spcPts val="1200"/>
              </a:spcBef>
              <a:spcAft>
                <a:spcPts val="0"/>
              </a:spcAft>
              <a:buNone/>
            </a:pPr>
            <a:r>
              <a:rPr lang="en-GB">
                <a:solidFill>
                  <a:schemeClr val="dk1"/>
                </a:solidFill>
              </a:rPr>
              <a:t>2- ''In addition to 3 , The sliding window updates immediately after reliably sending the NACK sequenceNo</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One retransmission saved, doesn’t help much</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01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Algorithms</a:t>
            </a:r>
            <a:endParaRPr b="1"/>
          </a:p>
          <a:p>
            <a:pPr indent="0" lvl="0" marL="0" rtl="0" algn="ctr">
              <a:spcBef>
                <a:spcPts val="0"/>
              </a:spcBef>
              <a:spcAft>
                <a:spcPts val="0"/>
              </a:spcAft>
              <a:buNone/>
            </a:pPr>
            <a:r>
              <a:t/>
            </a:r>
            <a:endParaRPr b="1"/>
          </a:p>
        </p:txBody>
      </p:sp>
      <p:sp>
        <p:nvSpPr>
          <p:cNvPr id="95" name="Google Shape;95;p18"/>
          <p:cNvSpPr txBox="1"/>
          <p:nvPr>
            <p:ph idx="1" type="body"/>
          </p:nvPr>
        </p:nvSpPr>
        <p:spPr>
          <a:xfrm>
            <a:off x="311700" y="959925"/>
            <a:ext cx="8520600" cy="3723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1200"/>
              </a:spcAft>
              <a:buNone/>
            </a:pPr>
            <a:r>
              <a:t/>
            </a:r>
            <a:endParaRPr/>
          </a:p>
        </p:txBody>
      </p:sp>
      <p:cxnSp>
        <p:nvCxnSpPr>
          <p:cNvPr id="96" name="Google Shape;96;p18"/>
          <p:cNvCxnSpPr/>
          <p:nvPr/>
        </p:nvCxnSpPr>
        <p:spPr>
          <a:xfrm>
            <a:off x="904125" y="1295925"/>
            <a:ext cx="0" cy="34659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8"/>
          <p:cNvCxnSpPr/>
          <p:nvPr/>
        </p:nvCxnSpPr>
        <p:spPr>
          <a:xfrm>
            <a:off x="2993675" y="1316025"/>
            <a:ext cx="0" cy="33954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8"/>
          <p:cNvCxnSpPr/>
          <p:nvPr/>
        </p:nvCxnSpPr>
        <p:spPr>
          <a:xfrm>
            <a:off x="934275" y="1476750"/>
            <a:ext cx="1989000" cy="16080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8"/>
          <p:cNvCxnSpPr/>
          <p:nvPr/>
        </p:nvCxnSpPr>
        <p:spPr>
          <a:xfrm>
            <a:off x="837975" y="1496850"/>
            <a:ext cx="2181600" cy="2931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8"/>
          <p:cNvCxnSpPr/>
          <p:nvPr/>
        </p:nvCxnSpPr>
        <p:spPr>
          <a:xfrm>
            <a:off x="954400" y="1496850"/>
            <a:ext cx="2009100" cy="4320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8"/>
          <p:cNvCxnSpPr/>
          <p:nvPr/>
        </p:nvCxnSpPr>
        <p:spPr>
          <a:xfrm>
            <a:off x="924225" y="1547075"/>
            <a:ext cx="2019300" cy="4716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8"/>
          <p:cNvCxnSpPr/>
          <p:nvPr/>
        </p:nvCxnSpPr>
        <p:spPr>
          <a:xfrm>
            <a:off x="944200" y="2712375"/>
            <a:ext cx="2009400" cy="6330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8"/>
          <p:cNvCxnSpPr/>
          <p:nvPr/>
        </p:nvCxnSpPr>
        <p:spPr>
          <a:xfrm flipH="1">
            <a:off x="924125" y="2240225"/>
            <a:ext cx="2059500" cy="4923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8"/>
          <p:cNvCxnSpPr/>
          <p:nvPr/>
        </p:nvCxnSpPr>
        <p:spPr>
          <a:xfrm>
            <a:off x="944200" y="1547075"/>
            <a:ext cx="2009400" cy="6330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8"/>
          <p:cNvCxnSpPr/>
          <p:nvPr/>
        </p:nvCxnSpPr>
        <p:spPr>
          <a:xfrm>
            <a:off x="939250" y="2712375"/>
            <a:ext cx="2019300" cy="4716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8"/>
          <p:cNvCxnSpPr/>
          <p:nvPr/>
        </p:nvCxnSpPr>
        <p:spPr>
          <a:xfrm>
            <a:off x="954400" y="2741325"/>
            <a:ext cx="1989000" cy="1608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8"/>
          <p:cNvCxnSpPr/>
          <p:nvPr/>
        </p:nvCxnSpPr>
        <p:spPr>
          <a:xfrm>
            <a:off x="954400" y="2732525"/>
            <a:ext cx="2039400" cy="3114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8"/>
          <p:cNvCxnSpPr/>
          <p:nvPr/>
        </p:nvCxnSpPr>
        <p:spPr>
          <a:xfrm>
            <a:off x="944200" y="2792675"/>
            <a:ext cx="2009400" cy="6330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8"/>
          <p:cNvCxnSpPr/>
          <p:nvPr/>
        </p:nvCxnSpPr>
        <p:spPr>
          <a:xfrm flipH="1">
            <a:off x="919150" y="3485825"/>
            <a:ext cx="2059500" cy="4923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8"/>
          <p:cNvSpPr txBox="1"/>
          <p:nvPr/>
        </p:nvSpPr>
        <p:spPr>
          <a:xfrm>
            <a:off x="1285875" y="542475"/>
            <a:ext cx="125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Algorithm 1</a:t>
            </a:r>
            <a:endParaRPr/>
          </a:p>
        </p:txBody>
      </p:sp>
      <p:cxnSp>
        <p:nvCxnSpPr>
          <p:cNvPr id="111" name="Google Shape;111;p18"/>
          <p:cNvCxnSpPr/>
          <p:nvPr/>
        </p:nvCxnSpPr>
        <p:spPr>
          <a:xfrm>
            <a:off x="4853875" y="1295925"/>
            <a:ext cx="0" cy="34659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8"/>
          <p:cNvCxnSpPr/>
          <p:nvPr/>
        </p:nvCxnSpPr>
        <p:spPr>
          <a:xfrm>
            <a:off x="6812850" y="1331175"/>
            <a:ext cx="0" cy="33954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8"/>
          <p:cNvCxnSpPr/>
          <p:nvPr/>
        </p:nvCxnSpPr>
        <p:spPr>
          <a:xfrm>
            <a:off x="4823850" y="1563000"/>
            <a:ext cx="1989000" cy="1608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8"/>
          <p:cNvCxnSpPr/>
          <p:nvPr/>
        </p:nvCxnSpPr>
        <p:spPr>
          <a:xfrm>
            <a:off x="4922500" y="1607350"/>
            <a:ext cx="1905600" cy="1827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8"/>
          <p:cNvCxnSpPr/>
          <p:nvPr/>
        </p:nvCxnSpPr>
        <p:spPr>
          <a:xfrm>
            <a:off x="4910100" y="1647575"/>
            <a:ext cx="1860900" cy="2814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8"/>
          <p:cNvCxnSpPr/>
          <p:nvPr/>
        </p:nvCxnSpPr>
        <p:spPr>
          <a:xfrm>
            <a:off x="4808700" y="1627775"/>
            <a:ext cx="2019300" cy="4716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8"/>
          <p:cNvCxnSpPr/>
          <p:nvPr/>
        </p:nvCxnSpPr>
        <p:spPr>
          <a:xfrm>
            <a:off x="4853875" y="1723800"/>
            <a:ext cx="2009400" cy="6330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8"/>
          <p:cNvCxnSpPr/>
          <p:nvPr/>
        </p:nvCxnSpPr>
        <p:spPr>
          <a:xfrm flipH="1">
            <a:off x="4853875" y="2356800"/>
            <a:ext cx="2059500" cy="4923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8"/>
          <p:cNvCxnSpPr/>
          <p:nvPr/>
        </p:nvCxnSpPr>
        <p:spPr>
          <a:xfrm>
            <a:off x="4846050" y="2867775"/>
            <a:ext cx="1989000" cy="1608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8"/>
          <p:cNvCxnSpPr/>
          <p:nvPr/>
        </p:nvCxnSpPr>
        <p:spPr>
          <a:xfrm flipH="1">
            <a:off x="4788600" y="3047250"/>
            <a:ext cx="2059500" cy="4923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8"/>
          <p:cNvCxnSpPr/>
          <p:nvPr/>
        </p:nvCxnSpPr>
        <p:spPr>
          <a:xfrm>
            <a:off x="4838875" y="3576275"/>
            <a:ext cx="2039400" cy="3114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8"/>
          <p:cNvCxnSpPr/>
          <p:nvPr/>
        </p:nvCxnSpPr>
        <p:spPr>
          <a:xfrm>
            <a:off x="4835850" y="3618225"/>
            <a:ext cx="2009400" cy="6330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8"/>
          <p:cNvCxnSpPr/>
          <p:nvPr/>
        </p:nvCxnSpPr>
        <p:spPr>
          <a:xfrm>
            <a:off x="4788600" y="3558225"/>
            <a:ext cx="1989000" cy="1608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8"/>
          <p:cNvCxnSpPr/>
          <p:nvPr/>
        </p:nvCxnSpPr>
        <p:spPr>
          <a:xfrm>
            <a:off x="4798650" y="3666725"/>
            <a:ext cx="2039400" cy="3114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18"/>
          <p:cNvCxnSpPr/>
          <p:nvPr/>
        </p:nvCxnSpPr>
        <p:spPr>
          <a:xfrm>
            <a:off x="4835850" y="3737700"/>
            <a:ext cx="2009400" cy="6330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8"/>
          <p:cNvCxnSpPr/>
          <p:nvPr/>
        </p:nvCxnSpPr>
        <p:spPr>
          <a:xfrm flipH="1">
            <a:off x="4828825" y="4248675"/>
            <a:ext cx="2059500" cy="4923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18"/>
          <p:cNvSpPr txBox="1"/>
          <p:nvPr/>
        </p:nvSpPr>
        <p:spPr>
          <a:xfrm rot="-832616">
            <a:off x="1195491" y="2165357"/>
            <a:ext cx="994424" cy="33870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ACK :N</a:t>
            </a:r>
            <a:endParaRPr sz="1000"/>
          </a:p>
        </p:txBody>
      </p:sp>
      <p:sp>
        <p:nvSpPr>
          <p:cNvPr id="128" name="Google Shape;128;p18"/>
          <p:cNvSpPr txBox="1"/>
          <p:nvPr/>
        </p:nvSpPr>
        <p:spPr>
          <a:xfrm rot="-832616">
            <a:off x="5235641" y="2229032"/>
            <a:ext cx="994424" cy="33870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N</a:t>
            </a:r>
            <a:r>
              <a:rPr lang="en-GB" sz="1000"/>
              <a:t>ACK : N</a:t>
            </a:r>
            <a:endParaRPr sz="1000"/>
          </a:p>
        </p:txBody>
      </p:sp>
      <p:sp>
        <p:nvSpPr>
          <p:cNvPr id="129" name="Google Shape;129;p18"/>
          <p:cNvSpPr txBox="1"/>
          <p:nvPr/>
        </p:nvSpPr>
        <p:spPr>
          <a:xfrm rot="559619">
            <a:off x="5459697" y="2634645"/>
            <a:ext cx="1044002" cy="33863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 N</a:t>
            </a:r>
            <a:endParaRPr sz="1000"/>
          </a:p>
        </p:txBody>
      </p:sp>
      <p:sp>
        <p:nvSpPr>
          <p:cNvPr id="130" name="Google Shape;130;p18"/>
          <p:cNvSpPr txBox="1"/>
          <p:nvPr/>
        </p:nvSpPr>
        <p:spPr>
          <a:xfrm rot="-832616">
            <a:off x="5109366" y="3034319"/>
            <a:ext cx="994424" cy="33870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ACK : N2</a:t>
            </a:r>
            <a:endParaRPr sz="1000"/>
          </a:p>
        </p:txBody>
      </p:sp>
      <p:sp>
        <p:nvSpPr>
          <p:cNvPr id="131" name="Google Shape;131;p18"/>
          <p:cNvSpPr txBox="1"/>
          <p:nvPr/>
        </p:nvSpPr>
        <p:spPr>
          <a:xfrm rot="1422">
            <a:off x="112923" y="1430375"/>
            <a:ext cx="725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1:CW</a:t>
            </a:r>
            <a:endParaRPr sz="1000"/>
          </a:p>
        </p:txBody>
      </p:sp>
      <p:sp>
        <p:nvSpPr>
          <p:cNvPr id="132" name="Google Shape;132;p18"/>
          <p:cNvSpPr txBox="1"/>
          <p:nvPr/>
        </p:nvSpPr>
        <p:spPr>
          <a:xfrm rot="1267">
            <a:off x="70325" y="2512750"/>
            <a:ext cx="813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N</a:t>
            </a:r>
            <a:r>
              <a:rPr lang="en-GB" sz="1000"/>
              <a:t>:CW</a:t>
            </a:r>
            <a:endParaRPr sz="1000"/>
          </a:p>
        </p:txBody>
      </p:sp>
      <p:sp>
        <p:nvSpPr>
          <p:cNvPr id="133" name="Google Shape;133;p18"/>
          <p:cNvSpPr txBox="1"/>
          <p:nvPr/>
        </p:nvSpPr>
        <p:spPr>
          <a:xfrm rot="1422">
            <a:off x="4072548" y="1529350"/>
            <a:ext cx="725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1:CW</a:t>
            </a:r>
            <a:endParaRPr sz="1000"/>
          </a:p>
        </p:txBody>
      </p:sp>
      <p:sp>
        <p:nvSpPr>
          <p:cNvPr id="134" name="Google Shape;134;p18"/>
          <p:cNvSpPr txBox="1"/>
          <p:nvPr/>
        </p:nvSpPr>
        <p:spPr>
          <a:xfrm rot="1422">
            <a:off x="4072548" y="2718875"/>
            <a:ext cx="725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N</a:t>
            </a:r>
            <a:endParaRPr sz="1000"/>
          </a:p>
        </p:txBody>
      </p:sp>
      <p:sp>
        <p:nvSpPr>
          <p:cNvPr id="135" name="Google Shape;135;p18"/>
          <p:cNvSpPr txBox="1"/>
          <p:nvPr/>
        </p:nvSpPr>
        <p:spPr>
          <a:xfrm rot="1422">
            <a:off x="4072548" y="3279375"/>
            <a:ext cx="725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N </a:t>
            </a:r>
            <a:endParaRPr sz="1000"/>
          </a:p>
        </p:txBody>
      </p:sp>
      <p:sp>
        <p:nvSpPr>
          <p:cNvPr id="136" name="Google Shape;136;p18"/>
          <p:cNvSpPr txBox="1"/>
          <p:nvPr/>
        </p:nvSpPr>
        <p:spPr>
          <a:xfrm rot="1037">
            <a:off x="4062666" y="3298319"/>
            <a:ext cx="994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N2</a:t>
            </a:r>
            <a:r>
              <a:rPr lang="en-GB" sz="1000"/>
              <a:t>: CW</a:t>
            </a:r>
            <a:endParaRPr sz="1000"/>
          </a:p>
        </p:txBody>
      </p:sp>
      <p:sp>
        <p:nvSpPr>
          <p:cNvPr id="137" name="Google Shape;137;p18"/>
          <p:cNvSpPr txBox="1"/>
          <p:nvPr/>
        </p:nvSpPr>
        <p:spPr>
          <a:xfrm>
            <a:off x="5255725" y="640400"/>
            <a:ext cx="125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Algorithm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311700" y="201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Findings(Sender)</a:t>
            </a:r>
            <a:endParaRPr b="1"/>
          </a:p>
          <a:p>
            <a:pPr indent="0" lvl="0" marL="0" rtl="0" algn="ctr">
              <a:spcBef>
                <a:spcPts val="0"/>
              </a:spcBef>
              <a:spcAft>
                <a:spcPts val="0"/>
              </a:spcAft>
              <a:buNone/>
            </a:pPr>
            <a:r>
              <a:t/>
            </a:r>
            <a:endParaRPr b="1"/>
          </a:p>
        </p:txBody>
      </p:sp>
      <p:sp>
        <p:nvSpPr>
          <p:cNvPr id="143" name="Google Shape;143;p19"/>
          <p:cNvSpPr txBox="1"/>
          <p:nvPr>
            <p:ph idx="1" type="body"/>
          </p:nvPr>
        </p:nvSpPr>
        <p:spPr>
          <a:xfrm>
            <a:off x="311700" y="959925"/>
            <a:ext cx="8520600" cy="372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Retransmissions </a:t>
            </a:r>
            <a:r>
              <a:rPr lang="en-GB"/>
              <a:t>as well as </a:t>
            </a:r>
            <a:r>
              <a:rPr b="1" lang="en-GB"/>
              <a:t>Total time of transfer </a:t>
            </a:r>
            <a:r>
              <a:rPr lang="en-GB"/>
              <a:t>is considerably less for scenarios 2 and 3 as compared to 1. This is due to the fact that focus is more on packet lost. </a:t>
            </a:r>
            <a:endParaRPr/>
          </a:p>
          <a:p>
            <a:pPr indent="-342900" lvl="0" marL="457200" rtl="0" algn="l">
              <a:spcBef>
                <a:spcPts val="0"/>
              </a:spcBef>
              <a:spcAft>
                <a:spcPts val="0"/>
              </a:spcAft>
              <a:buSzPts val="1800"/>
              <a:buChar char="-"/>
            </a:pPr>
            <a:r>
              <a:rPr lang="en-GB"/>
              <a:t>This is helpful in the conditions when only 1 or 2 packets in the sliding window is lost. So instead of flooding the network with whole window, the sender only sends the NACKed packet</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Findings(Receiver)</a:t>
            </a:r>
            <a:endParaRPr b="1"/>
          </a:p>
        </p:txBody>
      </p:sp>
      <p:sp>
        <p:nvSpPr>
          <p:cNvPr id="149" name="Google Shape;14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feedback time should be set properly, </a:t>
            </a:r>
            <a:endParaRPr/>
          </a:p>
          <a:p>
            <a:pPr indent="-317500" lvl="1" marL="914400" rtl="0" algn="l">
              <a:spcBef>
                <a:spcPts val="0"/>
              </a:spcBef>
              <a:spcAft>
                <a:spcPts val="0"/>
              </a:spcAft>
              <a:buSzPts val="1400"/>
              <a:buChar char="-"/>
            </a:pPr>
            <a:r>
              <a:rPr lang="en-GB"/>
              <a:t>if too small, the network as well as the sender are flooded</a:t>
            </a:r>
            <a:endParaRPr/>
          </a:p>
          <a:p>
            <a:pPr indent="-317500" lvl="1" marL="914400" rtl="0" algn="l">
              <a:spcBef>
                <a:spcPts val="0"/>
              </a:spcBef>
              <a:spcAft>
                <a:spcPts val="0"/>
              </a:spcAft>
              <a:buSzPts val="1400"/>
              <a:buChar char="-"/>
            </a:pPr>
            <a:r>
              <a:rPr lang="en-GB"/>
              <a:t>If too large, the receiver is not able to </a:t>
            </a:r>
            <a:r>
              <a:rPr lang="en-GB"/>
              <a:t>preemptively</a:t>
            </a:r>
            <a:r>
              <a:rPr lang="en-GB"/>
              <a:t> set the window</a:t>
            </a:r>
            <a:endParaRPr/>
          </a:p>
          <a:p>
            <a:pPr indent="0" lvl="0" marL="0" rtl="0" algn="l">
              <a:spcBef>
                <a:spcPts val="1200"/>
              </a:spcBef>
              <a:spcAft>
                <a:spcPts val="0"/>
              </a:spcAft>
              <a:buNone/>
            </a:pPr>
            <a:r>
              <a:rPr lang="en-GB"/>
              <a:t>	</a:t>
            </a:r>
            <a:endParaRPr/>
          </a:p>
          <a:p>
            <a:pPr indent="-342900" lvl="0" marL="457200" rtl="0" algn="l">
              <a:spcBef>
                <a:spcPts val="1200"/>
              </a:spcBef>
              <a:spcAft>
                <a:spcPts val="0"/>
              </a:spcAft>
              <a:buSzPts val="1800"/>
              <a:buChar char="-"/>
            </a:pPr>
            <a:r>
              <a:rPr lang="en-GB"/>
              <a:t>Buffer</a:t>
            </a:r>
            <a:endParaRPr/>
          </a:p>
          <a:p>
            <a:pPr indent="-317500" lvl="1" marL="914400" rtl="0" algn="l">
              <a:spcBef>
                <a:spcPts val="0"/>
              </a:spcBef>
              <a:spcAft>
                <a:spcPts val="0"/>
              </a:spcAft>
              <a:buSzPts val="1400"/>
              <a:buChar char="-"/>
            </a:pPr>
            <a:r>
              <a:rPr lang="en-GB"/>
              <a:t>Larger buffer sizes help </a:t>
            </a:r>
            <a:endParaRPr/>
          </a:p>
          <a:p>
            <a:pPr indent="-317500" lvl="1" marL="914400" rtl="0" algn="l">
              <a:spcBef>
                <a:spcPts val="0"/>
              </a:spcBef>
              <a:spcAft>
                <a:spcPts val="0"/>
              </a:spcAft>
              <a:buSzPts val="1400"/>
              <a:buChar char="-"/>
            </a:pPr>
            <a:r>
              <a:rPr lang="en-GB"/>
              <a:t>But not </a:t>
            </a:r>
            <a:r>
              <a:rPr lang="en-GB"/>
              <a:t>considerably</a:t>
            </a:r>
            <a:r>
              <a:rPr lang="en-GB"/>
              <a:t> enough.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Buffer Large:: </a:t>
            </a:r>
            <a:r>
              <a:rPr lang="en-GB"/>
              <a:t>feedback</a:t>
            </a:r>
            <a:r>
              <a:rPr lang="en-GB"/>
              <a:t> time (0.1) vs (0.2) </a:t>
            </a:r>
            <a:endParaRPr/>
          </a:p>
        </p:txBody>
      </p:sp>
      <p:sp>
        <p:nvSpPr>
          <p:cNvPr id="155" name="Google Shape;15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As we can see from the graph that when feedback time (0.2), the total time taken is very large . Moreover in this case our algorithms performs similar because the feedback time is too large. Also we tested with feedback (0.01) and the timer was very slow</a:t>
            </a:r>
            <a:endParaRPr/>
          </a:p>
          <a:p>
            <a:pPr indent="0" lvl="0" marL="0" rtl="0" algn="l">
              <a:spcBef>
                <a:spcPts val="1200"/>
              </a:spcBef>
              <a:spcAft>
                <a:spcPts val="0"/>
              </a:spcAft>
              <a:buClr>
                <a:schemeClr val="dk1"/>
              </a:buClr>
              <a:buSzPts val="1100"/>
              <a:buFont typeface="Arial"/>
              <a:buNone/>
            </a:pPr>
            <a:r>
              <a:rPr lang="en-GB"/>
              <a:t>(0.01) too small</a:t>
            </a:r>
            <a:endParaRPr/>
          </a:p>
          <a:p>
            <a:pPr indent="0" lvl="0" marL="0" rtl="0" algn="l">
              <a:spcBef>
                <a:spcPts val="1200"/>
              </a:spcBef>
              <a:spcAft>
                <a:spcPts val="0"/>
              </a:spcAft>
              <a:buNone/>
            </a:pPr>
            <a:r>
              <a:rPr lang="en-GB"/>
              <a:t>(0.1) just right</a:t>
            </a:r>
            <a:endParaRPr/>
          </a:p>
          <a:p>
            <a:pPr indent="0" lvl="0" marL="0" rtl="0" algn="l">
              <a:spcBef>
                <a:spcPts val="1200"/>
              </a:spcBef>
              <a:spcAft>
                <a:spcPts val="0"/>
              </a:spcAft>
              <a:buNone/>
            </a:pPr>
            <a:r>
              <a:rPr lang="en-GB"/>
              <a:t>(0.2) too large</a:t>
            </a:r>
            <a:endParaRPr/>
          </a:p>
          <a:p>
            <a:pPr indent="0" lvl="0" marL="0" rtl="0" algn="l">
              <a:spcBef>
                <a:spcPts val="1200"/>
              </a:spcBef>
              <a:spcAft>
                <a:spcPts val="1200"/>
              </a:spcAft>
              <a:buNone/>
            </a:pPr>
            <a:r>
              <a:rPr lang="en-GB"/>
              <a:t>Our </a:t>
            </a:r>
            <a:r>
              <a:rPr lang="en-GB"/>
              <a:t>speculation</a:t>
            </a:r>
            <a:r>
              <a:rPr lang="en-GB"/>
              <a:t> is </a:t>
            </a:r>
            <a:r>
              <a:rPr lang="en-GB"/>
              <a:t>that it is important for the feedback frequency to be greater than the RTT(15ms). If the feedback frequency is less than the RTT, The receiver will only flood the network and the receiver.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