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72" r:id="rId13"/>
    <p:sldId id="273" r:id="rId14"/>
    <p:sldId id="274" r:id="rId15"/>
    <p:sldId id="265" r:id="rId16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2D2D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pPr marL="12700">
                <a:lnSpc>
                  <a:spcPts val="141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2D2D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pPr marL="12700">
                <a:lnSpc>
                  <a:spcPts val="141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pPr marL="12700">
                <a:lnSpc>
                  <a:spcPts val="141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pPr marL="12700">
                <a:lnSpc>
                  <a:spcPts val="141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pPr marL="12700">
                <a:lnSpc>
                  <a:spcPts val="1410"/>
                </a:lnSpc>
              </a:pPr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05596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3"/>
                </a:lnTo>
                <a:lnTo>
                  <a:pt x="9144000" y="15240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146800" y="0"/>
            <a:ext cx="2997200" cy="838200"/>
          </a:xfrm>
          <a:custGeom>
            <a:avLst/>
            <a:gdLst/>
            <a:ahLst/>
            <a:cxnLst/>
            <a:rect l="l" t="t" r="r" b="b"/>
            <a:pathLst>
              <a:path w="2997200" h="838200">
                <a:moveTo>
                  <a:pt x="2997200" y="0"/>
                </a:moveTo>
                <a:lnTo>
                  <a:pt x="0" y="0"/>
                </a:lnTo>
                <a:lnTo>
                  <a:pt x="0" y="838200"/>
                </a:lnTo>
                <a:lnTo>
                  <a:pt x="2997200" y="838200"/>
                </a:lnTo>
                <a:lnTo>
                  <a:pt x="29972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527800" y="190500"/>
            <a:ext cx="2076450" cy="685800"/>
          </a:xfrm>
          <a:custGeom>
            <a:avLst/>
            <a:gdLst/>
            <a:ahLst/>
            <a:cxnLst/>
            <a:rect l="l" t="t" r="r" b="b"/>
            <a:pathLst>
              <a:path w="2076450" h="685800">
                <a:moveTo>
                  <a:pt x="2076450" y="0"/>
                </a:moveTo>
                <a:lnTo>
                  <a:pt x="0" y="0"/>
                </a:lnTo>
                <a:lnTo>
                  <a:pt x="0" y="685800"/>
                </a:lnTo>
                <a:lnTo>
                  <a:pt x="2076450" y="685800"/>
                </a:lnTo>
                <a:lnTo>
                  <a:pt x="2076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200" y="228600"/>
            <a:ext cx="1920240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803" y="61925"/>
            <a:ext cx="4366158" cy="639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8048" y="1474978"/>
            <a:ext cx="7969250" cy="2845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2D2D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30006" y="6447704"/>
            <a:ext cx="21590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pPr marL="12700">
                <a:lnSpc>
                  <a:spcPts val="1410"/>
                </a:lnSpc>
              </a:pPr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7485" y="1150365"/>
            <a:ext cx="33801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Presentation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on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Full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Stack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pPr marL="12700">
                <a:lnSpc>
                  <a:spcPts val="1410"/>
                </a:lnSpc>
              </a:pPr>
              <a:t>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6853" y="1412189"/>
            <a:ext cx="1300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1" spc="-10" dirty="0">
                <a:latin typeface="Times New Roman"/>
                <a:cs typeface="Times New Roman"/>
              </a:rPr>
              <a:t>Topic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2286000"/>
            <a:ext cx="8610600" cy="37740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7000"/>
              </a:lnSpc>
              <a:spcBef>
                <a:spcPts val="100"/>
              </a:spcBef>
            </a:pPr>
            <a:r>
              <a:rPr sz="2000" dirty="0" err="1" smtClean="0">
                <a:latin typeface="Times New Roman"/>
                <a:cs typeface="Times New Roman"/>
              </a:rPr>
              <a:t>Mind</a:t>
            </a:r>
            <a:r>
              <a:rPr lang="en-US" sz="2000" dirty="0" err="1" smtClean="0">
                <a:latin typeface="Times New Roman"/>
                <a:cs typeface="Times New Roman"/>
              </a:rPr>
              <a:t>Whisper</a:t>
            </a:r>
            <a:r>
              <a:rPr sz="2000" spc="-60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MENTAL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HEALTH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GENERAL AND CHATBOT</a:t>
            </a:r>
          </a:p>
          <a:p>
            <a:pPr marL="12065" marR="5080" algn="ctr">
              <a:lnSpc>
                <a:spcPct val="117000"/>
              </a:lnSpc>
              <a:spcBef>
                <a:spcPts val="100"/>
              </a:spcBef>
            </a:pPr>
            <a:r>
              <a:rPr sz="2000" spc="-25" dirty="0" smtClean="0">
                <a:latin typeface="Times New Roman"/>
                <a:cs typeface="Times New Roman"/>
              </a:rPr>
              <a:t>by</a:t>
            </a:r>
            <a:endParaRPr sz="200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400"/>
              </a:spcBef>
            </a:pPr>
            <a:r>
              <a:rPr sz="1800" spc="-20" dirty="0">
                <a:latin typeface="Times New Roman"/>
                <a:cs typeface="Times New Roman"/>
              </a:rPr>
              <a:t>G-</a:t>
            </a:r>
            <a:r>
              <a:rPr sz="1800" spc="-25" dirty="0">
                <a:latin typeface="Times New Roman"/>
                <a:cs typeface="Times New Roman"/>
              </a:rPr>
              <a:t>24</a:t>
            </a:r>
            <a:endParaRPr sz="18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400"/>
              </a:spcBef>
            </a:pPr>
            <a:r>
              <a:rPr lang="en-US" sz="1800" dirty="0" err="1" smtClean="0">
                <a:latin typeface="Times New Roman"/>
                <a:cs typeface="Times New Roman"/>
              </a:rPr>
              <a:t>Arushika</a:t>
            </a:r>
            <a:r>
              <a:rPr sz="1800" dirty="0" smtClean="0">
                <a:latin typeface="Times New Roman"/>
                <a:cs typeface="Times New Roman"/>
              </a:rPr>
              <a:t>:</a:t>
            </a:r>
            <a:r>
              <a:rPr sz="1800" spc="-25" dirty="0" smtClean="0">
                <a:latin typeface="Times New Roman"/>
                <a:cs typeface="Times New Roman"/>
              </a:rPr>
              <a:t> </a:t>
            </a:r>
            <a:r>
              <a:rPr sz="1800" spc="-10" dirty="0" smtClean="0">
                <a:latin typeface="Times New Roman"/>
                <a:cs typeface="Times New Roman"/>
              </a:rPr>
              <a:t>2</a:t>
            </a:r>
            <a:r>
              <a:rPr lang="en-US" sz="1800" spc="-10" dirty="0" smtClean="0">
                <a:latin typeface="Times New Roman"/>
                <a:cs typeface="Times New Roman"/>
              </a:rPr>
              <a:t>310990301</a:t>
            </a:r>
            <a:endParaRPr sz="1800" dirty="0" smtClean="0">
              <a:latin typeface="Times New Roman"/>
              <a:cs typeface="Times New Roman"/>
            </a:endParaRPr>
          </a:p>
          <a:p>
            <a:pPr marL="1924050" marR="1913889" algn="ctr">
              <a:lnSpc>
                <a:spcPct val="118400"/>
              </a:lnSpc>
              <a:spcBef>
                <a:spcPts val="10"/>
              </a:spcBef>
            </a:pPr>
            <a:r>
              <a:rPr lang="en-US" dirty="0" err="1" smtClean="0">
                <a:latin typeface="Times New Roman"/>
                <a:cs typeface="Times New Roman"/>
              </a:rPr>
              <a:t>Vishal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Mishra</a:t>
            </a:r>
            <a:r>
              <a:rPr sz="1800" dirty="0" smtClean="0">
                <a:latin typeface="Times New Roman"/>
                <a:cs typeface="Times New Roman"/>
              </a:rPr>
              <a:t>:</a:t>
            </a:r>
            <a:r>
              <a:rPr sz="1800" spc="-10" dirty="0" smtClean="0">
                <a:latin typeface="Times New Roman"/>
                <a:cs typeface="Times New Roman"/>
              </a:rPr>
              <a:t> 2</a:t>
            </a:r>
            <a:r>
              <a:rPr lang="en-US" sz="1800" spc="-10" dirty="0" smtClean="0">
                <a:latin typeface="Times New Roman"/>
                <a:cs typeface="Times New Roman"/>
              </a:rPr>
              <a:t>310991363</a:t>
            </a:r>
          </a:p>
          <a:p>
            <a:pPr marL="1924050" marR="1913889" algn="ctr">
              <a:lnSpc>
                <a:spcPct val="118400"/>
              </a:lnSpc>
              <a:spcBef>
                <a:spcPts val="10"/>
              </a:spcBef>
            </a:pPr>
            <a:r>
              <a:rPr lang="en-US" sz="1800" dirty="0" err="1" smtClean="0">
                <a:latin typeface="Times New Roman"/>
                <a:cs typeface="Times New Roman"/>
              </a:rPr>
              <a:t>Muskan</a:t>
            </a:r>
            <a:r>
              <a:rPr sz="1800" dirty="0" smtClean="0">
                <a:latin typeface="Times New Roman"/>
                <a:cs typeface="Times New Roman"/>
              </a:rPr>
              <a:t>: </a:t>
            </a:r>
            <a:r>
              <a:rPr lang="en-US" sz="1800" spc="-10" dirty="0" smtClean="0">
                <a:latin typeface="Times New Roman"/>
                <a:cs typeface="Times New Roman"/>
              </a:rPr>
              <a:t>2310991416</a:t>
            </a:r>
          </a:p>
          <a:p>
            <a:pPr marL="1924050" marR="1913889" algn="ctr">
              <a:lnSpc>
                <a:spcPct val="118400"/>
              </a:lnSpc>
              <a:spcBef>
                <a:spcPts val="10"/>
              </a:spcBef>
            </a:pPr>
            <a:r>
              <a:rPr lang="en-US" sz="1800" dirty="0" err="1" smtClean="0">
                <a:latin typeface="Times New Roman"/>
                <a:cs typeface="Times New Roman"/>
              </a:rPr>
              <a:t>Nandini</a:t>
            </a:r>
            <a:r>
              <a:rPr lang="en-US" sz="1800" dirty="0" smtClean="0">
                <a:latin typeface="Times New Roman"/>
                <a:cs typeface="Times New Roman"/>
              </a:rPr>
              <a:t> Sharma</a:t>
            </a:r>
            <a:r>
              <a:rPr sz="1800" dirty="0" smtClean="0">
                <a:latin typeface="Times New Roman"/>
                <a:cs typeface="Times New Roman"/>
              </a:rPr>
              <a:t>:</a:t>
            </a:r>
            <a:r>
              <a:rPr sz="1800" spc="-15" dirty="0" smtClean="0">
                <a:latin typeface="Times New Roman"/>
                <a:cs typeface="Times New Roman"/>
              </a:rPr>
              <a:t> </a:t>
            </a:r>
            <a:r>
              <a:rPr sz="1800" spc="-10" dirty="0" smtClean="0">
                <a:latin typeface="Times New Roman"/>
                <a:cs typeface="Times New Roman"/>
              </a:rPr>
              <a:t>2</a:t>
            </a:r>
            <a:r>
              <a:rPr lang="en-US" sz="1800" spc="-10" dirty="0" smtClean="0">
                <a:latin typeface="Times New Roman"/>
                <a:cs typeface="Times New Roman"/>
              </a:rPr>
              <a:t>310991420</a:t>
            </a:r>
            <a:endParaRPr sz="18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420620" marR="2412365" algn="ctr">
              <a:lnSpc>
                <a:spcPct val="1185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Supervised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by: </a:t>
            </a:r>
            <a:r>
              <a:rPr lang="en-US" sz="1800" dirty="0" smtClean="0">
                <a:latin typeface="Times New Roman"/>
                <a:cs typeface="Times New Roman"/>
              </a:rPr>
              <a:t>Mr. </a:t>
            </a:r>
            <a:r>
              <a:rPr lang="en-US" sz="1800" dirty="0" err="1" smtClean="0">
                <a:latin typeface="Times New Roman"/>
                <a:cs typeface="Times New Roman"/>
              </a:rPr>
              <a:t>Rahul</a:t>
            </a:r>
            <a:r>
              <a:rPr lang="en-US" sz="1800" dirty="0" smtClean="0">
                <a:latin typeface="Times New Roman"/>
                <a:cs typeface="Times New Roman"/>
              </a:rPr>
              <a:t> Singh </a:t>
            </a:r>
            <a:r>
              <a:rPr lang="en-US" sz="1800" dirty="0" err="1" smtClean="0">
                <a:latin typeface="Times New Roman"/>
                <a:cs typeface="Times New Roman"/>
              </a:rPr>
              <a:t>Rajput</a:t>
            </a:r>
            <a:endParaRPr sz="1800" dirty="0">
              <a:latin typeface="Times New Roman"/>
              <a:cs typeface="Times New Roman"/>
            </a:endParaRPr>
          </a:p>
          <a:p>
            <a:pPr marL="502920" marR="495934" algn="ctr">
              <a:lnSpc>
                <a:spcPct val="116500"/>
              </a:lnSpc>
            </a:pPr>
            <a:r>
              <a:rPr sz="2000" dirty="0">
                <a:latin typeface="Times New Roman"/>
                <a:cs typeface="Times New Roman"/>
              </a:rPr>
              <a:t>Department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Science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Engineering, </a:t>
            </a:r>
            <a:r>
              <a:rPr sz="2000" dirty="0">
                <a:latin typeface="Times New Roman"/>
                <a:cs typeface="Times New Roman"/>
              </a:rPr>
              <a:t>Chitkara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University,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Punjab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958215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25" dirty="0"/>
              <a:t> </a:t>
            </a:r>
            <a:r>
              <a:rPr spc="-10" dirty="0"/>
              <a:t>Snippets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pPr marL="12700">
                <a:lnSpc>
                  <a:spcPts val="1410"/>
                </a:lnSpc>
              </a:pPr>
              <a:t>10</a:t>
            </a:fld>
            <a:endParaRPr spc="-25" dirty="0"/>
          </a:p>
        </p:txBody>
      </p:sp>
      <p:pic>
        <p:nvPicPr>
          <p:cNvPr id="7" name="Picture 6" descr="WhatsApp Image 2025-09-23 at 10.39.07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93006"/>
            <a:ext cx="8686800" cy="50553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958215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25" dirty="0"/>
              <a:t> </a:t>
            </a:r>
            <a:r>
              <a:rPr spc="-10" dirty="0"/>
              <a:t>Snippets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pPr marL="12700">
                <a:lnSpc>
                  <a:spcPts val="1410"/>
                </a:lnSpc>
              </a:pPr>
              <a:t>11</a:t>
            </a:fld>
            <a:endParaRPr spc="-25" dirty="0"/>
          </a:p>
        </p:txBody>
      </p:sp>
      <p:pic>
        <p:nvPicPr>
          <p:cNvPr id="7" name="Picture 6" descr="WhatsApp Image 2025-09-23 at 10.39.07 PM (1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164431"/>
            <a:ext cx="8763000" cy="50839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958215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25" dirty="0"/>
              <a:t> </a:t>
            </a:r>
            <a:r>
              <a:rPr spc="-10" dirty="0"/>
              <a:t>Snippets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pPr marL="12700">
                <a:lnSpc>
                  <a:spcPts val="1410"/>
                </a:lnSpc>
              </a:pPr>
              <a:t>12</a:t>
            </a:fld>
            <a:endParaRPr spc="-25" dirty="0"/>
          </a:p>
        </p:txBody>
      </p:sp>
      <p:pic>
        <p:nvPicPr>
          <p:cNvPr id="1026" name="Picture 2" descr="C:\Users\DELL\Downloads\WhatsApp Image 2025-09-23 at 11.14.00 P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95400"/>
            <a:ext cx="85344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958215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25" dirty="0"/>
              <a:t> </a:t>
            </a:r>
            <a:r>
              <a:rPr spc="-10" dirty="0"/>
              <a:t>Snippets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pPr marL="12700">
                <a:lnSpc>
                  <a:spcPts val="1410"/>
                </a:lnSpc>
              </a:pPr>
              <a:t>13</a:t>
            </a:fld>
            <a:endParaRPr spc="-25" dirty="0"/>
          </a:p>
        </p:txBody>
      </p:sp>
      <p:pic>
        <p:nvPicPr>
          <p:cNvPr id="2050" name="Picture 2" descr="C:\Users\DELL\Downloads\WhatsApp Image 2025-09-23 at 11.14.00 PM (1)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8382000" cy="4953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958215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25" dirty="0"/>
              <a:t> </a:t>
            </a:r>
            <a:r>
              <a:rPr spc="-10" dirty="0"/>
              <a:t>Snippets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pPr marL="12700">
                <a:lnSpc>
                  <a:spcPts val="1410"/>
                </a:lnSpc>
              </a:pPr>
              <a:t>14</a:t>
            </a:fld>
            <a:endParaRPr spc="-25" dirty="0"/>
          </a:p>
        </p:txBody>
      </p:sp>
      <p:pic>
        <p:nvPicPr>
          <p:cNvPr id="3074" name="Picture 2" descr="C:\Users\DELL\Downloads\WhatsApp Image 2025-09-23 at 11.14.01 P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946150"/>
            <a:ext cx="4648200" cy="5530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1414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pPr marL="12700">
                <a:lnSpc>
                  <a:spcPts val="1410"/>
                </a:lnSpc>
              </a:pPr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998062"/>
            <a:ext cx="8382000" cy="58599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Developed a </a:t>
            </a:r>
            <a:r>
              <a:rPr lang="en-US" sz="2000" b="1" dirty="0" smtClean="0"/>
              <a:t>mental health chatbot</a:t>
            </a:r>
            <a:r>
              <a:rPr lang="en-US" sz="2000" dirty="0" smtClean="0"/>
              <a:t> using the </a:t>
            </a:r>
            <a:r>
              <a:rPr lang="en-US" sz="2000" b="1" dirty="0" smtClean="0"/>
              <a:t>MERN stack</a:t>
            </a:r>
            <a:r>
              <a:rPr lang="en-US" sz="2000" dirty="0" smtClean="0"/>
              <a:t> for accessible and user-friendly support.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Provides </a:t>
            </a:r>
            <a:r>
              <a:rPr lang="en-US" sz="2000" b="1" dirty="0" smtClean="0"/>
              <a:t>real-time chat assistance</a:t>
            </a:r>
            <a:r>
              <a:rPr lang="en-US" sz="2000" dirty="0" smtClean="0"/>
              <a:t>, basic coping strategies, and mental wellness resources.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Ensures </a:t>
            </a:r>
            <a:r>
              <a:rPr lang="en-US" sz="2000" b="1" dirty="0" smtClean="0"/>
              <a:t>secure authentication</a:t>
            </a:r>
            <a:r>
              <a:rPr lang="en-US" sz="2000" dirty="0" smtClean="0"/>
              <a:t> and safe data handling for users.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Offers an </a:t>
            </a:r>
            <a:r>
              <a:rPr lang="en-US" sz="2000" b="1" dirty="0" smtClean="0"/>
              <a:t>intuitive, responsive interface</a:t>
            </a:r>
            <a:r>
              <a:rPr lang="en-US" sz="2000" dirty="0" smtClean="0"/>
              <a:t> for stress-free interaction.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Acts as a </a:t>
            </a:r>
            <a:r>
              <a:rPr lang="en-US" sz="2000" b="1" dirty="0" smtClean="0"/>
              <a:t>first step toward mental health awareness</a:t>
            </a:r>
            <a:r>
              <a:rPr lang="en-US" sz="2000" dirty="0" smtClean="0"/>
              <a:t>, not a replacement for professional therapy.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Demonstrates potential for </a:t>
            </a:r>
            <a:r>
              <a:rPr lang="en-US" sz="2000" b="1" dirty="0" smtClean="0"/>
              <a:t>future integration</a:t>
            </a:r>
            <a:r>
              <a:rPr lang="en-US" sz="2000" dirty="0" smtClean="0"/>
              <a:t> with AI models, mobile apps, and professional collaborations.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Promotes </a:t>
            </a:r>
            <a:r>
              <a:rPr lang="en-US" sz="2000" b="1" dirty="0" smtClean="0"/>
              <a:t>accessible, inclusive, and empathetic mental health support</a:t>
            </a:r>
            <a:r>
              <a:rPr lang="en-US" sz="2000" dirty="0" smtClean="0"/>
              <a:t> for all users.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833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2C44"/>
                </a:solidFill>
              </a:rPr>
              <a:t>Table</a:t>
            </a:r>
            <a:r>
              <a:rPr sz="2800" spc="-50" dirty="0">
                <a:solidFill>
                  <a:srgbClr val="002C44"/>
                </a:solidFill>
              </a:rPr>
              <a:t> </a:t>
            </a:r>
            <a:r>
              <a:rPr sz="2800" dirty="0">
                <a:solidFill>
                  <a:srgbClr val="002C44"/>
                </a:solidFill>
              </a:rPr>
              <a:t>of</a:t>
            </a:r>
            <a:r>
              <a:rPr sz="2800" spc="-30" dirty="0">
                <a:solidFill>
                  <a:srgbClr val="002C44"/>
                </a:solidFill>
              </a:rPr>
              <a:t> </a:t>
            </a:r>
            <a:r>
              <a:rPr sz="2800" spc="-10" dirty="0">
                <a:solidFill>
                  <a:srgbClr val="002C44"/>
                </a:solidFill>
              </a:rPr>
              <a:t>Contents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pPr marL="12700">
                <a:lnSpc>
                  <a:spcPts val="1410"/>
                </a:lnSpc>
              </a:pPr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33222" y="1511655"/>
            <a:ext cx="5318125" cy="3227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Problem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Objective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Purpose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  <a:tab pos="4711700" algn="l"/>
              </a:tabLst>
            </a:pPr>
            <a:r>
              <a:rPr sz="2000" dirty="0">
                <a:latin typeface="Times New Roman"/>
                <a:cs typeface="Times New Roman"/>
              </a:rPr>
              <a:t>Main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Topics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 Sections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(Depends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20" dirty="0">
                <a:latin typeface="Times New Roman"/>
                <a:cs typeface="Times New Roman"/>
              </a:rPr>
              <a:t>your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topic)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Future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Scope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sz="2000" spc="-10" dirty="0">
                <a:latin typeface="Times New Roman"/>
                <a:cs typeface="Times New Roman"/>
              </a:rPr>
              <a:t>Conclusion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References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applicable)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Q&amp;A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Discussion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3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pPr marL="12700">
                <a:lnSpc>
                  <a:spcPts val="1410"/>
                </a:lnSpc>
              </a:pPr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143000"/>
            <a:ext cx="8303895" cy="5245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dirty="0" smtClean="0"/>
              <a:t>Mental health issues such as stress, anxiety, and depression are becoming increasingly common, especially among students and young professionals. However, many individuals hesitate to seek help due to </a:t>
            </a:r>
            <a:r>
              <a:rPr lang="en-US" sz="2000" b="1" dirty="0" smtClean="0"/>
              <a:t>stigma, lack of awareness, or limited access to mental health professionals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Traditional counseling services are not always accessible 24/7, and in many regions, there is a shortage of trained mental health practitioners. This leaves individuals without timely support during critical moments.</a:t>
            </a:r>
          </a:p>
          <a:p>
            <a:endParaRPr lang="en-US" sz="2000" dirty="0" smtClean="0"/>
          </a:p>
          <a:p>
            <a:r>
              <a:rPr lang="en-US" sz="2000" dirty="0" smtClean="0"/>
              <a:t>There is a need for a </a:t>
            </a:r>
            <a:r>
              <a:rPr lang="en-US" sz="2000" b="1" dirty="0" smtClean="0"/>
              <a:t>readily available, user-friendly, and supportive platform</a:t>
            </a:r>
            <a:r>
              <a:rPr lang="en-US" sz="2000" dirty="0" smtClean="0"/>
              <a:t> that can provide: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 safe space for users to express their thoughts.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Basic guidance, coping strategies, and mental wellness resources.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Immediate assistance in non-critical situations, while encouraging professional help when necessary.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5"/>
              </a:spcBef>
            </a:pPr>
            <a:r>
              <a:rPr dirty="0"/>
              <a:t>Objective</a:t>
            </a:r>
            <a:r>
              <a:rPr spc="-25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spc="-10" dirty="0"/>
              <a:t>Purpose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pPr marL="12700">
                <a:lnSpc>
                  <a:spcPts val="1410"/>
                </a:lnSpc>
              </a:pPr>
              <a:t>4</a:t>
            </a:fld>
            <a:endParaRPr spc="-25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066800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Enhance Mental Health Awareness:</a:t>
            </a:r>
            <a:r>
              <a:rPr lang="en-US" sz="2000" dirty="0" smtClean="0"/>
              <a:t> Provide an accessible platform where individuals can openly discuss their concerns, reducing stigma and promoting early intervention.</a:t>
            </a:r>
          </a:p>
          <a:p>
            <a:r>
              <a:rPr lang="en-US" sz="2000" b="1" dirty="0" smtClean="0"/>
              <a:t>Offer AI-Powered Support:</a:t>
            </a:r>
            <a:r>
              <a:rPr lang="en-US" sz="2000" dirty="0" smtClean="0"/>
              <a:t> Deliver empathetic and real-time chatbot conversations, offering coping strategies, mindfulness exercises, and guidance to manage stress, anxiety, and related challenges.</a:t>
            </a:r>
          </a:p>
          <a:p>
            <a:r>
              <a:rPr lang="en-US" sz="2000" b="1" dirty="0" smtClean="0"/>
              <a:t>Ensure User-Friendly Experience:</a:t>
            </a:r>
            <a:r>
              <a:rPr lang="en-US" sz="2000" dirty="0" smtClean="0"/>
              <a:t> Build a seamless and engaging interface with smooth navigation, personalized recommendations, and secure interactions for all users.</a:t>
            </a:r>
          </a:p>
          <a:p>
            <a:r>
              <a:rPr lang="en-US" sz="2000" b="1" dirty="0" smtClean="0"/>
              <a:t>Promote Community Engagement:</a:t>
            </a:r>
            <a:r>
              <a:rPr lang="en-US" sz="2000" dirty="0" smtClean="0"/>
              <a:t> Create a safe, supportive network by integrating forums, volunteer interactions, and peer-to-peer support opportunities.</a:t>
            </a:r>
          </a:p>
          <a:p>
            <a:r>
              <a:rPr lang="en-US" sz="2000" b="1" dirty="0" smtClean="0"/>
              <a:t>Collaborate with Professionals:</a:t>
            </a:r>
            <a:r>
              <a:rPr lang="en-US" sz="2000" dirty="0" smtClean="0"/>
              <a:t> Integrate expert resources, helplines, and professional guidance to ensure users receive credible and diverse support.</a:t>
            </a:r>
          </a:p>
          <a:p>
            <a:r>
              <a:rPr lang="en-US" sz="2000" b="1" dirty="0" smtClean="0"/>
              <a:t>Overall Goal:</a:t>
            </a:r>
            <a:r>
              <a:rPr lang="en-US" sz="2000" dirty="0" smtClean="0"/>
              <a:t> Establish the chatbot as a reliable, inclusive, and innovative platform for mental well-being — making mental health support </a:t>
            </a:r>
            <a:r>
              <a:rPr lang="en-US" sz="2000" b="1" dirty="0" smtClean="0"/>
              <a:t>accessible, personalized, and engaging</a:t>
            </a:r>
            <a:r>
              <a:rPr lang="en-US" sz="2000" dirty="0" smtClean="0"/>
              <a:t> for everyone, anytime and anywhere.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05"/>
              </a:spcBef>
            </a:pPr>
            <a:r>
              <a:rPr dirty="0"/>
              <a:t>Main Topics / </a:t>
            </a:r>
            <a:r>
              <a:rPr spc="-10" dirty="0"/>
              <a:t>Sections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pPr marL="12700">
                <a:lnSpc>
                  <a:spcPts val="1410"/>
                </a:lnSpc>
              </a:pPr>
              <a:t>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52400" y="990600"/>
            <a:ext cx="8534400" cy="59958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 smtClean="0"/>
              <a:t>User-Centric Design</a:t>
            </a:r>
          </a:p>
          <a:p>
            <a:pPr marL="342900" indent="-342900">
              <a:buAutoNum type="arabicPeriod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Responsive Interface:</a:t>
            </a:r>
            <a:r>
              <a:rPr lang="en-US" dirty="0" smtClean="0"/>
              <a:t> Built with React to provide a seamless experience across all devices.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Enhanced User Experience:</a:t>
            </a:r>
            <a:r>
              <a:rPr lang="en-US" dirty="0" smtClean="0"/>
              <a:t> Prioritizes intuitive layouts, fast load times, and smooth interactions to create a stress-free mental health support environment</a:t>
            </a:r>
          </a:p>
          <a:p>
            <a:r>
              <a:rPr lang="en-US" dirty="0" smtClean="0"/>
              <a:t>.</a:t>
            </a:r>
          </a:p>
          <a:p>
            <a:r>
              <a:rPr lang="en-US" sz="2000" b="1" dirty="0" smtClean="0"/>
              <a:t>2. Efficient Backend Architecture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Scalable and Real-Time Operations:</a:t>
            </a:r>
            <a:r>
              <a:rPr lang="en-US" dirty="0" smtClean="0"/>
              <a:t> Developed using Node.js and Express.js to support real-time chats, instant support, and seamless interactions.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Secure Data Handling:</a:t>
            </a:r>
            <a:r>
              <a:rPr lang="en-US" dirty="0" smtClean="0"/>
              <a:t> Uses MongoDB for safe storage of user profiles, chat history, and preferences with authentication and encryption.</a:t>
            </a:r>
          </a:p>
          <a:p>
            <a:endParaRPr lang="en-US" dirty="0" smtClean="0"/>
          </a:p>
          <a:p>
            <a:r>
              <a:rPr lang="en-US" sz="2000" b="1" dirty="0" smtClean="0"/>
              <a:t>3. Chatbot and AI-Powered Assistance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24/7 Conversational Support:</a:t>
            </a:r>
            <a:r>
              <a:rPr lang="en-US" dirty="0" smtClean="0"/>
              <a:t> Empathetic chatbot offering guidance on stress, anxiety, and emotional well-being.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AI Recommendations:</a:t>
            </a:r>
            <a:r>
              <a:rPr lang="en-US" dirty="0" smtClean="0"/>
              <a:t> Personalized suggestions such as mindfulness exercises, coping strategies, and motivational content.</a:t>
            </a:r>
          </a:p>
          <a:p>
            <a:pPr marL="164465" lvl="1" indent="-155575">
              <a:spcBef>
                <a:spcPts val="95"/>
              </a:spcBef>
              <a:buSzPct val="93750"/>
              <a:buAutoNum type="arabicPeriod"/>
              <a:tabLst>
                <a:tab pos="164465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05"/>
              </a:spcBef>
            </a:pPr>
            <a:r>
              <a:rPr dirty="0"/>
              <a:t>Main Topics / </a:t>
            </a:r>
            <a:r>
              <a:rPr spc="-10" dirty="0"/>
              <a:t>Sections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pPr marL="12700">
                <a:lnSpc>
                  <a:spcPts val="1410"/>
                </a:lnSpc>
              </a:pPr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990600"/>
            <a:ext cx="8686800" cy="602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2000" b="1" dirty="0" smtClean="0"/>
              <a:t>4. Advanced Features Implementation</a:t>
            </a:r>
          </a:p>
          <a:p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Dynamic Filtering &amp; Sorting:</a:t>
            </a:r>
            <a:r>
              <a:rPr lang="en-US" dirty="0" smtClean="0"/>
              <a:t> Users can explore curated mental health resources (articles, videos, music, exercises) with category-based filters.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Saved Resources &amp; Personalized Recommendations:</a:t>
            </a:r>
            <a:r>
              <a:rPr lang="en-US" dirty="0" smtClean="0"/>
              <a:t> Users can bookmark helpful content and receive suggestions based on their past interactions.</a:t>
            </a:r>
          </a:p>
          <a:p>
            <a:endParaRPr lang="en-US" dirty="0" smtClean="0"/>
          </a:p>
          <a:p>
            <a:r>
              <a:rPr lang="en-US" sz="2000" b="1" dirty="0" smtClean="0"/>
              <a:t>5. Expert and Community Collaboration</a:t>
            </a:r>
          </a:p>
          <a:p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Consultant &amp; Volunteer Portal:</a:t>
            </a:r>
            <a:r>
              <a:rPr lang="en-US" dirty="0" smtClean="0"/>
              <a:t> Integration for professionals and volunteers to share insights, offer guidance, and track interactions.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Issue Resolution System:</a:t>
            </a:r>
            <a:r>
              <a:rPr lang="en-US" dirty="0" smtClean="0"/>
              <a:t> Admin panel for monitoring reported issues and resolving user concerns efficiently.</a:t>
            </a:r>
          </a:p>
          <a:p>
            <a:endParaRPr lang="en-US" dirty="0" smtClean="0"/>
          </a:p>
          <a:p>
            <a:r>
              <a:rPr lang="en-US" sz="2000" b="1" dirty="0" smtClean="0"/>
              <a:t>6. Robust Testing and Deployment</a:t>
            </a:r>
          </a:p>
          <a:p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Comprehensive Testing:</a:t>
            </a:r>
            <a:r>
              <a:rPr lang="en-US" dirty="0" smtClean="0"/>
              <a:t> Ensures scalability, security, and smooth performance across different devices and environments.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Continuous Monitoring &amp; Updates:</a:t>
            </a:r>
            <a:r>
              <a:rPr lang="en-US" dirty="0" smtClean="0"/>
              <a:t> Regular improvements based on user feedback to enhance accessibility and usability</a:t>
            </a:r>
            <a:r>
              <a:rPr lang="en-US" sz="2000" dirty="0" smtClean="0"/>
              <a:t>.</a:t>
            </a:r>
          </a:p>
          <a:p>
            <a:pPr marL="214629" indent="-20193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214629" algn="l"/>
              </a:tabLst>
            </a:pP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1229995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spc="-30" dirty="0"/>
              <a:t> </a:t>
            </a:r>
            <a:r>
              <a:rPr spc="-10" dirty="0"/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pPr marL="12700">
                <a:lnSpc>
                  <a:spcPts val="1410"/>
                </a:lnSpc>
              </a:pPr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70761"/>
            <a:ext cx="7969884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4629" algn="l"/>
              </a:tabLst>
            </a:pPr>
            <a:r>
              <a:rPr sz="1600" b="1" dirty="0">
                <a:solidFill>
                  <a:srgbClr val="2D2D2D"/>
                </a:solidFill>
                <a:latin typeface="Times New Roman"/>
                <a:cs typeface="Times New Roman"/>
              </a:rPr>
              <a:t>Enhanced</a:t>
            </a:r>
            <a:r>
              <a:rPr sz="1600" b="1" spc="-5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D2D2D"/>
                </a:solidFill>
                <a:latin typeface="Times New Roman"/>
                <a:cs typeface="Times New Roman"/>
              </a:rPr>
              <a:t>Mental</a:t>
            </a:r>
            <a:r>
              <a:rPr sz="1600" b="1" spc="-2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D2D2D"/>
                </a:solidFill>
                <a:latin typeface="Times New Roman"/>
                <a:cs typeface="Times New Roman"/>
              </a:rPr>
              <a:t>Wellness</a:t>
            </a:r>
            <a:r>
              <a:rPr sz="1600" b="1" spc="-10" dirty="0">
                <a:solidFill>
                  <a:srgbClr val="2D2D2D"/>
                </a:solidFill>
                <a:latin typeface="Times New Roman"/>
                <a:cs typeface="Times New Roman"/>
              </a:rPr>
              <a:t> Resources</a:t>
            </a:r>
            <a:endParaRPr sz="1600" dirty="0">
              <a:latin typeface="Times New Roman"/>
              <a:cs typeface="Times New Roman"/>
            </a:endParaRPr>
          </a:p>
          <a:p>
            <a:pPr marL="443865" marR="6350" lvl="1" indent="-431800">
              <a:lnSpc>
                <a:spcPct val="100000"/>
              </a:lnSpc>
              <a:spcBef>
                <a:spcPts val="600"/>
              </a:spcBef>
              <a:buClr>
                <a:srgbClr val="878787"/>
              </a:buClr>
              <a:buSzPct val="200000"/>
              <a:buFont typeface="Arial MT"/>
              <a:buChar char="•"/>
              <a:tabLst>
                <a:tab pos="443865" algn="l"/>
              </a:tabLst>
            </a:pP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Expand</a:t>
            </a:r>
            <a:r>
              <a:rPr sz="1600" spc="12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access</a:t>
            </a:r>
            <a:r>
              <a:rPr sz="1600" spc="1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to</a:t>
            </a:r>
            <a:r>
              <a:rPr sz="1600" spc="14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mental</a:t>
            </a:r>
            <a:r>
              <a:rPr sz="1600" spc="12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health</a:t>
            </a:r>
            <a:r>
              <a:rPr sz="1600" spc="14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content</a:t>
            </a:r>
            <a:r>
              <a:rPr sz="1600" spc="12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by</a:t>
            </a:r>
            <a:r>
              <a:rPr sz="1600" spc="13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integrating</a:t>
            </a:r>
            <a:r>
              <a:rPr sz="1600" spc="15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</a:t>
            </a:r>
            <a:r>
              <a:rPr sz="1600" spc="12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diverse</a:t>
            </a:r>
            <a:r>
              <a:rPr sz="1600" spc="14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range</a:t>
            </a:r>
            <a:r>
              <a:rPr sz="1600" spc="12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of</a:t>
            </a:r>
            <a:r>
              <a:rPr sz="1600" spc="1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self-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help</a:t>
            </a:r>
            <a:r>
              <a:rPr sz="1600" spc="12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books,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guided</a:t>
            </a:r>
            <a:r>
              <a:rPr sz="1600" spc="-4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meditation</a:t>
            </a:r>
            <a:r>
              <a:rPr sz="1600" spc="2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tracks,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and</a:t>
            </a:r>
            <a:r>
              <a:rPr sz="1600" spc="-4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expert-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led</a:t>
            </a:r>
            <a:r>
              <a:rPr sz="1600" spc="-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video</a:t>
            </a:r>
            <a:r>
              <a:rPr sz="1600" spc="-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sessions.</a:t>
            </a:r>
            <a:endParaRPr sz="1600" dirty="0">
              <a:latin typeface="Times New Roman"/>
              <a:cs typeface="Times New Roman"/>
            </a:endParaRPr>
          </a:p>
          <a:p>
            <a:pPr marL="443865" lvl="1" indent="-431165">
              <a:lnSpc>
                <a:spcPct val="100000"/>
              </a:lnSpc>
              <a:spcBef>
                <a:spcPts val="600"/>
              </a:spcBef>
              <a:buClr>
                <a:srgbClr val="878787"/>
              </a:buClr>
              <a:buSzPct val="200000"/>
              <a:buFont typeface="Arial MT"/>
              <a:buChar char="•"/>
              <a:tabLst>
                <a:tab pos="443865" algn="l"/>
              </a:tabLst>
            </a:pP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Introduce</a:t>
            </a:r>
            <a:r>
              <a:rPr sz="1600" spc="45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real-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time</a:t>
            </a:r>
            <a:r>
              <a:rPr sz="1600" spc="45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content</a:t>
            </a:r>
            <a:r>
              <a:rPr sz="1600" spc="46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updates</a:t>
            </a:r>
            <a:r>
              <a:rPr sz="1600" spc="47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to</a:t>
            </a:r>
            <a:r>
              <a:rPr sz="1600" spc="459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ensure</a:t>
            </a:r>
            <a:r>
              <a:rPr sz="1600" spc="45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users</a:t>
            </a:r>
            <a:r>
              <a:rPr sz="1600" spc="459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always</a:t>
            </a:r>
            <a:r>
              <a:rPr sz="1600" spc="459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have</a:t>
            </a:r>
            <a:r>
              <a:rPr sz="1600" spc="459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access</a:t>
            </a:r>
            <a:r>
              <a:rPr sz="1600" spc="46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to</a:t>
            </a:r>
            <a:r>
              <a:rPr sz="1600" spc="459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the</a:t>
            </a:r>
            <a:r>
              <a:rPr sz="1600" spc="46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latest</a:t>
            </a:r>
            <a:endParaRPr sz="1600" dirty="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wellness</a:t>
            </a:r>
            <a:r>
              <a:rPr sz="1600" spc="-3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resources.</a:t>
            </a:r>
            <a:endParaRPr sz="1600" dirty="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spcBef>
                <a:spcPts val="595"/>
              </a:spcBef>
              <a:buAutoNum type="arabicPeriod" startAt="2"/>
              <a:tabLst>
                <a:tab pos="214629" algn="l"/>
              </a:tabLst>
            </a:pPr>
            <a:r>
              <a:rPr sz="1600" b="1" dirty="0">
                <a:solidFill>
                  <a:srgbClr val="2D2D2D"/>
                </a:solidFill>
                <a:latin typeface="Times New Roman"/>
                <a:cs typeface="Times New Roman"/>
              </a:rPr>
              <a:t>Personalized</a:t>
            </a:r>
            <a:r>
              <a:rPr sz="1600" b="1" spc="-4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D2D2D"/>
                </a:solidFill>
                <a:latin typeface="Times New Roman"/>
                <a:cs typeface="Times New Roman"/>
              </a:rPr>
              <a:t>Support</a:t>
            </a:r>
            <a:r>
              <a:rPr sz="1600" b="1" spc="-7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D2D2D"/>
                </a:solidFill>
                <a:latin typeface="Times New Roman"/>
                <a:cs typeface="Times New Roman"/>
              </a:rPr>
              <a:t>Programs</a:t>
            </a:r>
            <a:endParaRPr sz="1600" dirty="0">
              <a:latin typeface="Times New Roman"/>
              <a:cs typeface="Times New Roman"/>
            </a:endParaRPr>
          </a:p>
          <a:p>
            <a:pPr marL="443865" marR="7620" lvl="1" indent="-431800">
              <a:lnSpc>
                <a:spcPct val="100000"/>
              </a:lnSpc>
              <a:spcBef>
                <a:spcPts val="605"/>
              </a:spcBef>
              <a:buClr>
                <a:srgbClr val="878787"/>
              </a:buClr>
              <a:buSzPct val="200000"/>
              <a:buFont typeface="Arial MT"/>
              <a:buChar char="•"/>
              <a:tabLst>
                <a:tab pos="443865" algn="l"/>
              </a:tabLst>
            </a:pP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Offer</a:t>
            </a:r>
            <a:r>
              <a:rPr sz="1600" spc="1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tailored</a:t>
            </a:r>
            <a:r>
              <a:rPr sz="1600" spc="1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wellness</a:t>
            </a:r>
            <a:r>
              <a:rPr sz="1600" spc="1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plans,</a:t>
            </a:r>
            <a:r>
              <a:rPr sz="1600" spc="3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including</a:t>
            </a:r>
            <a:r>
              <a:rPr sz="1600" spc="2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curated</a:t>
            </a:r>
            <a:r>
              <a:rPr sz="1600" spc="3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self-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care</a:t>
            </a:r>
            <a:r>
              <a:rPr sz="1600" spc="2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routines</a:t>
            </a:r>
            <a:r>
              <a:rPr sz="1600" spc="2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and</a:t>
            </a:r>
            <a:r>
              <a:rPr sz="1600" spc="1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guided</a:t>
            </a:r>
            <a:r>
              <a:rPr sz="1600" spc="4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mental</a:t>
            </a:r>
            <a:r>
              <a:rPr sz="1600" spc="2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health exercises.</a:t>
            </a:r>
            <a:endParaRPr sz="1600" dirty="0">
              <a:latin typeface="Times New Roman"/>
              <a:cs typeface="Times New Roman"/>
            </a:endParaRPr>
          </a:p>
          <a:p>
            <a:pPr marL="443865" lvl="1" indent="-431165">
              <a:lnSpc>
                <a:spcPct val="100000"/>
              </a:lnSpc>
              <a:spcBef>
                <a:spcPts val="600"/>
              </a:spcBef>
              <a:buClr>
                <a:srgbClr val="878787"/>
              </a:buClr>
              <a:buSzPct val="200000"/>
              <a:buFont typeface="Arial MT"/>
              <a:buChar char="•"/>
              <a:tabLst>
                <a:tab pos="443865" algn="l"/>
                <a:tab pos="2742565" algn="l"/>
              </a:tabLst>
            </a:pP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Provide</a:t>
            </a:r>
            <a:r>
              <a:rPr sz="1600" spc="60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exclusive</a:t>
            </a:r>
            <a:r>
              <a:rPr sz="1600" spc="70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access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	to</a:t>
            </a:r>
            <a:r>
              <a:rPr sz="1600" spc="75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premium</a:t>
            </a:r>
            <a:r>
              <a:rPr sz="1600" spc="65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features</a:t>
            </a:r>
            <a:r>
              <a:rPr sz="1600" spc="80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such</a:t>
            </a:r>
            <a:r>
              <a:rPr sz="1600" spc="80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as</a:t>
            </a:r>
            <a:r>
              <a:rPr sz="1600" spc="80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one-on-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one</a:t>
            </a:r>
            <a:r>
              <a:rPr sz="1600" spc="80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therapy</a:t>
            </a:r>
            <a:r>
              <a:rPr sz="1600" spc="75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sessions,</a:t>
            </a:r>
            <a:endParaRPr sz="1600" dirty="0">
              <a:latin typeface="Times New Roman"/>
              <a:cs typeface="Times New Roman"/>
            </a:endParaRPr>
          </a:p>
          <a:p>
            <a:pPr marL="443865">
              <a:lnSpc>
                <a:spcPct val="100000"/>
              </a:lnSpc>
            </a:pP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mindfulness</a:t>
            </a:r>
            <a:r>
              <a:rPr sz="1600" spc="-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workshops,</a:t>
            </a:r>
            <a:r>
              <a:rPr sz="1600" spc="-4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and</a:t>
            </a:r>
            <a:r>
              <a:rPr sz="1600" spc="-4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expert</a:t>
            </a:r>
            <a:r>
              <a:rPr sz="1600" spc="-2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Q&amp;A</a:t>
            </a:r>
            <a:r>
              <a:rPr sz="1600" spc="-4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forums.</a:t>
            </a:r>
            <a:endParaRPr sz="1600" dirty="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spcBef>
                <a:spcPts val="600"/>
              </a:spcBef>
              <a:buAutoNum type="arabicPeriod" startAt="3"/>
              <a:tabLst>
                <a:tab pos="214629" algn="l"/>
              </a:tabLst>
            </a:pPr>
            <a:r>
              <a:rPr sz="1600" b="1" spc="-20" dirty="0">
                <a:solidFill>
                  <a:srgbClr val="2D2D2D"/>
                </a:solidFill>
                <a:latin typeface="Times New Roman"/>
                <a:cs typeface="Times New Roman"/>
              </a:rPr>
              <a:t>AI-</a:t>
            </a:r>
            <a:r>
              <a:rPr sz="1600" b="1" dirty="0">
                <a:solidFill>
                  <a:srgbClr val="2D2D2D"/>
                </a:solidFill>
                <a:latin typeface="Times New Roman"/>
                <a:cs typeface="Times New Roman"/>
              </a:rPr>
              <a:t>Powered</a:t>
            </a:r>
            <a:r>
              <a:rPr sz="1600" b="1" spc="-4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D2D2D"/>
                </a:solidFill>
                <a:latin typeface="Times New Roman"/>
                <a:cs typeface="Times New Roman"/>
              </a:rPr>
              <a:t>Mental</a:t>
            </a:r>
            <a:r>
              <a:rPr sz="1600" b="1" spc="-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D2D2D"/>
                </a:solidFill>
                <a:latin typeface="Times New Roman"/>
                <a:cs typeface="Times New Roman"/>
              </a:rPr>
              <a:t>Health </a:t>
            </a:r>
            <a:r>
              <a:rPr sz="1600" b="1" spc="-10" dirty="0">
                <a:solidFill>
                  <a:srgbClr val="2D2D2D"/>
                </a:solidFill>
                <a:latin typeface="Times New Roman"/>
                <a:cs typeface="Times New Roman"/>
              </a:rPr>
              <a:t>Assistants</a:t>
            </a:r>
            <a:endParaRPr sz="1600" dirty="0">
              <a:latin typeface="Times New Roman"/>
              <a:cs typeface="Times New Roman"/>
            </a:endParaRPr>
          </a:p>
          <a:p>
            <a:pPr marL="443865" marR="6350" lvl="1" indent="-431800">
              <a:lnSpc>
                <a:spcPct val="100000"/>
              </a:lnSpc>
              <a:spcBef>
                <a:spcPts val="600"/>
              </a:spcBef>
              <a:buClr>
                <a:srgbClr val="878787"/>
              </a:buClr>
              <a:buSzPct val="200000"/>
              <a:buFont typeface="Arial MT"/>
              <a:buChar char="•"/>
              <a:tabLst>
                <a:tab pos="443865" algn="l"/>
              </a:tabLst>
            </a:pP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Develop</a:t>
            </a:r>
            <a:r>
              <a:rPr sz="1600" spc="1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D2D2D"/>
                </a:solidFill>
                <a:latin typeface="Times New Roman"/>
                <a:cs typeface="Times New Roman"/>
              </a:rPr>
              <a:t>AI-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driven</a:t>
            </a:r>
            <a:r>
              <a:rPr sz="1600" spc="6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mental</a:t>
            </a:r>
            <a:r>
              <a:rPr sz="1600" spc="2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health</a:t>
            </a:r>
            <a:r>
              <a:rPr sz="1600" spc="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assistants</a:t>
            </a:r>
            <a:r>
              <a:rPr sz="1600" spc="4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to</a:t>
            </a:r>
            <a:r>
              <a:rPr sz="1600" spc="2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help</a:t>
            </a:r>
            <a:r>
              <a:rPr sz="1600" spc="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users</a:t>
            </a:r>
            <a:r>
              <a:rPr sz="1600" spc="2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track</a:t>
            </a:r>
            <a:r>
              <a:rPr sz="1600" spc="5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moods,</a:t>
            </a:r>
            <a:r>
              <a:rPr sz="1600" spc="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receive</a:t>
            </a:r>
            <a:r>
              <a:rPr sz="1600" spc="3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personalized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coping</a:t>
            </a:r>
            <a:r>
              <a:rPr sz="1600" spc="-4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strategies,</a:t>
            </a:r>
            <a:r>
              <a:rPr sz="1600" spc="-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and</a:t>
            </a:r>
            <a:r>
              <a:rPr sz="1600" spc="-4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navigate</a:t>
            </a:r>
            <a:r>
              <a:rPr sz="1600" spc="-3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available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 resources.</a:t>
            </a:r>
            <a:endParaRPr sz="1600" dirty="0">
              <a:latin typeface="Times New Roman"/>
              <a:cs typeface="Times New Roman"/>
            </a:endParaRPr>
          </a:p>
          <a:p>
            <a:pPr marL="443865" marR="7620" lvl="1" indent="-431800">
              <a:lnSpc>
                <a:spcPct val="100000"/>
              </a:lnSpc>
              <a:spcBef>
                <a:spcPts val="600"/>
              </a:spcBef>
              <a:buClr>
                <a:srgbClr val="878787"/>
              </a:buClr>
              <a:buSzPct val="200000"/>
              <a:buFont typeface="Arial MT"/>
              <a:buChar char="•"/>
              <a:tabLst>
                <a:tab pos="443865" algn="l"/>
              </a:tabLst>
            </a:pP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Provide</a:t>
            </a:r>
            <a:r>
              <a:rPr sz="1600" spc="8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real-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time</a:t>
            </a:r>
            <a:r>
              <a:rPr sz="1600" spc="9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guidance</a:t>
            </a:r>
            <a:r>
              <a:rPr sz="1600" spc="8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for</a:t>
            </a:r>
            <a:r>
              <a:rPr sz="1600" spc="8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stress</a:t>
            </a:r>
            <a:r>
              <a:rPr sz="1600" spc="11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management,</a:t>
            </a:r>
            <a:r>
              <a:rPr sz="1600" spc="8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emotional</a:t>
            </a:r>
            <a:r>
              <a:rPr sz="1600" spc="8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well-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being,</a:t>
            </a:r>
            <a:r>
              <a:rPr sz="1600" spc="8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and</a:t>
            </a:r>
            <a:r>
              <a:rPr sz="1600" spc="9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mindfulness techniques.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958215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25" dirty="0"/>
              <a:t> </a:t>
            </a:r>
            <a:r>
              <a:rPr spc="-10" dirty="0"/>
              <a:t>Snippets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pPr marL="12700">
                <a:lnSpc>
                  <a:spcPts val="1410"/>
                </a:lnSpc>
              </a:pPr>
              <a:t>8</a:t>
            </a:fld>
            <a:endParaRPr spc="-25" dirty="0"/>
          </a:p>
        </p:txBody>
      </p:sp>
      <p:pic>
        <p:nvPicPr>
          <p:cNvPr id="12" name="Picture 11" descr="WhatsApp Image 2025-09-23 at 10.39.06 PM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219200"/>
            <a:ext cx="88392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958215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25" dirty="0"/>
              <a:t> </a:t>
            </a:r>
            <a:r>
              <a:rPr spc="-10" dirty="0"/>
              <a:t>Snippets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pPr marL="12700">
                <a:lnSpc>
                  <a:spcPts val="1410"/>
                </a:lnSpc>
              </a:pPr>
              <a:t>9</a:t>
            </a:fld>
            <a:endParaRPr spc="-25" dirty="0"/>
          </a:p>
        </p:txBody>
      </p:sp>
      <p:pic>
        <p:nvPicPr>
          <p:cNvPr id="5" name="Picture 4" descr="WhatsApp Image 2025-09-23 at 10.39.06 PM (1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175147"/>
            <a:ext cx="8763000" cy="53018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825</Words>
  <Application>Microsoft Office PowerPoint</Application>
  <PresentationFormat>On-screen Show (4:3)</PresentationFormat>
  <Paragraphs>115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Topic</vt:lpstr>
      <vt:lpstr>Table of Contents</vt:lpstr>
      <vt:lpstr>Problem Statement</vt:lpstr>
      <vt:lpstr>Objective / Purpose</vt:lpstr>
      <vt:lpstr>Main Topics / Sections</vt:lpstr>
      <vt:lpstr>Main Topics / Sections</vt:lpstr>
      <vt:lpstr>Future Scope</vt:lpstr>
      <vt:lpstr>Project Snippets</vt:lpstr>
      <vt:lpstr>Project Snippets</vt:lpstr>
      <vt:lpstr>Project Snippets</vt:lpstr>
      <vt:lpstr>Project Snippets</vt:lpstr>
      <vt:lpstr>Project Snippets</vt:lpstr>
      <vt:lpstr>Project Snippets</vt:lpstr>
      <vt:lpstr>Project Snippets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Arushi Gupta</dc:creator>
  <cp:lastModifiedBy>DELL</cp:lastModifiedBy>
  <cp:revision>5</cp:revision>
  <dcterms:created xsi:type="dcterms:W3CDTF">2025-09-23T16:31:16Z</dcterms:created>
  <dcterms:modified xsi:type="dcterms:W3CDTF">2025-09-23T18:08:33Z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2025-09-23T00:00:00Z</vt:filetime>
  </property>
  <property fmtid="{D5CDD505-2E9C-101B-9397-08002B2CF9AE}" pid="5" name="Producer">
    <vt:lpwstr>Microsoft® PowerPoint® 2021</vt:lpwstr>
  </property>
</Properties>
</file>