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309" r:id="rId6"/>
    <p:sldId id="304" r:id="rId7"/>
    <p:sldId id="314" r:id="rId8"/>
    <p:sldId id="295" r:id="rId9"/>
    <p:sldId id="296" r:id="rId10"/>
    <p:sldId id="312" r:id="rId11"/>
    <p:sldId id="313" r:id="rId12"/>
    <p:sldId id="305" r:id="rId13"/>
    <p:sldId id="307" r:id="rId14"/>
    <p:sldId id="310" r:id="rId15"/>
    <p:sldId id="30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19" autoAdjust="0"/>
  </p:normalViewPr>
  <p:slideViewPr>
    <p:cSldViewPr snapToGrid="0">
      <p:cViewPr varScale="1">
        <p:scale>
          <a:sx n="73" d="100"/>
          <a:sy n="73" d="100"/>
        </p:scale>
        <p:origin x="3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14-Oct-22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14-Oct-22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14-Oct-22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14-Oct-22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14-Oct-22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14-Oct-22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14-Oct-22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14-Oct-22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14-Oct-22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14-Oct-22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14-Oct-22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14-Oct-22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a:t>
            </a:r>
            <a:r>
              <a:rPr lang="en-US" sz="4400" cap="none" dirty="0">
                <a:solidFill>
                  <a:schemeClr val="tx1"/>
                </a:solidFill>
              </a:rPr>
              <a:t>istributed</a:t>
            </a:r>
            <a:r>
              <a:rPr lang="en-US" sz="4400" dirty="0">
                <a:solidFill>
                  <a:schemeClr val="tx1"/>
                </a:solidFill>
              </a:rPr>
              <a:t> S</a:t>
            </a:r>
            <a:r>
              <a:rPr lang="en-US" sz="4400" cap="none" dirty="0">
                <a:solidFill>
                  <a:schemeClr val="tx1"/>
                </a:solidFill>
              </a:rPr>
              <a:t>torage</a:t>
            </a:r>
            <a:r>
              <a:rPr lang="en-US" sz="4400" dirty="0">
                <a:solidFill>
                  <a:schemeClr val="tx1"/>
                </a:solidFill>
              </a:rPr>
              <a:t> </a:t>
            </a:r>
            <a:r>
              <a:rPr lang="en-US" sz="4400" cap="none" dirty="0">
                <a:solidFill>
                  <a:schemeClr val="tx1"/>
                </a:solidFill>
              </a:rPr>
              <a:t>Systems</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Technology Use Case</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F32C-C1E1-4F45-8F7F-011C4A39C5FA}"/>
              </a:ext>
            </a:extLst>
          </p:cNvPr>
          <p:cNvSpPr>
            <a:spLocks noGrp="1"/>
          </p:cNvSpPr>
          <p:nvPr>
            <p:ph type="title"/>
          </p:nvPr>
        </p:nvSpPr>
        <p:spPr/>
        <p:txBody>
          <a:bodyPr/>
          <a:lstStyle/>
          <a:p>
            <a:r>
              <a:rPr lang="en-US" dirty="0"/>
              <a:t>More on IPFS</a:t>
            </a:r>
            <a:endParaRPr lang="en-IN" dirty="0"/>
          </a:p>
        </p:txBody>
      </p:sp>
      <p:sp>
        <p:nvSpPr>
          <p:cNvPr id="3" name="Content Placeholder 2">
            <a:extLst>
              <a:ext uri="{FF2B5EF4-FFF2-40B4-BE49-F238E27FC236}">
                <a16:creationId xmlns:a16="http://schemas.microsoft.com/office/drawing/2014/main" id="{1EE3144F-A193-46DB-AEEA-180BDF7CDFB0}"/>
              </a:ext>
            </a:extLst>
          </p:cNvPr>
          <p:cNvSpPr>
            <a:spLocks noGrp="1"/>
          </p:cNvSpPr>
          <p:nvPr>
            <p:ph idx="1"/>
          </p:nvPr>
        </p:nvSpPr>
        <p:spPr/>
        <p:txBody>
          <a:bodyPr>
            <a:normAutofit/>
          </a:bodyPr>
          <a:lstStyle/>
          <a:p>
            <a:r>
              <a:rPr lang="en-US" sz="1800" dirty="0"/>
              <a:t>IPFS nodes store IPFS objects in local storage.</a:t>
            </a:r>
          </a:p>
          <a:p>
            <a:pPr marL="0" indent="0">
              <a:buNone/>
            </a:pPr>
            <a:endParaRPr lang="en-US" sz="1800" dirty="0"/>
          </a:p>
          <a:p>
            <a:r>
              <a:rPr lang="en-US" sz="1800" dirty="0"/>
              <a:t>It is transport layer agnostic, meaning that it can communicate through TCP, </a:t>
            </a:r>
            <a:r>
              <a:rPr lang="en-US" sz="1800" dirty="0" err="1"/>
              <a:t>μTP</a:t>
            </a:r>
            <a:r>
              <a:rPr lang="en-US" sz="1800" dirty="0"/>
              <a:t>, UDT, QUIC, TOR, and even Bluetooth.</a:t>
            </a:r>
          </a:p>
          <a:p>
            <a:pPr marL="0" indent="0">
              <a:buNone/>
            </a:pPr>
            <a:endParaRPr lang="en-US" sz="1800" dirty="0"/>
          </a:p>
          <a:p>
            <a:r>
              <a:rPr lang="en-US" sz="1800" dirty="0"/>
              <a:t>IPFS implements a distributed hash table (DHT) that provides a lookup service similar to a hash table: (key, value) pairs are stored in a DHT, and any participating node can efficiently retrieve the value associated with a given key.</a:t>
            </a:r>
          </a:p>
          <a:p>
            <a:endParaRPr lang="en-IN" sz="1800" dirty="0"/>
          </a:p>
        </p:txBody>
      </p:sp>
    </p:spTree>
    <p:extLst>
      <p:ext uri="{BB962C8B-B14F-4D97-AF65-F5344CB8AC3E}">
        <p14:creationId xmlns:p14="http://schemas.microsoft.com/office/powerpoint/2010/main" val="401241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6E5E-7802-8560-A529-3751F57D7666}"/>
              </a:ext>
            </a:extLst>
          </p:cNvPr>
          <p:cNvSpPr>
            <a:spLocks noGrp="1"/>
          </p:cNvSpPr>
          <p:nvPr>
            <p:ph type="title"/>
          </p:nvPr>
        </p:nvSpPr>
        <p:spPr/>
        <p:txBody>
          <a:bodyPr/>
          <a:lstStyle/>
          <a:p>
            <a:r>
              <a:rPr lang="en-US" dirty="0"/>
              <a:t>IPFS Nodes</a:t>
            </a:r>
          </a:p>
        </p:txBody>
      </p:sp>
      <p:sp>
        <p:nvSpPr>
          <p:cNvPr id="3" name="Content Placeholder 2">
            <a:extLst>
              <a:ext uri="{FF2B5EF4-FFF2-40B4-BE49-F238E27FC236}">
                <a16:creationId xmlns:a16="http://schemas.microsoft.com/office/drawing/2014/main" id="{760BD1F1-1560-84AB-F34E-02DECFBB0894}"/>
              </a:ext>
            </a:extLst>
          </p:cNvPr>
          <p:cNvSpPr>
            <a:spLocks noGrp="1"/>
          </p:cNvSpPr>
          <p:nvPr>
            <p:ph idx="1"/>
          </p:nvPr>
        </p:nvSpPr>
        <p:spPr/>
        <p:txBody>
          <a:bodyPr/>
          <a:lstStyle/>
          <a:p>
            <a:r>
              <a:rPr lang="en-US" dirty="0"/>
              <a:t>Nodes connect to each other and transfer objects.</a:t>
            </a:r>
          </a:p>
          <a:p>
            <a:pPr marL="0" indent="0">
              <a:buNone/>
            </a:pPr>
            <a:endParaRPr lang="en-US" dirty="0"/>
          </a:p>
          <a:p>
            <a:r>
              <a:rPr lang="en-US" dirty="0"/>
              <a:t>These objects represent files and other data structures.</a:t>
            </a:r>
          </a:p>
        </p:txBody>
      </p:sp>
    </p:spTree>
    <p:extLst>
      <p:ext uri="{BB962C8B-B14F-4D97-AF65-F5344CB8AC3E}">
        <p14:creationId xmlns:p14="http://schemas.microsoft.com/office/powerpoint/2010/main" val="2270073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AED2-436B-4E3F-97D0-5B3505DB035B}"/>
              </a:ext>
            </a:extLst>
          </p:cNvPr>
          <p:cNvSpPr>
            <a:spLocks noGrp="1"/>
          </p:cNvSpPr>
          <p:nvPr>
            <p:ph type="title"/>
          </p:nvPr>
        </p:nvSpPr>
        <p:spPr>
          <a:xfrm>
            <a:off x="1066800" y="642594"/>
            <a:ext cx="10058400" cy="5697246"/>
          </a:xfrm>
        </p:spPr>
        <p:txBody>
          <a:bodyPr>
            <a:normAutofit/>
          </a:bodyPr>
          <a:lstStyle/>
          <a:p>
            <a:pPr algn="ctr"/>
            <a:r>
              <a:rPr lang="en-US" sz="6000">
                <a:solidFill>
                  <a:srgbClr val="00B0F0"/>
                </a:solidFill>
              </a:rPr>
              <a:t>Thank you…</a:t>
            </a:r>
            <a:endParaRPr lang="en-IN" sz="6000" dirty="0">
              <a:solidFill>
                <a:srgbClr val="00B0F0"/>
              </a:solidFill>
            </a:endParaRPr>
          </a:p>
        </p:txBody>
      </p:sp>
      <p:sp>
        <p:nvSpPr>
          <p:cNvPr id="3" name="Content Placeholder 2">
            <a:extLst>
              <a:ext uri="{FF2B5EF4-FFF2-40B4-BE49-F238E27FC236}">
                <a16:creationId xmlns:a16="http://schemas.microsoft.com/office/drawing/2014/main" id="{93442509-20AC-4219-9BD0-F1CD178B753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17745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2518-0FE8-409C-9987-DFDA82CF00DF}"/>
              </a:ext>
            </a:extLst>
          </p:cNvPr>
          <p:cNvSpPr>
            <a:spLocks noGrp="1"/>
          </p:cNvSpPr>
          <p:nvPr>
            <p:ph type="title"/>
          </p:nvPr>
        </p:nvSpPr>
        <p:spPr>
          <a:xfrm>
            <a:off x="1066800" y="189749"/>
            <a:ext cx="10058400" cy="1560675"/>
          </a:xfrm>
        </p:spPr>
        <p:txBody>
          <a:bodyPr>
            <a:normAutofit/>
          </a:bodyPr>
          <a:lstStyle/>
          <a:p>
            <a:pPr algn="ctr"/>
            <a:r>
              <a:rPr lang="en-US" sz="4400" dirty="0"/>
              <a:t>Blockchain Technology</a:t>
            </a:r>
            <a:endParaRPr lang="en-IN" sz="4400" dirty="0"/>
          </a:p>
        </p:txBody>
      </p:sp>
      <p:sp>
        <p:nvSpPr>
          <p:cNvPr id="3" name="Content Placeholder 2">
            <a:extLst>
              <a:ext uri="{FF2B5EF4-FFF2-40B4-BE49-F238E27FC236}">
                <a16:creationId xmlns:a16="http://schemas.microsoft.com/office/drawing/2014/main" id="{7EC4368D-55B2-417D-A9E9-B6E4C52C29B8}"/>
              </a:ext>
            </a:extLst>
          </p:cNvPr>
          <p:cNvSpPr>
            <a:spLocks noGrp="1"/>
          </p:cNvSpPr>
          <p:nvPr>
            <p:ph idx="1"/>
          </p:nvPr>
        </p:nvSpPr>
        <p:spPr>
          <a:xfrm>
            <a:off x="1066800" y="1593669"/>
            <a:ext cx="10358846" cy="4815840"/>
          </a:xfrm>
        </p:spPr>
        <p:txBody>
          <a:bodyPr>
            <a:normAutofit/>
          </a:bodyPr>
          <a:lstStyle/>
          <a:p>
            <a:pPr marL="0" indent="0">
              <a:buNone/>
            </a:pPr>
            <a:r>
              <a:rPr lang="en-US" sz="2400" b="1" dirty="0"/>
              <a:t>Group Members : </a:t>
            </a:r>
          </a:p>
          <a:p>
            <a:pPr marL="0" indent="0">
              <a:buNone/>
            </a:pPr>
            <a:r>
              <a:rPr lang="en-US" sz="2400" dirty="0"/>
              <a:t>	Vishal Chaurasiya</a:t>
            </a:r>
          </a:p>
          <a:p>
            <a:pPr marL="0" indent="0">
              <a:buNone/>
            </a:pPr>
            <a:r>
              <a:rPr lang="en-US" sz="2400" dirty="0"/>
              <a:t>	Aryan Patil</a:t>
            </a:r>
          </a:p>
          <a:p>
            <a:pPr marL="0" indent="0">
              <a:buNone/>
            </a:pPr>
            <a:r>
              <a:rPr lang="en-US" sz="2400" dirty="0"/>
              <a:t>	Sahil </a:t>
            </a:r>
            <a:r>
              <a:rPr lang="en-US" sz="2400" dirty="0" err="1"/>
              <a:t>Bodke</a:t>
            </a:r>
            <a:endParaRPr lang="en-US" sz="2400" dirty="0"/>
          </a:p>
          <a:p>
            <a:pPr marL="0" indent="0">
              <a:buNone/>
            </a:pPr>
            <a:r>
              <a:rPr lang="en-US" sz="2400" dirty="0"/>
              <a:t>	</a:t>
            </a:r>
            <a:r>
              <a:rPr lang="en-US" sz="2400" dirty="0" err="1"/>
              <a:t>Mrunmayee</a:t>
            </a:r>
            <a:r>
              <a:rPr lang="en-US" sz="2400" dirty="0"/>
              <a:t> </a:t>
            </a:r>
            <a:r>
              <a:rPr lang="en-US" sz="2400" dirty="0" err="1"/>
              <a:t>Badve</a:t>
            </a:r>
            <a:endParaRPr lang="en-US" sz="2400" dirty="0"/>
          </a:p>
          <a:p>
            <a:pPr marL="0" indent="0">
              <a:buNone/>
            </a:pPr>
            <a:endParaRPr lang="en-US" sz="2400" dirty="0"/>
          </a:p>
          <a:p>
            <a:pPr marL="0" indent="0">
              <a:buNone/>
            </a:pPr>
            <a:r>
              <a:rPr lang="en-US" sz="2400" b="1" dirty="0"/>
              <a:t>Class :</a:t>
            </a:r>
            <a:r>
              <a:rPr lang="en-US" sz="2400" dirty="0"/>
              <a:t> </a:t>
            </a:r>
            <a:r>
              <a:rPr lang="en-US" sz="2400" dirty="0" err="1"/>
              <a:t>MScIT</a:t>
            </a:r>
            <a:r>
              <a:rPr lang="en-US" sz="2400" dirty="0"/>
              <a:t> Sem-1</a:t>
            </a:r>
          </a:p>
          <a:p>
            <a:pPr marL="0" indent="0">
              <a:buNone/>
            </a:pPr>
            <a:endParaRPr lang="en-US" sz="2400" dirty="0"/>
          </a:p>
          <a:p>
            <a:pPr marL="0" indent="0">
              <a:buNone/>
            </a:pPr>
            <a:r>
              <a:rPr lang="en-US" sz="2400" b="1" dirty="0"/>
              <a:t>Mentor :</a:t>
            </a:r>
            <a:r>
              <a:rPr lang="en-US" sz="2400" dirty="0"/>
              <a:t> Mrs. Rasika </a:t>
            </a:r>
            <a:r>
              <a:rPr lang="en-US" sz="2400" dirty="0" err="1"/>
              <a:t>Mundhe</a:t>
            </a:r>
            <a:endParaRPr lang="en-IN" sz="2400" dirty="0"/>
          </a:p>
        </p:txBody>
      </p:sp>
    </p:spTree>
    <p:extLst>
      <p:ext uri="{BB962C8B-B14F-4D97-AF65-F5344CB8AC3E}">
        <p14:creationId xmlns:p14="http://schemas.microsoft.com/office/powerpoint/2010/main" val="422573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C911-398B-49FD-ACE7-6C4E6736AF07}"/>
              </a:ext>
            </a:extLst>
          </p:cNvPr>
          <p:cNvSpPr>
            <a:spLocks noGrp="1"/>
          </p:cNvSpPr>
          <p:nvPr>
            <p:ph type="title"/>
          </p:nvPr>
        </p:nvSpPr>
        <p:spPr/>
        <p:txBody>
          <a:bodyPr/>
          <a:lstStyle/>
          <a:p>
            <a:r>
              <a:rPr lang="en-US" dirty="0"/>
              <a:t>Distributed Storage Systems</a:t>
            </a:r>
            <a:endParaRPr lang="en-IN" dirty="0"/>
          </a:p>
        </p:txBody>
      </p:sp>
      <p:sp>
        <p:nvSpPr>
          <p:cNvPr id="3" name="Content Placeholder 2">
            <a:extLst>
              <a:ext uri="{FF2B5EF4-FFF2-40B4-BE49-F238E27FC236}">
                <a16:creationId xmlns:a16="http://schemas.microsoft.com/office/drawing/2014/main" id="{68154444-87A8-4B93-9A89-B552A20EDF87}"/>
              </a:ext>
            </a:extLst>
          </p:cNvPr>
          <p:cNvSpPr>
            <a:spLocks noGrp="1"/>
          </p:cNvSpPr>
          <p:nvPr>
            <p:ph idx="1"/>
          </p:nvPr>
        </p:nvSpPr>
        <p:spPr/>
        <p:txBody>
          <a:bodyPr>
            <a:normAutofit/>
          </a:bodyPr>
          <a:lstStyle/>
          <a:p>
            <a:pPr algn="l"/>
            <a:endParaRPr lang="en-US" sz="1800" b="0" i="0" u="none" strike="noStrike" baseline="0" dirty="0">
              <a:solidFill>
                <a:srgbClr val="000000"/>
              </a:solidFill>
              <a:latin typeface="Warnock Pro Light"/>
            </a:endParaRPr>
          </a:p>
          <a:p>
            <a:r>
              <a:rPr lang="en-US" sz="1800" b="0" i="0" u="none" strike="noStrike" baseline="0" dirty="0">
                <a:latin typeface="Warnock Pro Light"/>
              </a:rPr>
              <a:t>One of the fundamental open challenges for Web 3.0 is effective data storage. </a:t>
            </a:r>
          </a:p>
          <a:p>
            <a:pPr algn="l"/>
            <a:endParaRPr lang="en-US" sz="1800" b="0" i="0" u="none" strike="noStrike" baseline="0" dirty="0">
              <a:solidFill>
                <a:srgbClr val="000000"/>
              </a:solidFill>
              <a:latin typeface="Warnock Pro Light"/>
            </a:endParaRPr>
          </a:p>
          <a:p>
            <a:r>
              <a:rPr lang="en-US" sz="1800" b="0" i="0" u="none" strike="noStrike" baseline="0" dirty="0">
                <a:latin typeface="Warnock Pro Light"/>
              </a:rPr>
              <a:t>Web 3.0 developers have been working to identify ways to ensure not only that digitally stored data endures but also that it is readily available, reliable, secure, and consistent. </a:t>
            </a:r>
            <a:endParaRPr lang="en-US" sz="1800" dirty="0">
              <a:latin typeface="Warnock Pro Light"/>
            </a:endParaRPr>
          </a:p>
          <a:p>
            <a:pPr algn="l"/>
            <a:endParaRPr lang="en-US" sz="1800" b="0" i="0" u="none" strike="noStrike" baseline="0" dirty="0">
              <a:solidFill>
                <a:srgbClr val="000000"/>
              </a:solidFill>
              <a:latin typeface="Warnock Pro Light"/>
            </a:endParaRPr>
          </a:p>
          <a:p>
            <a:r>
              <a:rPr lang="en-US" sz="1800" b="0" i="0" u="none" strike="noStrike" baseline="0" dirty="0">
                <a:latin typeface="Warnock Pro Light"/>
              </a:rPr>
              <a:t>In recent years, the massive generation of data coupled with frequent storage failures has increased the popularity of distributed storage systems, which allow data to be replicated in different, geographically dispersed, storage devices. </a:t>
            </a:r>
            <a:endParaRPr lang="en-IN" sz="1800" dirty="0"/>
          </a:p>
        </p:txBody>
      </p:sp>
    </p:spTree>
    <p:extLst>
      <p:ext uri="{BB962C8B-B14F-4D97-AF65-F5344CB8AC3E}">
        <p14:creationId xmlns:p14="http://schemas.microsoft.com/office/powerpoint/2010/main" val="107742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C07F-27C5-044F-EE3E-EE41D6B9AC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A3E5F-A8BA-0F34-85BF-3C3FF4708732}"/>
              </a:ext>
            </a:extLst>
          </p:cNvPr>
          <p:cNvSpPr>
            <a:spLocks noGrp="1"/>
          </p:cNvSpPr>
          <p:nvPr>
            <p:ph idx="1"/>
          </p:nvPr>
        </p:nvSpPr>
        <p:spPr/>
        <p:txBody>
          <a:bodyPr/>
          <a:lstStyle/>
          <a:p>
            <a:endParaRPr lang="en-US"/>
          </a:p>
        </p:txBody>
      </p:sp>
      <p:pic>
        <p:nvPicPr>
          <p:cNvPr id="2052" name="Picture 4">
            <a:extLst>
              <a:ext uri="{FF2B5EF4-FFF2-40B4-BE49-F238E27FC236}">
                <a16:creationId xmlns:a16="http://schemas.microsoft.com/office/drawing/2014/main" id="{1123DE2E-0D12-68B9-BBAD-F39B88E76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0469"/>
            <a:ext cx="10058400" cy="550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42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C348-6EE2-4A69-8D85-9B3F73876FA5}"/>
              </a:ext>
            </a:extLst>
          </p:cNvPr>
          <p:cNvSpPr>
            <a:spLocks noGrp="1"/>
          </p:cNvSpPr>
          <p:nvPr>
            <p:ph type="title"/>
          </p:nvPr>
        </p:nvSpPr>
        <p:spPr/>
        <p:txBody>
          <a:bodyPr/>
          <a:lstStyle/>
          <a:p>
            <a:r>
              <a:rPr lang="en-US" dirty="0"/>
              <a:t>What is IPFS ?</a:t>
            </a:r>
            <a:endParaRPr lang="en-IN" dirty="0"/>
          </a:p>
        </p:txBody>
      </p:sp>
      <p:sp>
        <p:nvSpPr>
          <p:cNvPr id="3" name="Content Placeholder 2">
            <a:extLst>
              <a:ext uri="{FF2B5EF4-FFF2-40B4-BE49-F238E27FC236}">
                <a16:creationId xmlns:a16="http://schemas.microsoft.com/office/drawing/2014/main" id="{882E0F28-7578-4EAB-A329-758A08671E77}"/>
              </a:ext>
            </a:extLst>
          </p:cNvPr>
          <p:cNvSpPr>
            <a:spLocks noGrp="1"/>
          </p:cNvSpPr>
          <p:nvPr>
            <p:ph idx="1"/>
          </p:nvPr>
        </p:nvSpPr>
        <p:spPr/>
        <p:txBody>
          <a:bodyPr/>
          <a:lstStyle/>
          <a:p>
            <a:r>
              <a:rPr lang="en-US" sz="1800" dirty="0"/>
              <a:t>The Interplanetary File System (IPFS) is a distributed file storage protocol that allows computers all over the globe to store and serve files as part of a giant peer-to-peer network.</a:t>
            </a:r>
          </a:p>
          <a:p>
            <a:r>
              <a:rPr lang="en-US" sz="1800" dirty="0"/>
              <a:t>IPFS uses content-addressing to uniquely identify each file in a global namespace connecting IPFS hosts.</a:t>
            </a:r>
          </a:p>
          <a:p>
            <a:r>
              <a:rPr lang="en-US" sz="1800" dirty="0"/>
              <a:t>Any computer, anywhere in the world, can download the IPFS software and start hosting and serving files.</a:t>
            </a:r>
          </a:p>
          <a:p>
            <a:r>
              <a:rPr lang="en-US" sz="1800" dirty="0"/>
              <a:t>If someone runs IPFS on their computer and uploads a file to the IPFS network, that file can be viewed and downloaded by anyone else in the world who is also running IPFS.</a:t>
            </a:r>
          </a:p>
        </p:txBody>
      </p:sp>
    </p:spTree>
    <p:extLst>
      <p:ext uri="{BB962C8B-B14F-4D97-AF65-F5344CB8AC3E}">
        <p14:creationId xmlns:p14="http://schemas.microsoft.com/office/powerpoint/2010/main" val="282304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7CA9-C84F-401C-9C89-B29B09D073AE}"/>
              </a:ext>
            </a:extLst>
          </p:cNvPr>
          <p:cNvSpPr>
            <a:spLocks noGrp="1"/>
          </p:cNvSpPr>
          <p:nvPr>
            <p:ph type="title"/>
          </p:nvPr>
        </p:nvSpPr>
        <p:spPr/>
        <p:txBody>
          <a:bodyPr/>
          <a:lstStyle/>
          <a:p>
            <a:r>
              <a:rPr lang="en-US" dirty="0"/>
              <a:t>Where IPFS is used ?</a:t>
            </a:r>
            <a:br>
              <a:rPr lang="en-US" dirty="0"/>
            </a:br>
            <a:endParaRPr lang="en-IN" dirty="0"/>
          </a:p>
        </p:txBody>
      </p:sp>
      <p:sp>
        <p:nvSpPr>
          <p:cNvPr id="3" name="Content Placeholder 2">
            <a:extLst>
              <a:ext uri="{FF2B5EF4-FFF2-40B4-BE49-F238E27FC236}">
                <a16:creationId xmlns:a16="http://schemas.microsoft.com/office/drawing/2014/main" id="{470B506C-4067-4C45-83CE-4A5775D370F0}"/>
              </a:ext>
            </a:extLst>
          </p:cNvPr>
          <p:cNvSpPr>
            <a:spLocks noGrp="1"/>
          </p:cNvSpPr>
          <p:nvPr>
            <p:ph idx="1"/>
          </p:nvPr>
        </p:nvSpPr>
        <p:spPr>
          <a:xfrm>
            <a:off x="1066800" y="1898468"/>
            <a:ext cx="10058400" cy="4484915"/>
          </a:xfrm>
        </p:spPr>
        <p:txBody>
          <a:bodyPr>
            <a:normAutofit/>
          </a:bodyPr>
          <a:lstStyle/>
          <a:p>
            <a:pPr algn="l"/>
            <a:r>
              <a:rPr lang="en-US" sz="1800" dirty="0"/>
              <a:t>IPFS’s incentive platform </a:t>
            </a:r>
            <a:r>
              <a:rPr lang="en-US" sz="1800" b="1" dirty="0" err="1"/>
              <a:t>Filecoin</a:t>
            </a:r>
            <a:r>
              <a:rPr lang="en-US" sz="1800" b="1" dirty="0"/>
              <a:t> and Swarm</a:t>
            </a:r>
            <a:r>
              <a:rPr lang="en-US" sz="1800" dirty="0"/>
              <a:t>, an emerging </a:t>
            </a:r>
            <a:r>
              <a:rPr lang="en-US" sz="1800" b="1" dirty="0"/>
              <a:t>Ethereum-oriented storage platform </a:t>
            </a:r>
            <a:r>
              <a:rPr lang="en-US" sz="1800" dirty="0"/>
              <a:t>that uses IPFS. </a:t>
            </a:r>
          </a:p>
          <a:p>
            <a:pPr marL="0" indent="0" algn="l">
              <a:buNone/>
            </a:pPr>
            <a:endParaRPr lang="en-US" sz="1800" dirty="0"/>
          </a:p>
          <a:p>
            <a:pPr algn="l"/>
            <a:r>
              <a:rPr lang="en-US" sz="1800" b="1" dirty="0"/>
              <a:t>Messaging systems like Whisper</a:t>
            </a:r>
            <a:r>
              <a:rPr lang="en-US" sz="1800" dirty="0"/>
              <a:t>, which facilitates secure and </a:t>
            </a:r>
            <a:r>
              <a:rPr lang="en-US" sz="1800" b="1" dirty="0"/>
              <a:t>decentralized communications</a:t>
            </a:r>
            <a:r>
              <a:rPr lang="en-US" sz="1800" dirty="0"/>
              <a:t>.</a:t>
            </a:r>
          </a:p>
        </p:txBody>
      </p:sp>
    </p:spTree>
    <p:extLst>
      <p:ext uri="{BB962C8B-B14F-4D97-AF65-F5344CB8AC3E}">
        <p14:creationId xmlns:p14="http://schemas.microsoft.com/office/powerpoint/2010/main" val="321768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DE85-C7A3-98E5-828C-702888A875A0}"/>
              </a:ext>
            </a:extLst>
          </p:cNvPr>
          <p:cNvSpPr>
            <a:spLocks noGrp="1"/>
          </p:cNvSpPr>
          <p:nvPr>
            <p:ph type="title"/>
          </p:nvPr>
        </p:nvSpPr>
        <p:spPr>
          <a:xfrm>
            <a:off x="1066800" y="181136"/>
            <a:ext cx="10058400" cy="1371600"/>
          </a:xfrm>
        </p:spPr>
        <p:txBody>
          <a:bodyPr/>
          <a:lstStyle/>
          <a:p>
            <a:r>
              <a:rPr lang="en-US" dirty="0"/>
              <a:t>World Wide Web vs IPFS</a:t>
            </a:r>
          </a:p>
        </p:txBody>
      </p:sp>
      <p:sp>
        <p:nvSpPr>
          <p:cNvPr id="3" name="Content Placeholder 2">
            <a:extLst>
              <a:ext uri="{FF2B5EF4-FFF2-40B4-BE49-F238E27FC236}">
                <a16:creationId xmlns:a16="http://schemas.microsoft.com/office/drawing/2014/main" id="{6E6D0743-0828-8A7E-0524-4F487AD55838}"/>
              </a:ext>
            </a:extLst>
          </p:cNvPr>
          <p:cNvSpPr>
            <a:spLocks noGrp="1"/>
          </p:cNvSpPr>
          <p:nvPr>
            <p:ph idx="1"/>
          </p:nvPr>
        </p:nvSpPr>
        <p:spPr/>
        <p:txBody>
          <a:bodyPr/>
          <a:lstStyle/>
          <a:p>
            <a:endParaRPr lang="en-US" dirty="0"/>
          </a:p>
        </p:txBody>
      </p:sp>
      <p:pic>
        <p:nvPicPr>
          <p:cNvPr id="2050" name="Picture 2" descr="The State of NFT Data Storage. In the past year, creatives have earned… |  by Kofi Kufuor | The Control">
            <a:extLst>
              <a:ext uri="{FF2B5EF4-FFF2-40B4-BE49-F238E27FC236}">
                <a16:creationId xmlns:a16="http://schemas.microsoft.com/office/drawing/2014/main" id="{D5F8D47F-90F2-C77B-D9D0-00ED32D82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1873430"/>
            <a:ext cx="8059783" cy="447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10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1769-CC20-F941-396A-93672DAB0E19}"/>
              </a:ext>
            </a:extLst>
          </p:cNvPr>
          <p:cNvSpPr>
            <a:spLocks noGrp="1"/>
          </p:cNvSpPr>
          <p:nvPr>
            <p:ph type="title"/>
          </p:nvPr>
        </p:nvSpPr>
        <p:spPr/>
        <p:txBody>
          <a:bodyPr/>
          <a:lstStyle/>
          <a:p>
            <a:r>
              <a:rPr lang="en-US" dirty="0"/>
              <a:t>How IPFS URL looks like ?</a:t>
            </a:r>
          </a:p>
        </p:txBody>
      </p:sp>
      <p:sp>
        <p:nvSpPr>
          <p:cNvPr id="3" name="Content Placeholder 2">
            <a:extLst>
              <a:ext uri="{FF2B5EF4-FFF2-40B4-BE49-F238E27FC236}">
                <a16:creationId xmlns:a16="http://schemas.microsoft.com/office/drawing/2014/main" id="{C333C04F-14A9-4085-95D9-2A133E51FB0F}"/>
              </a:ext>
            </a:extLst>
          </p:cNvPr>
          <p:cNvSpPr>
            <a:spLocks noGrp="1"/>
          </p:cNvSpPr>
          <p:nvPr>
            <p:ph idx="1"/>
          </p:nvPr>
        </p:nvSpPr>
        <p:spPr/>
        <p:txBody>
          <a:bodyPr/>
          <a:lstStyle/>
          <a:p>
            <a:endParaRPr lang="en-US" dirty="0"/>
          </a:p>
        </p:txBody>
      </p:sp>
      <p:pic>
        <p:nvPicPr>
          <p:cNvPr id="3074" name="Picture 2" descr="The State of NFT Data Storage. In the past year, creatives have earned… |  by Kofi Kufuor | The Control">
            <a:extLst>
              <a:ext uri="{FF2B5EF4-FFF2-40B4-BE49-F238E27FC236}">
                <a16:creationId xmlns:a16="http://schemas.microsoft.com/office/drawing/2014/main" id="{1E2433F2-4762-DCFD-DA99-FCE09D444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7" y="2356757"/>
            <a:ext cx="926782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49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452F-1F95-4797-B1AD-B23EB993EDC1}"/>
              </a:ext>
            </a:extLst>
          </p:cNvPr>
          <p:cNvSpPr>
            <a:spLocks noGrp="1"/>
          </p:cNvSpPr>
          <p:nvPr>
            <p:ph type="title"/>
          </p:nvPr>
        </p:nvSpPr>
        <p:spPr/>
        <p:txBody>
          <a:bodyPr/>
          <a:lstStyle/>
          <a:p>
            <a:r>
              <a:rPr lang="en-US" dirty="0" err="1"/>
              <a:t>InterPlanetary</a:t>
            </a:r>
            <a:r>
              <a:rPr lang="en-US" dirty="0"/>
              <a:t> File System</a:t>
            </a:r>
            <a:endParaRPr lang="en-IN" dirty="0"/>
          </a:p>
        </p:txBody>
      </p:sp>
      <p:sp>
        <p:nvSpPr>
          <p:cNvPr id="3" name="Content Placeholder 2">
            <a:extLst>
              <a:ext uri="{FF2B5EF4-FFF2-40B4-BE49-F238E27FC236}">
                <a16:creationId xmlns:a16="http://schemas.microsoft.com/office/drawing/2014/main" id="{FCFF28F1-5AAB-4F26-9111-558931BBA8AF}"/>
              </a:ext>
            </a:extLst>
          </p:cNvPr>
          <p:cNvSpPr>
            <a:spLocks noGrp="1"/>
          </p:cNvSpPr>
          <p:nvPr>
            <p:ph idx="1"/>
          </p:nvPr>
        </p:nvSpPr>
        <p:spPr/>
        <p:txBody>
          <a:bodyPr/>
          <a:lstStyle/>
          <a:p>
            <a:r>
              <a:rPr lang="en-US" sz="1800" b="0" i="0" u="none" strike="noStrike" baseline="0" dirty="0">
                <a:latin typeface="Warnock Pro Light"/>
              </a:rPr>
              <a:t>The </a:t>
            </a:r>
            <a:r>
              <a:rPr lang="en-US" sz="1800" b="0" i="0" u="none" strike="noStrike" baseline="0" dirty="0" err="1">
                <a:latin typeface="Warnock Pro Light"/>
              </a:rPr>
              <a:t>InterPlanetary</a:t>
            </a:r>
            <a:r>
              <a:rPr lang="en-US" sz="1800" b="0" i="0" u="none" strike="noStrike" baseline="0" dirty="0">
                <a:latin typeface="Warnock Pro Light"/>
              </a:rPr>
              <a:t> File System (IPFS) is a distributed file system that resulted from the evolution of prior </a:t>
            </a:r>
            <a:r>
              <a:rPr lang="en-US" sz="1800" b="1" i="0" u="none" strike="noStrike" baseline="0" dirty="0">
                <a:latin typeface="Warnock Pro Light"/>
              </a:rPr>
              <a:t>peer-to-peer systems, including DHTs, BitTorrent, Git, and SFS</a:t>
            </a:r>
            <a:r>
              <a:rPr lang="en-US" sz="1800" b="0" i="0" u="none" strike="noStrike" baseline="0" dirty="0">
                <a:latin typeface="Warnock Pro Light"/>
              </a:rPr>
              <a:t>. </a:t>
            </a:r>
          </a:p>
          <a:p>
            <a:endParaRPr lang="en-US" sz="1800" b="0" i="0" u="none" strike="noStrike" baseline="0" dirty="0">
              <a:latin typeface="Warnock Pro Light"/>
            </a:endParaRPr>
          </a:p>
          <a:p>
            <a:endParaRPr lang="en-IN" dirty="0"/>
          </a:p>
        </p:txBody>
      </p:sp>
      <p:pic>
        <p:nvPicPr>
          <p:cNvPr id="1026" name="Picture 2" descr="Dedicated IPFS Networks. Scaling Through Network Specialization | by Matt  Ober | Pinata | Medium">
            <a:extLst>
              <a:ext uri="{FF2B5EF4-FFF2-40B4-BE49-F238E27FC236}">
                <a16:creationId xmlns:a16="http://schemas.microsoft.com/office/drawing/2014/main" id="{49FBC54C-2FCB-76D3-A31C-BE3855443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526" y="2837657"/>
            <a:ext cx="5576479" cy="347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076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{9FCB0876-109E-4AEE-BCCF-92A61B8A0F37}tf56219246_win32</Template>
  <TotalTime>510</TotalTime>
  <Words>417</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Avenir Next LT Pro</vt:lpstr>
      <vt:lpstr>Avenir Next LT Pro Light</vt:lpstr>
      <vt:lpstr>Garamond</vt:lpstr>
      <vt:lpstr>Warnock Pro Light</vt:lpstr>
      <vt:lpstr>SavonVTI</vt:lpstr>
      <vt:lpstr>Distributed Storage Systems</vt:lpstr>
      <vt:lpstr>Blockchain Technology</vt:lpstr>
      <vt:lpstr>Distributed Storage Systems</vt:lpstr>
      <vt:lpstr>PowerPoint Presentation</vt:lpstr>
      <vt:lpstr>What is IPFS ?</vt:lpstr>
      <vt:lpstr>Where IPFS is used ? </vt:lpstr>
      <vt:lpstr>World Wide Web vs IPFS</vt:lpstr>
      <vt:lpstr>How IPFS URL looks like ?</vt:lpstr>
      <vt:lpstr>InterPlanetary File System</vt:lpstr>
      <vt:lpstr>More on IPFS</vt:lpstr>
      <vt:lpstr>IPFS Nodes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Watch</dc:title>
  <dc:creator>Vishal Chaurasiya</dc:creator>
  <cp:lastModifiedBy>Vishal Chaurasiya</cp:lastModifiedBy>
  <cp:revision>54</cp:revision>
  <dcterms:created xsi:type="dcterms:W3CDTF">2021-07-27T14:45:06Z</dcterms:created>
  <dcterms:modified xsi:type="dcterms:W3CDTF">2022-10-14T16:10:29Z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