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CB39A-3FA0-4826-ABDC-EB8761C31F17}" v="1" dt="2025-05-26T02:52:07.889"/>
  </p1510:revLst>
</p1510:revInfo>
</file>

<file path=ppt/tableStyles.xml><?xml version="1.0" encoding="utf-8"?>
<a:tblStyleLst xmlns:a="http://schemas.openxmlformats.org/drawingml/2006/main" def="{89CE4F71-22C3-4AA2-AB9C-21FC3E2761C2}">
  <a:tblStyle styleId="{89CE4F71-22C3-4AA2-AB9C-21FC3E2761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patidar" userId="f1feebadb626b00e" providerId="LiveId" clId="{E2FCB39A-3FA0-4826-ABDC-EB8761C31F17}"/>
    <pc:docChg chg="custSel modSld">
      <pc:chgData name="vishal patidar" userId="f1feebadb626b00e" providerId="LiveId" clId="{E2FCB39A-3FA0-4826-ABDC-EB8761C31F17}" dt="2025-05-26T02:53:32.925" v="28" actId="20577"/>
      <pc:docMkLst>
        <pc:docMk/>
      </pc:docMkLst>
      <pc:sldChg chg="modSp mod modNotes">
        <pc:chgData name="vishal patidar" userId="f1feebadb626b00e" providerId="LiveId" clId="{E2FCB39A-3FA0-4826-ABDC-EB8761C31F17}" dt="2025-05-26T02:52:08.223" v="1" actId="27636"/>
        <pc:sldMkLst>
          <pc:docMk/>
          <pc:sldMk cId="0" sldId="256"/>
        </pc:sldMkLst>
        <pc:spChg chg="mod">
          <ac:chgData name="vishal patidar" userId="f1feebadb626b00e" providerId="LiveId" clId="{E2FCB39A-3FA0-4826-ABDC-EB8761C31F17}" dt="2025-05-26T02:52:08.223" v="1" actId="27636"/>
          <ac:spMkLst>
            <pc:docMk/>
            <pc:sldMk cId="0" sldId="256"/>
            <ac:spMk id="130" creationId="{00000000-0000-0000-0000-000000000000}"/>
          </ac:spMkLst>
        </pc:spChg>
      </pc:sldChg>
      <pc:sldChg chg="modSp mod modNotes">
        <pc:chgData name="vishal patidar" userId="f1feebadb626b00e" providerId="LiveId" clId="{E2FCB39A-3FA0-4826-ABDC-EB8761C31F17}" dt="2025-05-26T02:52:08.552" v="2" actId="27636"/>
        <pc:sldMkLst>
          <pc:docMk/>
          <pc:sldMk cId="0" sldId="257"/>
        </pc:sldMkLst>
        <pc:spChg chg="mod">
          <ac:chgData name="vishal patidar" userId="f1feebadb626b00e" providerId="LiveId" clId="{E2FCB39A-3FA0-4826-ABDC-EB8761C31F17}" dt="2025-05-26T02:52:08.552" v="2" actId="27636"/>
          <ac:spMkLst>
            <pc:docMk/>
            <pc:sldMk cId="0" sldId="257"/>
            <ac:spMk id="135" creationId="{00000000-0000-0000-0000-000000000000}"/>
          </ac:spMkLst>
        </pc:spChg>
      </pc:sldChg>
      <pc:sldChg chg="modSp mod">
        <pc:chgData name="vishal patidar" userId="f1feebadb626b00e" providerId="LiveId" clId="{E2FCB39A-3FA0-4826-ABDC-EB8761C31F17}" dt="2025-05-26T02:52:56.157" v="14" actId="20577"/>
        <pc:sldMkLst>
          <pc:docMk/>
          <pc:sldMk cId="0" sldId="258"/>
        </pc:sldMkLst>
        <pc:spChg chg="mod">
          <ac:chgData name="vishal patidar" userId="f1feebadb626b00e" providerId="LiveId" clId="{E2FCB39A-3FA0-4826-ABDC-EB8761C31F17}" dt="2025-05-26T02:52:56.157" v="14" actId="20577"/>
          <ac:spMkLst>
            <pc:docMk/>
            <pc:sldMk cId="0" sldId="258"/>
            <ac:spMk id="141" creationId="{00000000-0000-0000-0000-000000000000}"/>
          </ac:spMkLst>
        </pc:spChg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59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60"/>
        </pc:sldMkLst>
      </pc:sldChg>
      <pc:sldChg chg="modSp modNotes">
        <pc:chgData name="vishal patidar" userId="f1feebadb626b00e" providerId="LiveId" clId="{E2FCB39A-3FA0-4826-ABDC-EB8761C31F17}" dt="2025-05-26T02:52:07.873" v="0"/>
        <pc:sldMkLst>
          <pc:docMk/>
          <pc:sldMk cId="0" sldId="261"/>
        </pc:sldMkLst>
        <pc:spChg chg="mod">
          <ac:chgData name="vishal patidar" userId="f1feebadb626b00e" providerId="LiveId" clId="{E2FCB39A-3FA0-4826-ABDC-EB8761C31F17}" dt="2025-05-26T02:52:07.873" v="0"/>
          <ac:spMkLst>
            <pc:docMk/>
            <pc:sldMk cId="0" sldId="261"/>
            <ac:spMk id="159" creationId="{00000000-0000-0000-0000-000000000000}"/>
          </ac:spMkLst>
        </pc:spChg>
      </pc:sldChg>
      <pc:sldChg chg="modSp mod modNotes">
        <pc:chgData name="vishal patidar" userId="f1feebadb626b00e" providerId="LiveId" clId="{E2FCB39A-3FA0-4826-ABDC-EB8761C31F17}" dt="2025-05-26T02:53:19.564" v="23" actId="20577"/>
        <pc:sldMkLst>
          <pc:docMk/>
          <pc:sldMk cId="0" sldId="262"/>
        </pc:sldMkLst>
        <pc:spChg chg="mod">
          <ac:chgData name="vishal patidar" userId="f1feebadb626b00e" providerId="LiveId" clId="{E2FCB39A-3FA0-4826-ABDC-EB8761C31F17}" dt="2025-05-26T02:53:19.564" v="23" actId="20577"/>
          <ac:spMkLst>
            <pc:docMk/>
            <pc:sldMk cId="0" sldId="262"/>
            <ac:spMk id="165" creationId="{00000000-0000-0000-0000-000000000000}"/>
          </ac:spMkLst>
        </pc:spChg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63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64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65"/>
        </pc:sldMkLst>
      </pc:sldChg>
      <pc:sldChg chg="modSp mod modNotes">
        <pc:chgData name="vishal patidar" userId="f1feebadb626b00e" providerId="LiveId" clId="{E2FCB39A-3FA0-4826-ABDC-EB8761C31F17}" dt="2025-05-26T02:52:40.072" v="8" actId="20577"/>
        <pc:sldMkLst>
          <pc:docMk/>
          <pc:sldMk cId="0" sldId="266"/>
        </pc:sldMkLst>
        <pc:spChg chg="mod">
          <ac:chgData name="vishal patidar" userId="f1feebadb626b00e" providerId="LiveId" clId="{E2FCB39A-3FA0-4826-ABDC-EB8761C31F17}" dt="2025-05-26T02:52:40.072" v="8" actId="20577"/>
          <ac:spMkLst>
            <pc:docMk/>
            <pc:sldMk cId="0" sldId="266"/>
            <ac:spMk id="192" creationId="{00000000-0000-0000-0000-000000000000}"/>
          </ac:spMkLst>
        </pc:spChg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67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68"/>
        </pc:sldMkLst>
      </pc:sldChg>
      <pc:sldChg chg="modSp mod modNotes">
        <pc:chgData name="vishal patidar" userId="f1feebadb626b00e" providerId="LiveId" clId="{E2FCB39A-3FA0-4826-ABDC-EB8761C31F17}" dt="2025-05-26T02:53:32.925" v="28" actId="20577"/>
        <pc:sldMkLst>
          <pc:docMk/>
          <pc:sldMk cId="0" sldId="269"/>
        </pc:sldMkLst>
        <pc:spChg chg="mod">
          <ac:chgData name="vishal patidar" userId="f1feebadb626b00e" providerId="LiveId" clId="{E2FCB39A-3FA0-4826-ABDC-EB8761C31F17}" dt="2025-05-26T02:53:32.925" v="28" actId="20577"/>
          <ac:spMkLst>
            <pc:docMk/>
            <pc:sldMk cId="0" sldId="269"/>
            <ac:spMk id="212" creationId="{00000000-0000-0000-0000-000000000000}"/>
          </ac:spMkLst>
        </pc:spChg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70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71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72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73"/>
        </pc:sldMkLst>
      </pc:sldChg>
      <pc:sldChg chg="modNotes">
        <pc:chgData name="vishal patidar" userId="f1feebadb626b00e" providerId="LiveId" clId="{E2FCB39A-3FA0-4826-ABDC-EB8761C31F17}" dt="2025-05-26T02:52:07.873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1334177c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21334177c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1334177c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1334177c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1334177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21334177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1334177c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1334177c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1334177c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1334177c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1334177c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21334177c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1334177c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1334177c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1334177c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1334177c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1334177c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1334177c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1334177c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1334177c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1334177c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1334177c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1334177c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21334177c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334177cb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1334177cb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334177cb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21334177cb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334177c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1334177c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1334177c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1334177c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1334177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21334177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1334177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1334177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1334177c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1334177c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350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041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3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732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67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2606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443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340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92973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234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58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52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59050" y="35224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Engagement Analysis</a:t>
            </a:r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371600" y="23913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>
                <a:solidFill>
                  <a:srgbClr val="888888"/>
                </a:solidFill>
              </a:rPr>
              <a:t>MKT 568 - Final Project - Group 4</a:t>
            </a:r>
            <a:endParaRPr>
              <a:solidFill>
                <a:srgbClr val="88888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By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Ishan Ratnakar Deshpande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Brennan Garcia Hillger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/>
              <a:t>Vishal Patidar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49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7875"/>
            <a:ext cx="4526375" cy="27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850" y="857875"/>
            <a:ext cx="4019749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544275" y="3897925"/>
            <a:ext cx="81423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the new variables resulted in a slight improvement in model accuracy and a small reduction in the RMSE value.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800100" y="102217"/>
            <a:ext cx="7543800" cy="96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dirty="0"/>
              <a:t> Model Performance</a:t>
            </a:r>
            <a:endParaRPr dirty="0"/>
          </a:p>
        </p:txBody>
      </p:sp>
      <p:graphicFrame>
        <p:nvGraphicFramePr>
          <p:cNvPr id="193" name="Google Shape;193;p35"/>
          <p:cNvGraphicFramePr/>
          <p:nvPr/>
        </p:nvGraphicFramePr>
        <p:xfrm>
          <a:off x="1033670" y="1063228"/>
          <a:ext cx="7285400" cy="3436425"/>
        </p:xfrm>
        <a:graphic>
          <a:graphicData uri="http://schemas.openxmlformats.org/drawingml/2006/table">
            <a:tbl>
              <a:tblPr firstRow="1" bandRow="1">
                <a:noFill/>
                <a:tableStyleId>{89CE4F71-22C3-4AA2-AB9C-21FC3E2761C2}</a:tableStyleId>
              </a:tblPr>
              <a:tblGrid>
                <a:gridCol w="182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 squared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Adjusted R square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 statistic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LIKES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</a:t>
                      </a:r>
                      <a:r>
                        <a:rPr lang="en"/>
                        <a:t>8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0.438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Significant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COMMENTS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</a:t>
                      </a:r>
                      <a:r>
                        <a:rPr lang="en"/>
                        <a:t>70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</a:t>
                      </a:r>
                      <a:r>
                        <a:rPr lang="en"/>
                        <a:t>69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Significant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0" y="46050"/>
            <a:ext cx="9035100" cy="5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514975" y="642675"/>
            <a:ext cx="8027100" cy="7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LIKES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Positive Influence: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Followers: A larger follower count significantly increases likes (coefficient: 0.0482).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Negative Influence: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Following: More followings result in fewer likes.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Mentions and Text Length: Posts with more mentions and longer captions receive fewer likes.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Content Type: Video posts get significantly fewer likes than photo posts.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Timing and Season: Morning posts, weekends, and months like August, January, and September reduce likes.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COMMENTS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Positive Influence: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Followers: Higher follower counts lead to more comments (coefficient: 0.0016).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Negative Influence: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Tagged Users: More tagged users reduce comments.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Content Type: Video posts receive fewer comments.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Timing and Season: Posts in the evening, night, weekends, and months like August, January, and September have lower comment engagement.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415325" y="59449"/>
            <a:ext cx="8229600" cy="53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0" y="672850"/>
            <a:ext cx="4434226" cy="346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000" y="672850"/>
            <a:ext cx="4028125" cy="35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316100" y="4264275"/>
            <a:ext cx="83289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model's accuracy remained unchanged after replacing the weekdays variables with the Is_Weekend variable, though the RMSE value increased slightly.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457200" y="205976"/>
            <a:ext cx="8229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dirty="0"/>
              <a:t>Model Performance</a:t>
            </a:r>
            <a:endParaRPr dirty="0"/>
          </a:p>
        </p:txBody>
      </p:sp>
      <p:graphicFrame>
        <p:nvGraphicFramePr>
          <p:cNvPr id="213" name="Google Shape;213;p38"/>
          <p:cNvGraphicFramePr/>
          <p:nvPr/>
        </p:nvGraphicFramePr>
        <p:xfrm>
          <a:off x="1755895" y="1262103"/>
          <a:ext cx="5464050" cy="3436425"/>
        </p:xfrm>
        <a:graphic>
          <a:graphicData uri="http://schemas.openxmlformats.org/drawingml/2006/table">
            <a:tbl>
              <a:tblPr firstRow="1" bandRow="1">
                <a:noFill/>
                <a:tableStyleId>{89CE4F71-22C3-4AA2-AB9C-21FC3E2761C2}</a:tableStyleId>
              </a:tblPr>
              <a:tblGrid>
                <a:gridCol w="182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Influencer Type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 squared (</a:t>
                      </a:r>
                      <a:r>
                        <a:rPr lang="en"/>
                        <a:t>LIKES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 squared (COMMENTS)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 Influencer (followers &lt;50000)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</a:t>
                      </a:r>
                      <a:r>
                        <a:rPr lang="en"/>
                        <a:t>097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</a:t>
                      </a:r>
                      <a:r>
                        <a:rPr lang="en"/>
                        <a:t>015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Influencer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(followers &gt;50000)</a:t>
                      </a:r>
                      <a:endParaRPr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</a:t>
                      </a:r>
                      <a:r>
                        <a:rPr lang="en"/>
                        <a:t>421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</a:t>
                      </a:r>
                      <a:r>
                        <a:rPr lang="en"/>
                        <a:t>120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400475" y="48975"/>
            <a:ext cx="8229600" cy="43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Coefficient Comparison (LIKES)</a:t>
            </a:r>
            <a:endParaRPr sz="3400"/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5" y="558950"/>
            <a:ext cx="8704800" cy="45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342075" y="69900"/>
            <a:ext cx="8229600" cy="3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Coefficient Comparison (COMMENTS)</a:t>
            </a:r>
            <a:endParaRPr sz="3000"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350"/>
            <a:ext cx="8861801" cy="4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226900" y="0"/>
            <a:ext cx="8229600" cy="5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       Insights and Recommendations</a:t>
            </a:r>
            <a:endParaRPr sz="4000"/>
          </a:p>
        </p:txBody>
      </p:sp>
      <p:sp>
        <p:nvSpPr>
          <p:cNvPr id="231" name="Google Shape;231;p41"/>
          <p:cNvSpPr txBox="1"/>
          <p:nvPr/>
        </p:nvSpPr>
        <p:spPr>
          <a:xfrm>
            <a:off x="0" y="565200"/>
            <a:ext cx="9014100" cy="6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Micro Influencers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 on weekdays, especially Mondays.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photos and concise captions.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Include moderate hashtags (1–2) and engagement keywords.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1–2 exclamation marks to enhance likes.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Opt for longer captions and questions to increase comments.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Avoid excessive emojis.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Macro Influencers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Focus on afternoon posts for better engagement.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short captions and engagement keywords.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Minimize hashtags and avoid excessive emojis.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Photos perform better than videos.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Avoid posting at night.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Overall Recommendations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 during afternoons on weekdays for optimal engagement.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photos and short captions to boost likes.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Write longer captions with engagement keywords to encourage comments.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Limit emojis and use hashtags moderately.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284700" y="906350"/>
            <a:ext cx="8289900" cy="3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Ishan -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learned how to enhance the accuracy of linear regression models by creating new columns and interpreting coefficients to derive meaningful insights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Vishal -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realized how critical timing and content type are for maximizing interaction.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Brennan -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think a massive take away for me was finding different preconceived ideas I had about success as an influencer to be proven true or untrue; for example, I would’ve thought summer and weekends to be popular due to free time, but I was quickly proven wrong.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457200" y="48953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from the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/>
        </p:nvSpPr>
        <p:spPr>
          <a:xfrm>
            <a:off x="714900" y="297275"/>
            <a:ext cx="7714200" cy="4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THANK YOU!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42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457200" y="1084724"/>
            <a:ext cx="8229600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Exploration: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by analyzing the data to understand trends and identify factors influencing engagement.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attributes such as post type (photo, video), captions, hashtags, posting time, and content themes.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Tools: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statistical analysis and machine learning (e.g., linear regression) to uncover patterns and predict optimal engagement strategies.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actionable recommendations for influencers, including the best times to post, effective content types, and strategic use of captions and hashtags.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824930" y="40343"/>
            <a:ext cx="7543800" cy="102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dirty="0"/>
              <a:t> Model Performance</a:t>
            </a:r>
            <a:endParaRPr dirty="0"/>
          </a:p>
        </p:txBody>
      </p:sp>
      <p:graphicFrame>
        <p:nvGraphicFramePr>
          <p:cNvPr id="142" name="Google Shape;142;p27"/>
          <p:cNvGraphicFramePr/>
          <p:nvPr/>
        </p:nvGraphicFramePr>
        <p:xfrm>
          <a:off x="1033670" y="1063228"/>
          <a:ext cx="7285400" cy="3436425"/>
        </p:xfrm>
        <a:graphic>
          <a:graphicData uri="http://schemas.openxmlformats.org/drawingml/2006/table">
            <a:tbl>
              <a:tblPr firstRow="1" bandRow="1">
                <a:noFill/>
                <a:tableStyleId>{89CE4F71-22C3-4AA2-AB9C-21FC3E2761C2}</a:tableStyleId>
              </a:tblPr>
              <a:tblGrid>
                <a:gridCol w="182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 squared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Adjusted R square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 statistic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LIKES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0.438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0.438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Significant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COMMENTS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0.070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0.069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Significant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02825" y="53750"/>
            <a:ext cx="8229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532825" y="628025"/>
            <a:ext cx="75489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Followers: Strongest positive impact on both Likes (β = 0.0482) and Comments (β = 0.0016), indicating the importance of increasing audience size.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Videos: Significantly reduce Likes (-876) and Comments (-24).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Posting Times: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Morning and night time posts tend to decrease engagement.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Afternoon posts are more likely to drive higher Likes, avoid weekends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maximize Likes: Focus on growing your follower base and posting in the afternoon.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boost Comments: Use interactive captions with questions and avoid late-night posts.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8991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Variables added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84850" y="1411350"/>
            <a:ext cx="8908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question_mark_count: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Counts question marks in the TEXT. Posts with questions encourage interaction, leading to more likes and comments.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Exclamation_mark_count: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Counts exclamation marks in the TEXT. Posts with exclamation encourage interaction, leading to more likes and comments.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engagement_keywords_count: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Counts engagement-focused words in TEXT. Prompts like "like" or "comment" directly drive user interaction.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emoji_count: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Counts emojis in TEXT. Emojis make posts more engaging and visually appealing, encouraging reactions.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800100" y="95342"/>
            <a:ext cx="7543800" cy="96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dirty="0"/>
              <a:t>Model Performance</a:t>
            </a:r>
            <a:endParaRPr dirty="0"/>
          </a:p>
        </p:txBody>
      </p:sp>
      <p:graphicFrame>
        <p:nvGraphicFramePr>
          <p:cNvPr id="166" name="Google Shape;166;p31"/>
          <p:cNvGraphicFramePr/>
          <p:nvPr/>
        </p:nvGraphicFramePr>
        <p:xfrm>
          <a:off x="1033670" y="1063228"/>
          <a:ext cx="7285400" cy="3436425"/>
        </p:xfrm>
        <a:graphic>
          <a:graphicData uri="http://schemas.openxmlformats.org/drawingml/2006/table">
            <a:tbl>
              <a:tblPr firstRow="1" bandRow="1">
                <a:noFill/>
                <a:tableStyleId>{89CE4F71-22C3-4AA2-AB9C-21FC3E2761C2}</a:tableStyleId>
              </a:tblPr>
              <a:tblGrid>
                <a:gridCol w="182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Model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R squared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Adjusted R square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 statistic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LIKES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</a:t>
                      </a:r>
                      <a:r>
                        <a:rPr lang="en"/>
                        <a:t>9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0.438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Significant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COMMENTS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</a:t>
                      </a:r>
                      <a:r>
                        <a:rPr lang="en"/>
                        <a:t>81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0.0</a:t>
                      </a:r>
                      <a:r>
                        <a:rPr lang="en"/>
                        <a:t>80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Significant</a:t>
                      </a:r>
                      <a:endParaRPr sz="1100"/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272350" y="97251"/>
            <a:ext cx="8229600" cy="51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130500" y="809050"/>
            <a:ext cx="86253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Positive Influencers: Higher follower counts, use of question marks, and engagement keywords boost both likes and comments.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Negative Influencers: More following, mentions, longer text, videos, and posts made during certain times (e.g., morning, evening, night) or days (e.g., weekends) negatively impact both likes and comments.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Timing &amp; Seasonal Trends: Avoid posting in months like August, January, and July, as well as weekends and mornings, to maximize engagement.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Content Style: Short, engaging posts with questions and keywords tend to perform better, while excessive tags, mentions, and videos reduce engagement.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60650" cy="34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550" y="84200"/>
            <a:ext cx="4390251" cy="321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374425" y="3562575"/>
            <a:ext cx="85944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figures above present the standardized beta coefficients from the linear regression model.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On-screen Show (16:9)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Rockwell</vt:lpstr>
      <vt:lpstr>Rockwell Condensed</vt:lpstr>
      <vt:lpstr>Times New Roman</vt:lpstr>
      <vt:lpstr>Wingdings</vt:lpstr>
      <vt:lpstr>Simple Light</vt:lpstr>
      <vt:lpstr>Wood Type</vt:lpstr>
      <vt:lpstr>Social Media Engagement Analysis</vt:lpstr>
      <vt:lpstr>Introduction</vt:lpstr>
      <vt:lpstr> Model Performance</vt:lpstr>
      <vt:lpstr>Key Insights</vt:lpstr>
      <vt:lpstr>PowerPoint Presentation</vt:lpstr>
      <vt:lpstr>New Variables added</vt:lpstr>
      <vt:lpstr>Model Performance</vt:lpstr>
      <vt:lpstr>Key Insights</vt:lpstr>
      <vt:lpstr>PowerPoint Presentation</vt:lpstr>
      <vt:lpstr>Model Comparison</vt:lpstr>
      <vt:lpstr> Model Performance</vt:lpstr>
      <vt:lpstr>Key Insights</vt:lpstr>
      <vt:lpstr>Model Comparison</vt:lpstr>
      <vt:lpstr>Model Performance</vt:lpstr>
      <vt:lpstr>Coefficient Comparison (LIKES)</vt:lpstr>
      <vt:lpstr>Coefficient Comparison (COMMENTS)</vt:lpstr>
      <vt:lpstr>              Insights and Recommendations</vt:lpstr>
      <vt:lpstr>Lessons from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vishal patidar</cp:lastModifiedBy>
  <cp:revision>1</cp:revision>
  <dcterms:modified xsi:type="dcterms:W3CDTF">2025-05-26T02:53:42Z</dcterms:modified>
</cp:coreProperties>
</file>