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4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1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15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FE93-A68A-4CB6-B27C-947B4D32277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3C2D53-7A6F-4EB4-ADB5-5C6F3238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deafrontierdea/videos" TargetMode="External"/><Relationship Id="rId2" Type="http://schemas.openxmlformats.org/officeDocument/2006/relationships/hyperlink" Target="https://www.kaggle.com/datasets/teertha/personal-loan-mod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wpi.ed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2590419"/>
            <a:ext cx="11309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OIE 548 – Performance Analytics</a:t>
            </a:r>
          </a:p>
          <a:p>
            <a:pPr algn="ctr"/>
            <a:endParaRPr lang="en-US" dirty="0"/>
          </a:p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DEA-Based Optimization of Loan Conversion Strategies at Nationwide Bank Branches in India</a:t>
            </a:r>
          </a:p>
          <a:p>
            <a:pPr algn="ctr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ctr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Vishal Patidar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F87E3C5F-8277-49D9-02E0-67D9ED5B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0" y="210502"/>
            <a:ext cx="347472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224C0-46A9-CA88-04FE-3F875906A679}"/>
              </a:ext>
            </a:extLst>
          </p:cNvPr>
          <p:cNvSpPr txBox="1"/>
          <p:nvPr/>
        </p:nvSpPr>
        <p:spPr>
          <a:xfrm>
            <a:off x="970547" y="2598003"/>
            <a:ext cx="10250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Reference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https://www.kaggle.com/datasets/teertha/personal-loan-modeling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3"/>
              </a:rPr>
              <a:t>https://www.youtube.com/@deafrontierdea/videos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https://canvas.wpi.edu/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224C0-46A9-CA88-04FE-3F875906A679}"/>
              </a:ext>
            </a:extLst>
          </p:cNvPr>
          <p:cNvSpPr txBox="1"/>
          <p:nvPr/>
        </p:nvSpPr>
        <p:spPr>
          <a:xfrm>
            <a:off x="970547" y="2598003"/>
            <a:ext cx="10250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92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2044005"/>
            <a:ext cx="113096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</a:t>
            </a:r>
          </a:p>
          <a:p>
            <a:pPr algn="ctr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Opportunity: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Nationwide Bank has identified a significant potential to expand its personal loan business with a previous conversion rate of over 9%.</a:t>
            </a:r>
          </a:p>
          <a:p>
            <a:pPr algn="ctr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utilize Data Envelopment Analysis (DEA) to evaluate and enhance marketing strategies across 25 branches, ensuring cost-effective loan customer conversions.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1213008"/>
            <a:ext cx="113096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Description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Inputs Used: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Employees: Indicates manpower available for operations and customer service.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 Budget ($000): Financial allocation for branch operations.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Marketing Spend ($000): Investment in marketing efforts to attract potential loan customers.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Outputs Measured: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Loans Approved (count): Efficiency of the branch in converting applications to approvals.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Total Loan Amount ($000): Financial outcome of approved loans.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1351508"/>
            <a:ext cx="1130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Models Used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DEA Models Applied: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Multiplier Model (Input Oriented): Focuses on adjusting inputs to improve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Multiplier Model (Output Oriented): Maximizes outputs with existing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Envelopment Model (Input Oriented): Assesses potential input reductions.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Envelopment Model (Output Oriented): Explores potential output increases.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Super Efficiency Models: Identifies branches performing beyond efficiency frontiers.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6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1351508"/>
            <a:ext cx="1130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Efficiency Analysis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Input-oriented Multiplier Model: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Analyzes how inputs can be adjusted to improve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achieved a DEA score of 1, indicating optimal input usage for maximum loan approvals.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Output-oriented Multiplier Model: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Focuses on maximizing outputs given the current level of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LakeBank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also showed a DEA score of 1, effectively converting inputs into the maximum number of approved loans and total loan amounts.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1213008"/>
            <a:ext cx="113096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Efficiency Analysis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Input-oriented Envelopment Model: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Assesses the potential for reducing inputs without affecting the output levels.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CityBank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can potentially reduce its marketing spend by 25% without impacting its loan approval numbers.</a:t>
            </a:r>
          </a:p>
          <a:p>
            <a:pPr algn="ctr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Output-oriented Envelopment Model: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Looks at how much outputs can be increased without altering the inputs.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RiverBank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could increase its total loan amount outputs by enhancing targeted marketing strategies, despite constant input levels.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441158" y="1351508"/>
            <a:ext cx="1130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Super Efficiency Analysis</a:t>
            </a:r>
          </a:p>
          <a:p>
            <a:pPr algn="ctr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Input-oriented Envelopment Model - Super Efficiency: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City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Bank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Exhibits super efficiency with a DEA score greater than 1, suggesting it operates beyond the efficiency frontier, setting benchmarks for other branches.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Output-oriented Envelopment Model - Super Efficiency: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RainbowBank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Achieved a super-efficient score, indicating its ability to generate more loans and higher total loan amounts than anticipated, serving as a model for others.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1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681789" y="151179"/>
            <a:ext cx="108284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Recommendations</a:t>
            </a:r>
          </a:p>
          <a:p>
            <a:pPr algn="ctr"/>
            <a:endParaRPr lang="en-US" sz="3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Based on all the DEA models, I recommend Nation Wide Bank to implement the following strategies to enhance loan conversion rates across branches: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 Resource Allocation: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Direct additional marketing spend to branches like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CityBank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show potential for higher conversions with increased advertising.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Benchmarking High Performers: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Adopt the operational strategies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LakeBank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achieved DEA scores of 1, indicating optimal use of resources for maximum loan approvals.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Strategic Marketing: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the marketing techniques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RiverBank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led to an increase in total loan amounts, signifying an effective conversion strategy.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Efficiency Improvements: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Reallocate human resources from overstaffed branches to those requiring more manpower to improve overall efficiency.</a:t>
            </a:r>
          </a:p>
          <a:p>
            <a:pPr algn="ctr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8846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52926-7BDB-EA4E-8C82-847E437A85CB}"/>
              </a:ext>
            </a:extLst>
          </p:cNvPr>
          <p:cNvSpPr txBox="1"/>
          <p:nvPr/>
        </p:nvSpPr>
        <p:spPr>
          <a:xfrm>
            <a:off x="681789" y="936010"/>
            <a:ext cx="108284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 of Achievements: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Effective Benchmarking: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Employed DEA models successfully to benchmark the performance of 25 branches of Nationwide Bank. For instance, branches like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LakeBank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were identified as top performers with DEA scores of 1, demonstrating optimal use of resources to maximize loan approvals and amounts.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Identification of Best Practices: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Identified key strategies that led to high efficiency, such as the strategic allocation of marketing spend at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RiverBank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which boosted loan outputs significantly.</a:t>
            </a:r>
          </a:p>
          <a:p>
            <a:pPr lvl="1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on Bank Strategy: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Insights from this analysis will guide resource allocation and marketing strategies to maximize loan conversions across all branches.</a:t>
            </a:r>
          </a:p>
          <a:p>
            <a:pPr algn="ctr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09087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1012</TotalTime>
  <Words>704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Patidar, Vishal</dc:creator>
  <cp:lastModifiedBy>Vishal Patidar</cp:lastModifiedBy>
  <cp:revision>3</cp:revision>
  <dcterms:created xsi:type="dcterms:W3CDTF">2024-04-21T06:14:33Z</dcterms:created>
  <dcterms:modified xsi:type="dcterms:W3CDTF">2024-04-21T23:06:51Z</dcterms:modified>
</cp:coreProperties>
</file>