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666666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314190" cy="5143500"/>
          </a:xfrm>
          <a:custGeom>
            <a:avLst/>
            <a:gdLst/>
            <a:ahLst/>
            <a:cxnLst/>
            <a:rect l="l" t="t" r="r" b="b"/>
            <a:pathLst>
              <a:path w="4314190" h="5143500">
                <a:moveTo>
                  <a:pt x="431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313999" y="0"/>
                </a:lnTo>
                <a:lnTo>
                  <a:pt x="4313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124"/>
            <a:ext cx="4314190" cy="4399915"/>
          </a:xfrm>
          <a:custGeom>
            <a:avLst/>
            <a:gdLst/>
            <a:ahLst/>
            <a:cxnLst/>
            <a:rect l="l" t="t" r="r" b="b"/>
            <a:pathLst>
              <a:path w="4314190" h="4399915">
                <a:moveTo>
                  <a:pt x="0" y="4399374"/>
                </a:moveTo>
                <a:lnTo>
                  <a:pt x="0" y="3924"/>
                </a:lnTo>
                <a:lnTo>
                  <a:pt x="4310474" y="0"/>
                </a:lnTo>
                <a:lnTo>
                  <a:pt x="4313624" y="3163524"/>
                </a:lnTo>
                <a:lnTo>
                  <a:pt x="0" y="4399374"/>
                </a:lnTo>
                <a:close/>
              </a:path>
            </a:pathLst>
          </a:custGeom>
          <a:solidFill>
            <a:srgbClr val="D9C4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4" y="0"/>
            <a:ext cx="4317365" cy="4396105"/>
          </a:xfrm>
          <a:custGeom>
            <a:avLst/>
            <a:gdLst/>
            <a:ahLst/>
            <a:cxnLst/>
            <a:rect l="l" t="t" r="r" b="b"/>
            <a:pathLst>
              <a:path w="4317365" h="4396105">
                <a:moveTo>
                  <a:pt x="0" y="4395599"/>
                </a:moveTo>
                <a:lnTo>
                  <a:pt x="0" y="149"/>
                </a:lnTo>
                <a:lnTo>
                  <a:pt x="4316899" y="0"/>
                </a:lnTo>
                <a:lnTo>
                  <a:pt x="4314049" y="3161049"/>
                </a:lnTo>
                <a:lnTo>
                  <a:pt x="0" y="43955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50" y="559725"/>
            <a:ext cx="83744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421" y="952918"/>
            <a:ext cx="8197157" cy="344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666666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335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9"/>
                </a:moveTo>
                <a:lnTo>
                  <a:pt x="0" y="0"/>
                </a:lnTo>
                <a:lnTo>
                  <a:pt x="9144249" y="0"/>
                </a:lnTo>
                <a:lnTo>
                  <a:pt x="9143999" y="1772849"/>
                </a:lnTo>
                <a:lnTo>
                  <a:pt x="0" y="439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210940"/>
            <a:ext cx="87630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400" dirty="0">
                <a:solidFill>
                  <a:srgbClr val="002F4A"/>
                </a:solidFill>
                <a:latin typeface="+mj-lt"/>
              </a:rPr>
              <a:t>MIS</a:t>
            </a:r>
            <a:r>
              <a:rPr sz="3200" spc="50" dirty="0">
                <a:solidFill>
                  <a:srgbClr val="002F4A"/>
                </a:solidFill>
                <a:latin typeface="+mj-lt"/>
              </a:rPr>
              <a:t> </a:t>
            </a:r>
            <a:r>
              <a:rPr sz="3200" spc="204" dirty="0">
                <a:solidFill>
                  <a:srgbClr val="002F4A"/>
                </a:solidFill>
                <a:latin typeface="+mj-lt"/>
              </a:rPr>
              <a:t>502</a:t>
            </a:r>
            <a:r>
              <a:rPr sz="3200" spc="50" dirty="0">
                <a:solidFill>
                  <a:srgbClr val="002F4A"/>
                </a:solidFill>
                <a:latin typeface="+mj-lt"/>
              </a:rPr>
              <a:t> </a:t>
            </a:r>
            <a:r>
              <a:rPr sz="3200" spc="350" dirty="0">
                <a:solidFill>
                  <a:srgbClr val="002F4A"/>
                </a:solidFill>
                <a:latin typeface="+mj-lt"/>
              </a:rPr>
              <a:t>|</a:t>
            </a:r>
            <a:r>
              <a:rPr lang="en-US" sz="3200" spc="350" dirty="0">
                <a:solidFill>
                  <a:srgbClr val="002F4A"/>
                </a:solidFill>
                <a:latin typeface="+mj-lt"/>
              </a:rPr>
              <a:t>Data Management for Analytics</a:t>
            </a:r>
            <a:endParaRPr sz="320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0" y="1199006"/>
            <a:ext cx="319341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latin typeface="+mj-lt"/>
                <a:cs typeface="Roboto"/>
              </a:rPr>
              <a:t>Final Project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latin typeface="+mj-lt"/>
                <a:cs typeface="Roboto"/>
              </a:rPr>
              <a:t>By Vishal Patidar</a:t>
            </a:r>
            <a:endParaRPr sz="2000" dirty="0">
              <a:latin typeface="+mj-lt"/>
              <a:cs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4D17F-5049-A85E-61F3-066B6677032E}"/>
              </a:ext>
            </a:extLst>
          </p:cNvPr>
          <p:cNvSpPr txBox="1"/>
          <p:nvPr/>
        </p:nvSpPr>
        <p:spPr>
          <a:xfrm>
            <a:off x="19480" y="2641964"/>
            <a:ext cx="710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Title: Enhancing Indoor localization with Wi – Fi Signal Strength</a:t>
            </a:r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5FE4EDC7-7481-297A-D7CA-0A6D36E0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47" y="3154951"/>
            <a:ext cx="2687053" cy="1864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468B2-3174-B91A-3D8A-0F62AE4A491C}"/>
              </a:ext>
            </a:extLst>
          </p:cNvPr>
          <p:cNvSpPr txBox="1"/>
          <p:nvPr/>
        </p:nvSpPr>
        <p:spPr>
          <a:xfrm>
            <a:off x="384750" y="559725"/>
            <a:ext cx="8374499" cy="452119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0" i="0">
                <a:solidFill>
                  <a:schemeClr val="bg1"/>
                </a:solidFill>
                <a:latin typeface="Cambria"/>
                <a:ea typeface="+mj-ea"/>
                <a:cs typeface="Cambria"/>
              </a:rPr>
              <a:t>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138CD-3C39-22CE-DDEE-E090DA8E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9" y="1200150"/>
            <a:ext cx="8374499" cy="3581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2200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Data</a:t>
            </a:r>
            <a:r>
              <a:rPr spc="-15" dirty="0"/>
              <a:t> </a:t>
            </a:r>
            <a:r>
              <a:rPr spc="280" dirty="0"/>
              <a:t>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983D4-2CF1-7D9D-31C1-B0D165F5210C}"/>
              </a:ext>
            </a:extLst>
          </p:cNvPr>
          <p:cNvSpPr txBox="1"/>
          <p:nvPr/>
        </p:nvSpPr>
        <p:spPr>
          <a:xfrm>
            <a:off x="4495800" y="361950"/>
            <a:ext cx="449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To classify floor and building IDs from sensor signal data.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</a:rPr>
              <a:t>Goals: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Utilize machine learning models for precise indoor location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Compare the efficacy of different algorithms (Logistic Regression, KNN, and Random Forest).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1966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15" dirty="0"/>
              <a:t>Models Selection</a:t>
            </a:r>
            <a:endParaRPr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59622-F344-EF20-108D-E64224C8E555}"/>
              </a:ext>
            </a:extLst>
          </p:cNvPr>
          <p:cNvSpPr txBox="1"/>
          <p:nvPr/>
        </p:nvSpPr>
        <p:spPr>
          <a:xfrm>
            <a:off x="4572000" y="559725"/>
            <a:ext cx="441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It’s simple and computationally efficient.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KNN: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WLAN fingerprints, spatial proximity might indicate similarity, KNN could be effective.</a:t>
            </a:r>
            <a:endParaRPr lang="en-US" sz="1600" b="1" dirty="0"/>
          </a:p>
          <a:p>
            <a:endParaRPr lang="en-US" b="1" dirty="0"/>
          </a:p>
          <a:p>
            <a:r>
              <a:rPr lang="en-US" b="1" dirty="0"/>
              <a:t>Random Forest: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Its robust, less prone to overfitting and can perform very well in such a scenario.</a:t>
            </a:r>
            <a:r>
              <a:rPr lang="en-US" dirty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1EB98-1922-9DDF-908E-7E613683543E}"/>
              </a:ext>
            </a:extLst>
          </p:cNvPr>
          <p:cNvSpPr txBox="1"/>
          <p:nvPr/>
        </p:nvSpPr>
        <p:spPr>
          <a:xfrm>
            <a:off x="381000" y="438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63B45-C4A6-89F9-0073-470DECA56CF6}"/>
              </a:ext>
            </a:extLst>
          </p:cNvPr>
          <p:cNvSpPr txBox="1"/>
          <p:nvPr/>
        </p:nvSpPr>
        <p:spPr>
          <a:xfrm>
            <a:off x="4419600" y="36195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seen in the below graph, </a:t>
            </a:r>
            <a:r>
              <a:rPr lang="en-US" sz="1600" b="1" dirty="0"/>
              <a:t>KNN</a:t>
            </a:r>
            <a:r>
              <a:rPr lang="en-US" sz="1600" dirty="0"/>
              <a:t> gives the best performance for multiclass classification problem.</a:t>
            </a:r>
          </a:p>
        </p:txBody>
      </p:sp>
      <p:pic>
        <p:nvPicPr>
          <p:cNvPr id="5" name="Picture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C75846E5-608F-A132-71D4-836B6674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29030"/>
            <a:ext cx="8763000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1EB98-1922-9DDF-908E-7E613683543E}"/>
              </a:ext>
            </a:extLst>
          </p:cNvPr>
          <p:cNvSpPr txBox="1"/>
          <p:nvPr/>
        </p:nvSpPr>
        <p:spPr>
          <a:xfrm>
            <a:off x="384750" y="559725"/>
            <a:ext cx="8374499" cy="452119"/>
          </a:xfrm>
          <a:prstGeom prst="rect">
            <a:avLst/>
          </a:prstGeom>
        </p:spPr>
        <p:txBody>
          <a:bodyPr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0" i="0">
                <a:solidFill>
                  <a:schemeClr val="bg1"/>
                </a:solidFill>
              </a:rPr>
              <a:t>KNN Classifier Iterations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C1CFD-B088-259E-D93C-B9DE5A1FB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2" r="-1" b="27764"/>
          <a:stretch/>
        </p:blipFill>
        <p:spPr>
          <a:xfrm>
            <a:off x="384750" y="1202344"/>
            <a:ext cx="8374499" cy="3579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261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8374499" cy="452119"/>
          </a:xfrm>
        </p:spPr>
        <p:txBody>
          <a:bodyPr vert="horz" wrap="square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pc="215" dirty="0"/>
              <a:t>Data</a:t>
            </a:r>
            <a:r>
              <a:rPr lang="en-US" dirty="0"/>
              <a:t> </a:t>
            </a:r>
            <a:r>
              <a:rPr lang="en-US" spc="195" dirty="0"/>
              <a:t>Visualization</a:t>
            </a:r>
            <a:endParaRPr lang="en-US" spc="195"/>
          </a:p>
        </p:txBody>
      </p:sp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2AC86719-49D3-E41D-4C06-F1F33B75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03" y="1011844"/>
            <a:ext cx="7844849" cy="39221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8374499" cy="452119"/>
          </a:xfrm>
        </p:spPr>
        <p:txBody>
          <a:bodyPr vert="horz" wrap="square" lIns="0" tIns="12700" rIns="0" bIns="0" rtlCol="0">
            <a:normAutofit fontScale="90000"/>
          </a:bodyPr>
          <a:lstStyle/>
          <a:p>
            <a:pPr marL="12700">
              <a:spcBef>
                <a:spcPts val="100"/>
              </a:spcBef>
            </a:pPr>
            <a:r>
              <a:rPr lang="en-US" spc="225" dirty="0"/>
              <a:t>Sensor Data </a:t>
            </a:r>
            <a:br>
              <a:rPr lang="en-US" spc="225" dirty="0"/>
            </a:br>
            <a:r>
              <a:rPr lang="en-US" spc="225" dirty="0"/>
              <a:t>Distribution</a:t>
            </a:r>
            <a:endParaRPr lang="en-US" spc="204" dirty="0"/>
          </a:p>
        </p:txBody>
      </p:sp>
      <p:pic>
        <p:nvPicPr>
          <p:cNvPr id="4" name="Picture 3" descr="A pie chart with numbers and a number of data points&#10;&#10;Description automatically generated">
            <a:extLst>
              <a:ext uri="{FF2B5EF4-FFF2-40B4-BE49-F238E27FC236}">
                <a16:creationId xmlns:a16="http://schemas.microsoft.com/office/drawing/2014/main" id="{F90FE9EB-B2AB-1039-F339-8E7172DB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42950"/>
            <a:ext cx="4343400" cy="3693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285750"/>
            <a:ext cx="8374499" cy="452119"/>
          </a:xfrm>
        </p:spPr>
        <p:txBody>
          <a:bodyPr vert="horz" wrap="square" lIns="0" tIns="12700" rIns="0" bIns="0" rtlCol="0">
            <a:normAutofit/>
          </a:bodyPr>
          <a:lstStyle/>
          <a:p>
            <a:pPr marL="12700" marR="5080">
              <a:lnSpc>
                <a:spcPct val="90000"/>
              </a:lnSpc>
              <a:spcBef>
                <a:spcPts val="100"/>
              </a:spcBef>
            </a:pPr>
            <a:r>
              <a:rPr lang="en-US" sz="1500" spc="200" dirty="0"/>
              <a:t>Signal Strength Distribution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3ACBB9AA-CF39-8F76-7EAA-6027C9AC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11844"/>
            <a:ext cx="7315200" cy="3922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2035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Thank</a:t>
            </a:r>
            <a:r>
              <a:rPr spc="-15" dirty="0"/>
              <a:t> </a:t>
            </a:r>
            <a:r>
              <a:rPr spc="204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1609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01F5F-2CD8-19ED-C9A3-5F52F95B3B06}"/>
              </a:ext>
            </a:extLst>
          </p:cNvPr>
          <p:cNvSpPr txBox="1"/>
          <p:nvPr/>
        </p:nvSpPr>
        <p:spPr>
          <a:xfrm>
            <a:off x="4800600" y="1011845"/>
            <a:ext cx="4146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Preparation/Data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296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95" dirty="0"/>
              <a:t>Introduction</a:t>
            </a:r>
            <a:endParaRPr spc="19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73DBD-DC4C-8D2A-5E10-F212E18B1855}"/>
              </a:ext>
            </a:extLst>
          </p:cNvPr>
          <p:cNvSpPr txBox="1"/>
          <p:nvPr/>
        </p:nvSpPr>
        <p:spPr>
          <a:xfrm>
            <a:off x="4572000" y="559725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Purpose of the Study: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To develop models that improve indoor localization using Wi-Fi signal strengths.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Importance: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Critical for navigation in complex structures like university buildings and malls.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Scope: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Examination of various indoor locations and Wi-Fi signal behaviors.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296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Data</a:t>
            </a:r>
            <a:r>
              <a:rPr spc="-5" dirty="0"/>
              <a:t> </a:t>
            </a:r>
            <a:r>
              <a:rPr spc="195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2E58D-4CC1-D653-8B67-B8AADB7B2134}"/>
              </a:ext>
            </a:extLst>
          </p:cNvPr>
          <p:cNvSpPr txBox="1"/>
          <p:nvPr/>
        </p:nvSpPr>
        <p:spPr>
          <a:xfrm>
            <a:off x="4343400" y="559725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Composition:</a:t>
            </a:r>
            <a:r>
              <a:rPr lang="en-US" dirty="0"/>
              <a:t> Data Collected from 520 Wi – Fi access points (WAP001 – WAP520)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Attributes:</a:t>
            </a:r>
            <a:r>
              <a:rPr lang="en-US" dirty="0"/>
              <a:t> Signal strengths, geographical coordinates (Longitude, Latitude), floor levels, and building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Collection Context:</a:t>
            </a:r>
            <a:r>
              <a:rPr lang="en-US" dirty="0"/>
              <a:t> Extensive measurement campaign across multiple buildings on a campus to enhance indoor localization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463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Potential</a:t>
            </a:r>
            <a:r>
              <a:rPr spc="-25" dirty="0"/>
              <a:t> </a:t>
            </a:r>
            <a:r>
              <a:rPr spc="229"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6608" y="1023022"/>
            <a:ext cx="3992592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600" dirty="0">
                <a:cs typeface="Roboto"/>
              </a:rPr>
              <a:t>Location Accuracy Improvements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endParaRPr lang="en-US" sz="1600" dirty="0">
              <a:cs typeface="Roboto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600" dirty="0">
                <a:cs typeface="Roboto"/>
              </a:rPr>
              <a:t>Signal Distribution Insights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endParaRPr lang="en-US" sz="1600" dirty="0">
              <a:cs typeface="Roboto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600" dirty="0">
                <a:cs typeface="Roboto"/>
              </a:rPr>
              <a:t>Predictive Modeling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endParaRPr lang="en-US" sz="1600" dirty="0">
              <a:cs typeface="Roboto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600" dirty="0">
                <a:cs typeface="Roboto"/>
              </a:rPr>
              <a:t>System Design Enhancements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endParaRPr lang="en-US" sz="1600" dirty="0">
              <a:cs typeface="Roboto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600" dirty="0">
                <a:cs typeface="Roboto"/>
              </a:rPr>
              <a:t>Educational &amp; Commercial Applications</a:t>
            </a:r>
            <a:endParaRPr sz="1600" dirty="0"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504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Data </a:t>
            </a:r>
            <a:r>
              <a:rPr spc="210" dirty="0"/>
              <a:t>Quality, </a:t>
            </a:r>
            <a:r>
              <a:rPr spc="215" dirty="0"/>
              <a:t> </a:t>
            </a:r>
            <a:r>
              <a:rPr spc="200" dirty="0"/>
              <a:t>Integrity</a:t>
            </a:r>
            <a:r>
              <a:rPr spc="25" dirty="0"/>
              <a:t> </a:t>
            </a:r>
            <a:r>
              <a:rPr spc="225" dirty="0"/>
              <a:t>and</a:t>
            </a:r>
            <a:r>
              <a:rPr spc="30" dirty="0"/>
              <a:t> </a:t>
            </a:r>
            <a:r>
              <a:rPr spc="210" dirty="0"/>
              <a:t>Ethics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5400" y="895350"/>
            <a:ext cx="3445507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US" sz="1600" b="1" spc="-15" dirty="0">
                <a:cs typeface="Roboto"/>
              </a:rPr>
              <a:t>Data Quality: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r>
              <a:rPr lang="en-US" sz="1300" b="1" spc="-15" dirty="0">
                <a:cs typeface="Roboto"/>
              </a:rPr>
              <a:t>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r>
              <a:rPr lang="en-US" sz="1300" b="1" spc="-15" dirty="0">
                <a:cs typeface="Roboto"/>
              </a:rPr>
              <a:t>         </a:t>
            </a:r>
            <a:r>
              <a:rPr lang="en-US" sz="1300" spc="-15" dirty="0">
                <a:cs typeface="Roboto"/>
              </a:rPr>
              <a:t>Completeness, Accuracy &amp; Consistency</a:t>
            </a:r>
            <a:endParaRPr lang="en-US" sz="1300" b="1" spc="-15" dirty="0"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endParaRPr lang="en-US" sz="1300" b="1" spc="-15" dirty="0">
              <a:cs typeface="Roboto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sz="1600" b="1" spc="-15" dirty="0">
                <a:cs typeface="Roboto"/>
              </a:rPr>
              <a:t>Data</a:t>
            </a:r>
            <a:r>
              <a:rPr sz="1600" b="1" spc="-25" dirty="0">
                <a:cs typeface="Roboto"/>
              </a:rPr>
              <a:t> </a:t>
            </a:r>
            <a:r>
              <a:rPr sz="1600" b="1" spc="-10" dirty="0">
                <a:cs typeface="Roboto"/>
              </a:rPr>
              <a:t>Integrity:</a:t>
            </a:r>
            <a:endParaRPr sz="1600" dirty="0"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cs typeface="Roboto"/>
            </a:endParaRPr>
          </a:p>
          <a:p>
            <a:pPr marL="340360">
              <a:lnSpc>
                <a:spcPct val="100000"/>
              </a:lnSpc>
            </a:pPr>
            <a:r>
              <a:rPr lang="en-US" sz="1300" spc="-15" dirty="0">
                <a:cs typeface="Roboto"/>
              </a:rPr>
              <a:t>Anomaly Detection, Duplication, Outlier Management</a:t>
            </a:r>
            <a:endParaRPr sz="1300" dirty="0">
              <a:cs typeface="Roboto"/>
            </a:endParaRPr>
          </a:p>
          <a:p>
            <a:pPr>
              <a:lnSpc>
                <a:spcPct val="100000"/>
              </a:lnSpc>
            </a:pPr>
            <a:endParaRPr sz="1500" dirty="0"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cs typeface="Roboto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sz="1600" b="1" spc="-15" dirty="0">
                <a:cs typeface="Roboto"/>
              </a:rPr>
              <a:t>Data</a:t>
            </a:r>
            <a:r>
              <a:rPr sz="1600" b="1" spc="-35" dirty="0">
                <a:cs typeface="Roboto"/>
              </a:rPr>
              <a:t> </a:t>
            </a:r>
            <a:r>
              <a:rPr sz="1600" b="1" spc="-10" dirty="0">
                <a:cs typeface="Roboto"/>
              </a:rPr>
              <a:t>Ethics:</a:t>
            </a:r>
            <a:endParaRPr sz="1600" dirty="0"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cs typeface="Roboto"/>
            </a:endParaRPr>
          </a:p>
          <a:p>
            <a:pPr marL="340360">
              <a:lnSpc>
                <a:spcPct val="100000"/>
              </a:lnSpc>
            </a:pPr>
            <a:r>
              <a:rPr lang="en-US" sz="1300" spc="-20" dirty="0">
                <a:cs typeface="Roboto"/>
              </a:rPr>
              <a:t>Privacy Protection, Bias Prevention, Transparency</a:t>
            </a:r>
            <a:endParaRPr sz="1300" dirty="0"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050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Column</a:t>
            </a:r>
            <a:r>
              <a:rPr spc="-10" dirty="0"/>
              <a:t> </a:t>
            </a:r>
            <a:r>
              <a:rPr spc="240" dirty="0"/>
              <a:t>Proﬁling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7F667-FC7D-ED89-BD3F-DD891DDF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133350"/>
            <a:ext cx="4724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301117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Data</a:t>
            </a:r>
            <a:r>
              <a:rPr spc="-35" dirty="0"/>
              <a:t> </a:t>
            </a:r>
            <a:r>
              <a:rPr spc="190" dirty="0"/>
              <a:t>Preparation </a:t>
            </a:r>
            <a:r>
              <a:rPr spc="-605" dirty="0"/>
              <a:t> </a:t>
            </a:r>
            <a:r>
              <a:rPr lang="en-US" spc="225" dirty="0"/>
              <a:t>and</a:t>
            </a:r>
            <a:r>
              <a:rPr spc="225" dirty="0"/>
              <a:t> </a:t>
            </a:r>
            <a:r>
              <a:rPr spc="215" dirty="0"/>
              <a:t>Data </a:t>
            </a:r>
            <a:r>
              <a:rPr spc="220" dirty="0"/>
              <a:t> </a:t>
            </a:r>
            <a:r>
              <a:rPr spc="229" dirty="0"/>
              <a:t>Wrangling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B2FFE-61A5-3CB6-2AFD-19F6B82603BA}"/>
              </a:ext>
            </a:extLst>
          </p:cNvPr>
          <p:cNvSpPr txBox="1"/>
          <p:nvPr/>
        </p:nvSpPr>
        <p:spPr>
          <a:xfrm>
            <a:off x="4419600" y="559725"/>
            <a:ext cx="457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Creation of Target Variable and Concatenation: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Selected and Combined Columns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Transformation into Numerical Format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Preparation of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Feature Selection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Cleansing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Transformation</a:t>
            </a:r>
          </a:p>
          <a:p>
            <a:pPr lvl="1"/>
            <a:endParaRPr lang="en-US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Splitting for Model Training:</a:t>
            </a:r>
          </a:p>
          <a:p>
            <a:pPr lvl="1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Shuffling and Splitting Data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0" y="559725"/>
            <a:ext cx="8374499" cy="452119"/>
          </a:xfrm>
        </p:spPr>
        <p:txBody>
          <a:bodyPr vert="horz" wrap="square" lIns="0" tIns="12700" rIns="0" bIns="0" rtlCol="0" anchor="ctr">
            <a:normAutofit/>
          </a:bodyPr>
          <a:lstStyle/>
          <a:p>
            <a:pPr marL="12700">
              <a:spcBef>
                <a:spcPts val="100"/>
              </a:spcBef>
            </a:pPr>
            <a:r>
              <a:rPr spc="229" dirty="0"/>
              <a:t>Outcomes</a:t>
            </a:r>
            <a:endParaRPr lang="en-US" spc="229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8A02A7-A416-70C3-653E-14730ADCE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3" b="-1"/>
          <a:stretch/>
        </p:blipFill>
        <p:spPr>
          <a:xfrm>
            <a:off x="384750" y="1202344"/>
            <a:ext cx="8374499" cy="3264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360</Words>
  <Application>Microsoft Office PowerPoint</Application>
  <PresentationFormat>On-screen Show (16:9)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Roboto</vt:lpstr>
      <vt:lpstr>Office Theme</vt:lpstr>
      <vt:lpstr>MIS 502 |Data Management for Analytics</vt:lpstr>
      <vt:lpstr>Contents</vt:lpstr>
      <vt:lpstr>Introduction</vt:lpstr>
      <vt:lpstr>Data Description</vt:lpstr>
      <vt:lpstr>Potential Outcomes</vt:lpstr>
      <vt:lpstr>Data Quality,  Integrity and Ethics</vt:lpstr>
      <vt:lpstr>Column Proﬁling</vt:lpstr>
      <vt:lpstr>Data Preparation  and Data  Wrangling</vt:lpstr>
      <vt:lpstr>Outcomes</vt:lpstr>
      <vt:lpstr>PowerPoint Presentation</vt:lpstr>
      <vt:lpstr>Data Mining</vt:lpstr>
      <vt:lpstr>Models Selection</vt:lpstr>
      <vt:lpstr>PowerPoint Presentation</vt:lpstr>
      <vt:lpstr>PowerPoint Presentation</vt:lpstr>
      <vt:lpstr>Data Visualization</vt:lpstr>
      <vt:lpstr>Sensor Data  Distribution</vt:lpstr>
      <vt:lpstr>Signal Strength Distribution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FinalPPT</dc:title>
  <dc:creator>vishal patidar</dc:creator>
  <cp:lastModifiedBy>Patidar, Vishal</cp:lastModifiedBy>
  <cp:revision>2</cp:revision>
  <dcterms:created xsi:type="dcterms:W3CDTF">2024-04-23T18:06:28Z</dcterms:created>
  <dcterms:modified xsi:type="dcterms:W3CDTF">2024-04-23T20:00:49Z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