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61" r:id="rId2"/>
    <p:sldId id="264" r:id="rId3"/>
    <p:sldId id="263" r:id="rId4"/>
    <p:sldId id="265" r:id="rId5"/>
    <p:sldId id="267" r:id="rId6"/>
    <p:sldId id="266" r:id="rId7"/>
    <p:sldId id="268" r:id="rId8"/>
    <p:sldId id="269" r:id="rId9"/>
    <p:sldId id="270" r:id="rId10"/>
    <p:sldId id="271" r:id="rId11"/>
    <p:sldId id="272" r:id="rId12"/>
    <p:sldId id="273" r:id="rId13"/>
    <p:sldId id="274" r:id="rId14"/>
    <p:sldId id="275"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E3D5D4-7239-4F1A-A369-CE5DAC7AAAF4}" v="96" dt="2025-02-13T14:28:47.3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9731824-38D9-40CD-A816-7B63C2805FD7}" type="datetimeFigureOut">
              <a:rPr lang="en-IN" smtClean="0"/>
              <a:t>13-02-2025</a:t>
            </a:fld>
            <a:endParaRPr lang="en-IN" dirty="0"/>
          </a:p>
        </p:txBody>
      </p:sp>
      <p:sp>
        <p:nvSpPr>
          <p:cNvPr id="5" name="Footer Placeholder 4"/>
          <p:cNvSpPr>
            <a:spLocks noGrp="1"/>
          </p:cNvSpPr>
          <p:nvPr>
            <p:ph type="ftr" sz="quarter" idx="11"/>
          </p:nvPr>
        </p:nvSpPr>
        <p:spPr>
          <a:xfrm>
            <a:off x="2692397" y="5037663"/>
            <a:ext cx="5214635" cy="279400"/>
          </a:xfrm>
        </p:spPr>
        <p:txBody>
          <a:bodyPr/>
          <a:lstStyle/>
          <a:p>
            <a:endParaRPr lang="en-IN" dirty="0"/>
          </a:p>
        </p:txBody>
      </p:sp>
      <p:sp>
        <p:nvSpPr>
          <p:cNvPr id="6" name="Slide Number Placeholder 5"/>
          <p:cNvSpPr>
            <a:spLocks noGrp="1"/>
          </p:cNvSpPr>
          <p:nvPr>
            <p:ph type="sldNum" sz="quarter" idx="12"/>
          </p:nvPr>
        </p:nvSpPr>
        <p:spPr>
          <a:xfrm>
            <a:off x="8956900" y="5037663"/>
            <a:ext cx="551167" cy="279400"/>
          </a:xfrm>
        </p:spPr>
        <p:txBody>
          <a:bodyPr/>
          <a:lstStyle/>
          <a:p>
            <a:fld id="{11318BB5-0CEA-4F71-BE6B-5A41C2FB9364}" type="slidenum">
              <a:rPr lang="en-IN" smtClean="0"/>
              <a:t>‹#›</a:t>
            </a:fld>
            <a:endParaRPr lang="en-IN"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8283688"/>
      </p:ext>
    </p:extLst>
  </p:cSld>
  <p:clrMapOvr>
    <a:masterClrMapping/>
  </p:clrMapOvr>
  <mc:AlternateContent xmlns:mc="http://schemas.openxmlformats.org/markup-compatibility/2006" xmlns:p15="http://schemas.microsoft.com/office/powerpoint/2012/main">
    <mc:Choice Requires="p15">
      <p:transition advClick="0" advTm="2000">
        <p15:prstTrans prst="airplane"/>
      </p:transition>
    </mc:Choice>
    <mc:Fallback xmlns="">
      <p:transition advClick="0" advTm="2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731824-38D9-40CD-A816-7B63C2805FD7}" type="datetimeFigureOut">
              <a:rPr lang="en-IN" smtClean="0"/>
              <a:t>13-02-2025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1318BB5-0CEA-4F71-BE6B-5A41C2FB9364}" type="slidenum">
              <a:rPr lang="en-IN" smtClean="0"/>
              <a:t>‹#›</a:t>
            </a:fld>
            <a:endParaRPr lang="en-IN" dirty="0"/>
          </a:p>
        </p:txBody>
      </p:sp>
    </p:spTree>
    <p:extLst>
      <p:ext uri="{BB962C8B-B14F-4D97-AF65-F5344CB8AC3E}">
        <p14:creationId xmlns:p14="http://schemas.microsoft.com/office/powerpoint/2010/main" val="3862655265"/>
      </p:ext>
    </p:extLst>
  </p:cSld>
  <p:clrMapOvr>
    <a:masterClrMapping/>
  </p:clrMapOvr>
  <mc:AlternateContent xmlns:mc="http://schemas.openxmlformats.org/markup-compatibility/2006" xmlns:p15="http://schemas.microsoft.com/office/powerpoint/2012/main">
    <mc:Choice Requires="p15">
      <p:transition advClick="0" advTm="2000">
        <p15:prstTrans prst="airplane"/>
      </p:transition>
    </mc:Choice>
    <mc:Fallback xmlns="">
      <p:transition advClick="0" advTm="2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731824-38D9-40CD-A816-7B63C2805FD7}" type="datetimeFigureOut">
              <a:rPr lang="en-IN" smtClean="0"/>
              <a:t>13-02-2025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1318BB5-0CEA-4F71-BE6B-5A41C2FB9364}" type="slidenum">
              <a:rPr lang="en-IN" smtClean="0"/>
              <a:t>‹#›</a:t>
            </a:fld>
            <a:endParaRPr lang="en-IN"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7675505"/>
      </p:ext>
    </p:extLst>
  </p:cSld>
  <p:clrMapOvr>
    <a:masterClrMapping/>
  </p:clrMapOvr>
  <mc:AlternateContent xmlns:mc="http://schemas.openxmlformats.org/markup-compatibility/2006" xmlns:p15="http://schemas.microsoft.com/office/powerpoint/2012/main">
    <mc:Choice Requires="p15">
      <p:transition advClick="0" advTm="2000">
        <p15:prstTrans prst="airplane"/>
      </p:transition>
    </mc:Choice>
    <mc:Fallback xmlns="">
      <p:transition advClick="0" advTm="2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731824-38D9-40CD-A816-7B63C2805FD7}" type="datetimeFigureOut">
              <a:rPr lang="en-IN" smtClean="0"/>
              <a:t>13-02-2025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1318BB5-0CEA-4F71-BE6B-5A41C2FB9364}" type="slidenum">
              <a:rPr lang="en-IN" smtClean="0"/>
              <a:t>‹#›</a:t>
            </a:fld>
            <a:endParaRPr lang="en-IN"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6997445"/>
      </p:ext>
    </p:extLst>
  </p:cSld>
  <p:clrMapOvr>
    <a:masterClrMapping/>
  </p:clrMapOvr>
  <mc:AlternateContent xmlns:mc="http://schemas.openxmlformats.org/markup-compatibility/2006" xmlns:p15="http://schemas.microsoft.com/office/powerpoint/2012/main">
    <mc:Choice Requires="p15">
      <p:transition advClick="0" advTm="2000">
        <p15:prstTrans prst="airplane"/>
      </p:transition>
    </mc:Choice>
    <mc:Fallback xmlns="">
      <p:transition advClick="0" advTm="2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731824-38D9-40CD-A816-7B63C2805FD7}" type="datetimeFigureOut">
              <a:rPr lang="en-IN" smtClean="0"/>
              <a:t>13-02-2025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1318BB5-0CEA-4F71-BE6B-5A41C2FB9364}" type="slidenum">
              <a:rPr lang="en-IN" smtClean="0"/>
              <a:t>‹#›</a:t>
            </a:fld>
            <a:endParaRPr lang="en-IN" dirty="0"/>
          </a:p>
        </p:txBody>
      </p:sp>
    </p:spTree>
    <p:extLst>
      <p:ext uri="{BB962C8B-B14F-4D97-AF65-F5344CB8AC3E}">
        <p14:creationId xmlns:p14="http://schemas.microsoft.com/office/powerpoint/2010/main" val="2325227312"/>
      </p:ext>
    </p:extLst>
  </p:cSld>
  <p:clrMapOvr>
    <a:masterClrMapping/>
  </p:clrMapOvr>
  <mc:AlternateContent xmlns:mc="http://schemas.openxmlformats.org/markup-compatibility/2006" xmlns:p15="http://schemas.microsoft.com/office/powerpoint/2012/main">
    <mc:Choice Requires="p15">
      <p:transition advClick="0" advTm="2000">
        <p15:prstTrans prst="airplane"/>
      </p:transition>
    </mc:Choice>
    <mc:Fallback xmlns="">
      <p:transition advClick="0" advTm="2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731824-38D9-40CD-A816-7B63C2805FD7}" type="datetimeFigureOut">
              <a:rPr lang="en-IN" smtClean="0"/>
              <a:t>13-02-2025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1318BB5-0CEA-4F71-BE6B-5A41C2FB9364}" type="slidenum">
              <a:rPr lang="en-IN" smtClean="0"/>
              <a:t>‹#›</a:t>
            </a:fld>
            <a:endParaRPr lang="en-IN"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0415756"/>
      </p:ext>
    </p:extLst>
  </p:cSld>
  <p:clrMapOvr>
    <a:masterClrMapping/>
  </p:clrMapOvr>
  <mc:AlternateContent xmlns:mc="http://schemas.openxmlformats.org/markup-compatibility/2006" xmlns:p15="http://schemas.microsoft.com/office/powerpoint/2012/main">
    <mc:Choice Requires="p15">
      <p:transition advClick="0" advTm="2000">
        <p15:prstTrans prst="airplane"/>
      </p:transition>
    </mc:Choice>
    <mc:Fallback xmlns="">
      <p:transition advClick="0" advTm="2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731824-38D9-40CD-A816-7B63C2805FD7}" type="datetimeFigureOut">
              <a:rPr lang="en-IN" smtClean="0"/>
              <a:t>13-02-2025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1318BB5-0CEA-4F71-BE6B-5A41C2FB9364}" type="slidenum">
              <a:rPr lang="en-IN" smtClean="0"/>
              <a:t>‹#›</a:t>
            </a:fld>
            <a:endParaRPr lang="en-IN"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683395"/>
      </p:ext>
    </p:extLst>
  </p:cSld>
  <p:clrMapOvr>
    <a:masterClrMapping/>
  </p:clrMapOvr>
  <mc:AlternateContent xmlns:mc="http://schemas.openxmlformats.org/markup-compatibility/2006" xmlns:p15="http://schemas.microsoft.com/office/powerpoint/2012/main">
    <mc:Choice Requires="p15">
      <p:transition advClick="0" advTm="2000">
        <p15:prstTrans prst="airplane"/>
      </p:transition>
    </mc:Choice>
    <mc:Fallback xmlns="">
      <p:transition advClick="0" advTm="2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731824-38D9-40CD-A816-7B63C2805FD7}" type="datetimeFigureOut">
              <a:rPr lang="en-IN" smtClean="0"/>
              <a:t>13-02-2025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1318BB5-0CEA-4F71-BE6B-5A41C2FB9364}" type="slidenum">
              <a:rPr lang="en-IN" smtClean="0"/>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1238143"/>
      </p:ext>
    </p:extLst>
  </p:cSld>
  <p:clrMapOvr>
    <a:masterClrMapping/>
  </p:clrMapOvr>
  <mc:AlternateContent xmlns:mc="http://schemas.openxmlformats.org/markup-compatibility/2006" xmlns:p15="http://schemas.microsoft.com/office/powerpoint/2012/main">
    <mc:Choice Requires="p15">
      <p:transition advClick="0" advTm="2000">
        <p15:prstTrans prst="airplane"/>
      </p:transition>
    </mc:Choice>
    <mc:Fallback xmlns="">
      <p:transition advClick="0" advTm="2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731824-38D9-40CD-A816-7B63C2805FD7}" type="datetimeFigureOut">
              <a:rPr lang="en-IN" smtClean="0"/>
              <a:t>13-02-2025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1318BB5-0CEA-4F71-BE6B-5A41C2FB9364}" type="slidenum">
              <a:rPr lang="en-IN" smtClean="0"/>
              <a:t>‹#›</a:t>
            </a:fld>
            <a:endParaRPr lang="en-IN"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5408165"/>
      </p:ext>
    </p:extLst>
  </p:cSld>
  <p:clrMapOvr>
    <a:masterClrMapping/>
  </p:clrMapOvr>
  <mc:AlternateContent xmlns:mc="http://schemas.openxmlformats.org/markup-compatibility/2006" xmlns:p15="http://schemas.microsoft.com/office/powerpoint/2012/main">
    <mc:Choice Requires="p15">
      <p:transition advClick="0" advTm="2000">
        <p15:prstTrans prst="airplane"/>
      </p:transition>
    </mc:Choice>
    <mc:Fallback xmlns="">
      <p:transition advClick="0" advTm="2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731824-38D9-40CD-A816-7B63C2805FD7}" type="datetimeFigureOut">
              <a:rPr lang="en-IN" smtClean="0"/>
              <a:t>13-02-2025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1318BB5-0CEA-4F71-BE6B-5A41C2FB9364}" type="slidenum">
              <a:rPr lang="en-IN" smtClean="0"/>
              <a:t>‹#›</a:t>
            </a:fld>
            <a:endParaRPr lang="en-IN" dirty="0"/>
          </a:p>
        </p:txBody>
      </p:sp>
    </p:spTree>
    <p:extLst>
      <p:ext uri="{BB962C8B-B14F-4D97-AF65-F5344CB8AC3E}">
        <p14:creationId xmlns:p14="http://schemas.microsoft.com/office/powerpoint/2010/main" val="1843648762"/>
      </p:ext>
    </p:extLst>
  </p:cSld>
  <p:clrMapOvr>
    <a:masterClrMapping/>
  </p:clrMapOvr>
  <mc:AlternateContent xmlns:mc="http://schemas.openxmlformats.org/markup-compatibility/2006" xmlns:p15="http://schemas.microsoft.com/office/powerpoint/2012/main">
    <mc:Choice Requires="p15">
      <p:transition advClick="0" advTm="2000">
        <p15:prstTrans prst="airplane"/>
      </p:transition>
    </mc:Choice>
    <mc:Fallback xmlns="">
      <p:transition advClick="0" advTm="2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731824-38D9-40CD-A816-7B63C2805FD7}" type="datetimeFigureOut">
              <a:rPr lang="en-IN" smtClean="0"/>
              <a:t>13-02-2025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1318BB5-0CEA-4F71-BE6B-5A41C2FB9364}" type="slidenum">
              <a:rPr lang="en-IN" smtClean="0"/>
              <a:t>‹#›</a:t>
            </a:fld>
            <a:endParaRPr lang="en-IN"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738247"/>
      </p:ext>
    </p:extLst>
  </p:cSld>
  <p:clrMapOvr>
    <a:masterClrMapping/>
  </p:clrMapOvr>
  <mc:AlternateContent xmlns:mc="http://schemas.openxmlformats.org/markup-compatibility/2006" xmlns:p15="http://schemas.microsoft.com/office/powerpoint/2012/main">
    <mc:Choice Requires="p15">
      <p:transition advClick="0" advTm="2000">
        <p15:prstTrans prst="airplane"/>
      </p:transition>
    </mc:Choice>
    <mc:Fallback xmlns="">
      <p:transition advClick="0" advTm="2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731824-38D9-40CD-A816-7B63C2805FD7}" type="datetimeFigureOut">
              <a:rPr lang="en-IN" smtClean="0"/>
              <a:t>13-02-2025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1318BB5-0CEA-4F71-BE6B-5A41C2FB9364}" type="slidenum">
              <a:rPr lang="en-IN" smtClean="0"/>
              <a:t>‹#›</a:t>
            </a:fld>
            <a:endParaRPr lang="en-IN" dirty="0"/>
          </a:p>
        </p:txBody>
      </p:sp>
    </p:spTree>
    <p:extLst>
      <p:ext uri="{BB962C8B-B14F-4D97-AF65-F5344CB8AC3E}">
        <p14:creationId xmlns:p14="http://schemas.microsoft.com/office/powerpoint/2010/main" val="461448303"/>
      </p:ext>
    </p:extLst>
  </p:cSld>
  <p:clrMapOvr>
    <a:masterClrMapping/>
  </p:clrMapOvr>
  <mc:AlternateContent xmlns:mc="http://schemas.openxmlformats.org/markup-compatibility/2006" xmlns:p15="http://schemas.microsoft.com/office/powerpoint/2012/main">
    <mc:Choice Requires="p15">
      <p:transition advClick="0" advTm="2000">
        <p15:prstTrans prst="airplane"/>
      </p:transition>
    </mc:Choice>
    <mc:Fallback xmlns="">
      <p:transition advClick="0" advTm="2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731824-38D9-40CD-A816-7B63C2805FD7}" type="datetimeFigureOut">
              <a:rPr lang="en-IN" smtClean="0"/>
              <a:t>13-02-2025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1318BB5-0CEA-4F71-BE6B-5A41C2FB9364}" type="slidenum">
              <a:rPr lang="en-IN" smtClean="0"/>
              <a:t>‹#›</a:t>
            </a:fld>
            <a:endParaRPr lang="en-IN"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4889625"/>
      </p:ext>
    </p:extLst>
  </p:cSld>
  <p:clrMapOvr>
    <a:masterClrMapping/>
  </p:clrMapOvr>
  <mc:AlternateContent xmlns:mc="http://schemas.openxmlformats.org/markup-compatibility/2006" xmlns:p15="http://schemas.microsoft.com/office/powerpoint/2012/main">
    <mc:Choice Requires="p15">
      <p:transition advClick="0" advTm="2000">
        <p15:prstTrans prst="airplane"/>
      </p:transition>
    </mc:Choice>
    <mc:Fallback xmlns="">
      <p:transition advClick="0" advTm="2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731824-38D9-40CD-A816-7B63C2805FD7}" type="datetimeFigureOut">
              <a:rPr lang="en-IN" smtClean="0"/>
              <a:t>13-02-2025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1318BB5-0CEA-4F71-BE6B-5A41C2FB9364}" type="slidenum">
              <a:rPr lang="en-IN" smtClean="0"/>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7037785"/>
      </p:ext>
    </p:extLst>
  </p:cSld>
  <p:clrMapOvr>
    <a:masterClrMapping/>
  </p:clrMapOvr>
  <mc:AlternateContent xmlns:mc="http://schemas.openxmlformats.org/markup-compatibility/2006" xmlns:p15="http://schemas.microsoft.com/office/powerpoint/2012/main">
    <mc:Choice Requires="p15">
      <p:transition advClick="0" advTm="2000">
        <p15:prstTrans prst="airplane"/>
      </p:transition>
    </mc:Choice>
    <mc:Fallback xmlns="">
      <p:transition advClick="0" advTm="2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731824-38D9-40CD-A816-7B63C2805FD7}" type="datetimeFigureOut">
              <a:rPr lang="en-IN" smtClean="0"/>
              <a:t>13-02-2025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1318BB5-0CEA-4F71-BE6B-5A41C2FB9364}" type="slidenum">
              <a:rPr lang="en-IN" smtClean="0"/>
              <a:t>‹#›</a:t>
            </a:fld>
            <a:endParaRPr lang="en-IN" dirty="0"/>
          </a:p>
        </p:txBody>
      </p:sp>
    </p:spTree>
    <p:extLst>
      <p:ext uri="{BB962C8B-B14F-4D97-AF65-F5344CB8AC3E}">
        <p14:creationId xmlns:p14="http://schemas.microsoft.com/office/powerpoint/2010/main" val="1880653696"/>
      </p:ext>
    </p:extLst>
  </p:cSld>
  <p:clrMapOvr>
    <a:masterClrMapping/>
  </p:clrMapOvr>
  <mc:AlternateContent xmlns:mc="http://schemas.openxmlformats.org/markup-compatibility/2006" xmlns:p15="http://schemas.microsoft.com/office/powerpoint/2012/main">
    <mc:Choice Requires="p15">
      <p:transition advClick="0" advTm="2000">
        <p15:prstTrans prst="airplane"/>
      </p:transition>
    </mc:Choice>
    <mc:Fallback xmlns="">
      <p:transition advClick="0" advTm="2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731824-38D9-40CD-A816-7B63C2805FD7}" type="datetimeFigureOut">
              <a:rPr lang="en-IN" smtClean="0"/>
              <a:t>13-02-2025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1318BB5-0CEA-4F71-BE6B-5A41C2FB9364}" type="slidenum">
              <a:rPr lang="en-IN" smtClean="0"/>
              <a:t>‹#›</a:t>
            </a:fld>
            <a:endParaRPr lang="en-IN"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6633865"/>
      </p:ext>
    </p:extLst>
  </p:cSld>
  <p:clrMapOvr>
    <a:masterClrMapping/>
  </p:clrMapOvr>
  <mc:AlternateContent xmlns:mc="http://schemas.openxmlformats.org/markup-compatibility/2006" xmlns:p15="http://schemas.microsoft.com/office/powerpoint/2012/main">
    <mc:Choice Requires="p15">
      <p:transition advClick="0" advTm="2000">
        <p15:prstTrans prst="airplane"/>
      </p:transition>
    </mc:Choice>
    <mc:Fallback xmlns="">
      <p:transition advClick="0" advTm="2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731824-38D9-40CD-A816-7B63C2805FD7}" type="datetimeFigureOut">
              <a:rPr lang="en-IN" smtClean="0"/>
              <a:t>13-02-2025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1318BB5-0CEA-4F71-BE6B-5A41C2FB9364}" type="slidenum">
              <a:rPr lang="en-IN" smtClean="0"/>
              <a:t>‹#›</a:t>
            </a:fld>
            <a:endParaRPr lang="en-IN" dirty="0"/>
          </a:p>
        </p:txBody>
      </p:sp>
    </p:spTree>
    <p:extLst>
      <p:ext uri="{BB962C8B-B14F-4D97-AF65-F5344CB8AC3E}">
        <p14:creationId xmlns:p14="http://schemas.microsoft.com/office/powerpoint/2010/main" val="239271128"/>
      </p:ext>
    </p:extLst>
  </p:cSld>
  <p:clrMapOvr>
    <a:masterClrMapping/>
  </p:clrMapOvr>
  <mc:AlternateContent xmlns:mc="http://schemas.openxmlformats.org/markup-compatibility/2006" xmlns:p15="http://schemas.microsoft.com/office/powerpoint/2012/main">
    <mc:Choice Requires="p15">
      <p:transition advClick="0" advTm="2000">
        <p15:prstTrans prst="airplane"/>
      </p:transition>
    </mc:Choice>
    <mc:Fallback xmlns="">
      <p:transition advClick="0" advTm="2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731824-38D9-40CD-A816-7B63C2805FD7}" type="datetimeFigureOut">
              <a:rPr lang="en-IN" smtClean="0"/>
              <a:t>13-02-2025</a:t>
            </a:fld>
            <a:endParaRPr lang="en-IN"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1318BB5-0CEA-4F71-BE6B-5A41C2FB9364}" type="slidenum">
              <a:rPr lang="en-IN" smtClean="0"/>
              <a:t>‹#›</a:t>
            </a:fld>
            <a:endParaRPr lang="en-IN" dirty="0"/>
          </a:p>
        </p:txBody>
      </p:sp>
    </p:spTree>
    <p:extLst>
      <p:ext uri="{BB962C8B-B14F-4D97-AF65-F5344CB8AC3E}">
        <p14:creationId xmlns:p14="http://schemas.microsoft.com/office/powerpoint/2010/main" val="348173308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mc:AlternateContent xmlns:mc="http://schemas.openxmlformats.org/markup-compatibility/2006" xmlns:p15="http://schemas.microsoft.com/office/powerpoint/2012/main">
    <mc:Choice Requires="p15">
      <p:transition advClick="0" advTm="2000">
        <p15:prstTrans prst="airplane"/>
      </p:transition>
    </mc:Choice>
    <mc:Fallback xmlns="">
      <p:transition advClick="0" advTm="2000">
        <p:fade/>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3D1FF-B1C8-D665-8F7C-7F0D021EFA9C}"/>
              </a:ext>
            </a:extLst>
          </p:cNvPr>
          <p:cNvSpPr>
            <a:spLocks noGrp="1"/>
          </p:cNvSpPr>
          <p:nvPr>
            <p:ph type="ctrTitle"/>
          </p:nvPr>
        </p:nvSpPr>
        <p:spPr/>
        <p:txBody>
          <a:bodyPr/>
          <a:lstStyle/>
          <a:p>
            <a:r>
              <a:rPr lang="en-US" dirty="0">
                <a:solidFill>
                  <a:schemeClr val="accent2">
                    <a:lumMod val="75000"/>
                  </a:schemeClr>
                </a:solidFill>
              </a:rPr>
              <a:t>Swiggy  MYSQL Project</a:t>
            </a:r>
            <a:endParaRPr lang="en-IN" dirty="0">
              <a:solidFill>
                <a:schemeClr val="accent2">
                  <a:lumMod val="75000"/>
                </a:schemeClr>
              </a:solidFill>
            </a:endParaRPr>
          </a:p>
        </p:txBody>
      </p:sp>
      <p:sp>
        <p:nvSpPr>
          <p:cNvPr id="3" name="Subtitle 2">
            <a:extLst>
              <a:ext uri="{FF2B5EF4-FFF2-40B4-BE49-F238E27FC236}">
                <a16:creationId xmlns:a16="http://schemas.microsoft.com/office/drawing/2014/main" id="{28974E14-BF66-F7A1-F249-CA9620459CF7}"/>
              </a:ext>
            </a:extLst>
          </p:cNvPr>
          <p:cNvSpPr>
            <a:spLocks noGrp="1"/>
          </p:cNvSpPr>
          <p:nvPr>
            <p:ph type="subTitle" idx="1"/>
          </p:nvPr>
        </p:nvSpPr>
        <p:spPr/>
        <p:txBody>
          <a:bodyPr/>
          <a:lstStyle/>
          <a:p>
            <a:r>
              <a:rPr lang="en-US" dirty="0"/>
              <a:t>BY- VISHAL RAJPUT </a:t>
            </a:r>
          </a:p>
          <a:p>
            <a:r>
              <a:rPr lang="en-US" dirty="0"/>
              <a:t>DATA ANALYST</a:t>
            </a:r>
            <a:endParaRPr lang="en-IN" dirty="0"/>
          </a:p>
        </p:txBody>
      </p:sp>
    </p:spTree>
    <p:extLst>
      <p:ext uri="{BB962C8B-B14F-4D97-AF65-F5344CB8AC3E}">
        <p14:creationId xmlns:p14="http://schemas.microsoft.com/office/powerpoint/2010/main" val="3929255071"/>
      </p:ext>
    </p:extLst>
  </p:cSld>
  <p:clrMapOvr>
    <a:masterClrMapping/>
  </p:clrMapOvr>
  <mc:AlternateContent xmlns:mc="http://schemas.openxmlformats.org/markup-compatibility/2006" xmlns:p15="http://schemas.microsoft.com/office/powerpoint/2012/main">
    <mc:Choice Requires="p15">
      <p:transition advClick="0" advTm="2000">
        <p15:prstTrans prst="airplane"/>
      </p:transition>
    </mc:Choice>
    <mc:Fallback xmlns="">
      <p:transition advClick="0" advTm="2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91149-D74F-6E79-BE68-67AB8750B8F7}"/>
              </a:ext>
            </a:extLst>
          </p:cNvPr>
          <p:cNvSpPr>
            <a:spLocks noGrp="1"/>
          </p:cNvSpPr>
          <p:nvPr>
            <p:ph type="title"/>
          </p:nvPr>
        </p:nvSpPr>
        <p:spPr/>
        <p:txBody>
          <a:bodyPr>
            <a:normAutofit fontScale="90000"/>
          </a:bodyPr>
          <a:lstStyle/>
          <a:p>
            <a:r>
              <a:rPr lang="en-US" dirty="0"/>
              <a:t>#Q8-Find the total revenue generated by each restaurant.</a:t>
            </a:r>
            <a:endParaRPr lang="en-IN" dirty="0"/>
          </a:p>
        </p:txBody>
      </p:sp>
      <p:sp>
        <p:nvSpPr>
          <p:cNvPr id="3" name="Content Placeholder 2">
            <a:extLst>
              <a:ext uri="{FF2B5EF4-FFF2-40B4-BE49-F238E27FC236}">
                <a16:creationId xmlns:a16="http://schemas.microsoft.com/office/drawing/2014/main" id="{82920EF4-85B3-32A2-BAA1-466E54BB0304}"/>
              </a:ext>
            </a:extLst>
          </p:cNvPr>
          <p:cNvSpPr>
            <a:spLocks noGrp="1"/>
          </p:cNvSpPr>
          <p:nvPr>
            <p:ph idx="1"/>
          </p:nvPr>
        </p:nvSpPr>
        <p:spPr/>
        <p:txBody>
          <a:bodyPr>
            <a:normAutofit lnSpcReduction="10000"/>
          </a:bodyPr>
          <a:lstStyle/>
          <a:p>
            <a:r>
              <a:rPr lang="en-IN" dirty="0"/>
              <a:t>SELECT</a:t>
            </a:r>
          </a:p>
          <a:p>
            <a:r>
              <a:rPr lang="en-IN" dirty="0"/>
              <a:t>restaurants.name,</a:t>
            </a:r>
          </a:p>
          <a:p>
            <a:r>
              <a:rPr lang="en-IN" dirty="0"/>
              <a:t>SUM(orders.total_amount)</a:t>
            </a:r>
          </a:p>
          <a:p>
            <a:r>
              <a:rPr lang="en-IN" dirty="0"/>
              <a:t>FROMrestaurants</a:t>
            </a:r>
          </a:p>
          <a:p>
            <a:r>
              <a:rPr lang="en-IN" dirty="0"/>
              <a:t>LEFT JOIN orders ON </a:t>
            </a:r>
          </a:p>
          <a:p>
            <a:r>
              <a:rPr lang="en-IN" dirty="0"/>
              <a:t>orders.restaurant_id =restaurants.restaurant_id</a:t>
            </a:r>
          </a:p>
          <a:p>
            <a:r>
              <a:rPr lang="en-IN" dirty="0"/>
              <a:t>GROUP BY restaurants.name;</a:t>
            </a:r>
          </a:p>
        </p:txBody>
      </p:sp>
    </p:spTree>
    <p:extLst>
      <p:ext uri="{BB962C8B-B14F-4D97-AF65-F5344CB8AC3E}">
        <p14:creationId xmlns:p14="http://schemas.microsoft.com/office/powerpoint/2010/main" val="745850152"/>
      </p:ext>
    </p:extLst>
  </p:cSld>
  <p:clrMapOvr>
    <a:masterClrMapping/>
  </p:clrMapOvr>
  <mc:AlternateContent xmlns:mc="http://schemas.openxmlformats.org/markup-compatibility/2006" xmlns:p15="http://schemas.microsoft.com/office/powerpoint/2012/main">
    <mc:Choice Requires="p15">
      <p:transition advClick="0" advTm="2000">
        <p15:prstTrans prst="airplane"/>
      </p:transition>
    </mc:Choice>
    <mc:Fallback xmlns="">
      <p:transition advClick="0" advTm="2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3322E-D34F-9DE5-95CD-5001DCEBA6B1}"/>
              </a:ext>
            </a:extLst>
          </p:cNvPr>
          <p:cNvSpPr>
            <a:spLocks noGrp="1"/>
          </p:cNvSpPr>
          <p:nvPr>
            <p:ph type="title"/>
          </p:nvPr>
        </p:nvSpPr>
        <p:spPr>
          <a:xfrm>
            <a:off x="1157750" y="854313"/>
            <a:ext cx="9601196" cy="1303867"/>
          </a:xfrm>
        </p:spPr>
        <p:txBody>
          <a:bodyPr>
            <a:normAutofit fontScale="90000"/>
          </a:bodyPr>
          <a:lstStyle/>
          <a:p>
            <a:br>
              <a:rPr lang="en-US" dirty="0"/>
            </a:br>
            <a:r>
              <a:rPr lang="en-US" dirty="0"/>
              <a:t>#Q9-List all delivery partners who have completed more than 1 delivery.</a:t>
            </a:r>
            <a:endParaRPr lang="en-IN" dirty="0"/>
          </a:p>
        </p:txBody>
      </p:sp>
      <p:sp>
        <p:nvSpPr>
          <p:cNvPr id="3" name="Content Placeholder 2">
            <a:extLst>
              <a:ext uri="{FF2B5EF4-FFF2-40B4-BE49-F238E27FC236}">
                <a16:creationId xmlns:a16="http://schemas.microsoft.com/office/drawing/2014/main" id="{000D4183-A47C-7628-96A2-77C0CB77E7F3}"/>
              </a:ext>
            </a:extLst>
          </p:cNvPr>
          <p:cNvSpPr>
            <a:spLocks noGrp="1"/>
          </p:cNvSpPr>
          <p:nvPr>
            <p:ph idx="1"/>
          </p:nvPr>
        </p:nvSpPr>
        <p:spPr/>
        <p:txBody>
          <a:bodyPr>
            <a:normAutofit fontScale="62500" lnSpcReduction="20000"/>
          </a:bodyPr>
          <a:lstStyle/>
          <a:p>
            <a:r>
              <a:rPr lang="en-IN" dirty="0"/>
              <a:t>SELECT deliverypartners.name,</a:t>
            </a:r>
          </a:p>
          <a:p>
            <a:r>
              <a:rPr lang="en-IN" dirty="0"/>
              <a:t> COUNT(orderdelivery.order_id) </a:t>
            </a:r>
          </a:p>
          <a:p>
            <a:r>
              <a:rPr lang="en-IN" dirty="0"/>
              <a:t>FROMdeliverypartners </a:t>
            </a:r>
          </a:p>
          <a:p>
            <a:r>
              <a:rPr lang="en-IN" dirty="0"/>
              <a:t>JOINorderdelivery ON </a:t>
            </a:r>
          </a:p>
          <a:p>
            <a:r>
              <a:rPr lang="en-IN" dirty="0"/>
              <a:t>deliverypartners.partner_id =orderdelivery.partner_id</a:t>
            </a:r>
          </a:p>
          <a:p>
            <a:r>
              <a:rPr lang="en-IN" dirty="0"/>
              <a:t>JOINdeliveryupdates ON </a:t>
            </a:r>
          </a:p>
          <a:p>
            <a:r>
              <a:rPr lang="en-IN" dirty="0"/>
              <a:t>deliveryupdates.order_id =orderdelivery.order_id</a:t>
            </a:r>
          </a:p>
          <a:p>
            <a:r>
              <a:rPr lang="en-IN" dirty="0"/>
              <a:t>WHEREdeliveryupdates.status &lt;&gt; 'failed’</a:t>
            </a:r>
          </a:p>
          <a:p>
            <a:r>
              <a:rPr lang="en-IN" dirty="0"/>
              <a:t>GROUP BY deliverypartners.name</a:t>
            </a:r>
          </a:p>
          <a:p>
            <a:r>
              <a:rPr lang="en-IN" dirty="0"/>
              <a:t>HAVING COUNT(orderdelivery.order_id) &gt; 1;</a:t>
            </a:r>
          </a:p>
        </p:txBody>
      </p:sp>
    </p:spTree>
    <p:extLst>
      <p:ext uri="{BB962C8B-B14F-4D97-AF65-F5344CB8AC3E}">
        <p14:creationId xmlns:p14="http://schemas.microsoft.com/office/powerpoint/2010/main" val="1717816700"/>
      </p:ext>
    </p:extLst>
  </p:cSld>
  <p:clrMapOvr>
    <a:masterClrMapping/>
  </p:clrMapOvr>
  <mc:AlternateContent xmlns:mc="http://schemas.openxmlformats.org/markup-compatibility/2006" xmlns:p15="http://schemas.microsoft.com/office/powerpoint/2012/main">
    <mc:Choice Requires="p15">
      <p:transition advClick="0" advTm="2000">
        <p15:prstTrans prst="airplane"/>
      </p:transition>
    </mc:Choice>
    <mc:Fallback xmlns="">
      <p:transition advClick="0" advTm="2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2192D-7716-EA25-55FB-23FE3D836021}"/>
              </a:ext>
            </a:extLst>
          </p:cNvPr>
          <p:cNvSpPr>
            <a:spLocks noGrp="1"/>
          </p:cNvSpPr>
          <p:nvPr>
            <p:ph type="title"/>
          </p:nvPr>
        </p:nvSpPr>
        <p:spPr/>
        <p:txBody>
          <a:bodyPr>
            <a:normAutofit fontScale="90000"/>
          </a:bodyPr>
          <a:lstStyle/>
          <a:p>
            <a:r>
              <a:rPr lang="en-US" dirty="0"/>
              <a:t>#Q10.Find the customers who have placed orders on exactly three different days</a:t>
            </a:r>
            <a:endParaRPr lang="en-IN" dirty="0"/>
          </a:p>
        </p:txBody>
      </p:sp>
      <p:sp>
        <p:nvSpPr>
          <p:cNvPr id="3" name="Content Placeholder 2">
            <a:extLst>
              <a:ext uri="{FF2B5EF4-FFF2-40B4-BE49-F238E27FC236}">
                <a16:creationId xmlns:a16="http://schemas.microsoft.com/office/drawing/2014/main" id="{67734C2C-38A8-5ACA-1549-FA862B4722C9}"/>
              </a:ext>
            </a:extLst>
          </p:cNvPr>
          <p:cNvSpPr>
            <a:spLocks noGrp="1"/>
          </p:cNvSpPr>
          <p:nvPr>
            <p:ph idx="1"/>
          </p:nvPr>
        </p:nvSpPr>
        <p:spPr/>
        <p:txBody>
          <a:bodyPr>
            <a:normAutofit fontScale="77500" lnSpcReduction="20000"/>
          </a:bodyPr>
          <a:lstStyle/>
          <a:p>
            <a:r>
              <a:rPr lang="en-US" dirty="0"/>
              <a:t>select  </a:t>
            </a:r>
          </a:p>
          <a:p>
            <a:r>
              <a:rPr lang="en-US" dirty="0"/>
              <a:t>customers.name</a:t>
            </a:r>
          </a:p>
          <a:p>
            <a:r>
              <a:rPr lang="en-US" dirty="0"/>
              <a:t>from </a:t>
            </a:r>
          </a:p>
          <a:p>
            <a:r>
              <a:rPr lang="en-US" dirty="0"/>
              <a:t>Customers</a:t>
            </a:r>
          </a:p>
          <a:p>
            <a:r>
              <a:rPr lang="en-US" dirty="0"/>
              <a:t>join </a:t>
            </a:r>
          </a:p>
          <a:p>
            <a:r>
              <a:rPr lang="en-US" dirty="0"/>
              <a:t>orders on</a:t>
            </a:r>
          </a:p>
          <a:p>
            <a:r>
              <a:rPr lang="en-US" dirty="0"/>
              <a:t>orders.customer_id=customers.customer_id</a:t>
            </a:r>
          </a:p>
          <a:p>
            <a:r>
              <a:rPr lang="en-US" dirty="0"/>
              <a:t>group by customers.name</a:t>
            </a:r>
          </a:p>
          <a:p>
            <a:r>
              <a:rPr lang="en-US" dirty="0"/>
              <a:t>having count(distinct order_date)=3;</a:t>
            </a:r>
            <a:endParaRPr lang="en-IN" dirty="0"/>
          </a:p>
        </p:txBody>
      </p:sp>
    </p:spTree>
    <p:extLst>
      <p:ext uri="{BB962C8B-B14F-4D97-AF65-F5344CB8AC3E}">
        <p14:creationId xmlns:p14="http://schemas.microsoft.com/office/powerpoint/2010/main" val="966482808"/>
      </p:ext>
    </p:extLst>
  </p:cSld>
  <p:clrMapOvr>
    <a:masterClrMapping/>
  </p:clrMapOvr>
  <mc:AlternateContent xmlns:mc="http://schemas.openxmlformats.org/markup-compatibility/2006" xmlns:p15="http://schemas.microsoft.com/office/powerpoint/2012/main">
    <mc:Choice Requires="p15">
      <p:transition advClick="0" advTm="2000">
        <p15:prstTrans prst="airplane"/>
      </p:transition>
    </mc:Choice>
    <mc:Fallback xmlns="">
      <p:transition advClick="0" advTm="2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CF88BF0-6B60-E94D-3A83-45A2E40B94A1}"/>
              </a:ext>
            </a:extLst>
          </p:cNvPr>
          <p:cNvSpPr>
            <a:spLocks noGrp="1"/>
          </p:cNvSpPr>
          <p:nvPr>
            <p:ph type="title"/>
          </p:nvPr>
        </p:nvSpPr>
        <p:spPr/>
        <p:txBody>
          <a:bodyPr>
            <a:normAutofit fontScale="90000"/>
          </a:bodyPr>
          <a:lstStyle/>
          <a:p>
            <a:r>
              <a:rPr lang="en-US" dirty="0"/>
              <a:t>#Q11-Find the delivery partner who has worked with the most different customers</a:t>
            </a:r>
            <a:endParaRPr lang="en-IN" dirty="0"/>
          </a:p>
        </p:txBody>
      </p:sp>
      <p:sp>
        <p:nvSpPr>
          <p:cNvPr id="10" name="TextBox 9">
            <a:extLst>
              <a:ext uri="{FF2B5EF4-FFF2-40B4-BE49-F238E27FC236}">
                <a16:creationId xmlns:a16="http://schemas.microsoft.com/office/drawing/2014/main" id="{B1B3B094-FA9D-301B-5CE8-DB608C8D60A2}"/>
              </a:ext>
            </a:extLst>
          </p:cNvPr>
          <p:cNvSpPr txBox="1"/>
          <p:nvPr/>
        </p:nvSpPr>
        <p:spPr>
          <a:xfrm>
            <a:off x="1602658" y="2704000"/>
            <a:ext cx="6096000" cy="3416320"/>
          </a:xfrm>
          <a:prstGeom prst="rect">
            <a:avLst/>
          </a:prstGeom>
          <a:noFill/>
        </p:spPr>
        <p:txBody>
          <a:bodyPr wrap="square">
            <a:spAutoFit/>
          </a:bodyPr>
          <a:lstStyle/>
          <a:p>
            <a:r>
              <a:rPr lang="en-IN" dirty="0"/>
              <a:t>SELECT</a:t>
            </a:r>
          </a:p>
          <a:p>
            <a:r>
              <a:rPr lang="en-IN" dirty="0"/>
              <a:t>deliverypartners.partner_id,deliverypartners.name,</a:t>
            </a:r>
          </a:p>
          <a:p>
            <a:r>
              <a:rPr lang="en-IN" dirty="0"/>
              <a:t>COUNT(DISTINCT orders.customer_id) AS diff_customers</a:t>
            </a:r>
          </a:p>
          <a:p>
            <a:r>
              <a:rPr lang="en-IN" dirty="0"/>
              <a:t>FROM deliverypartners</a:t>
            </a:r>
          </a:p>
          <a:p>
            <a:r>
              <a:rPr lang="en-IN" dirty="0"/>
              <a:t>JOIN</a:t>
            </a:r>
          </a:p>
          <a:p>
            <a:r>
              <a:rPr lang="en-IN" dirty="0"/>
              <a:t>orderdelivery ON deliverypartners.partner_id =orderdelivery.partner_id JOIN </a:t>
            </a:r>
          </a:p>
          <a:p>
            <a:r>
              <a:rPr lang="en-IN" dirty="0"/>
              <a:t>orders ON </a:t>
            </a:r>
          </a:p>
          <a:p>
            <a:r>
              <a:rPr lang="en-IN" dirty="0"/>
              <a:t>orderdelivery.order_id = orders.order_id</a:t>
            </a:r>
          </a:p>
          <a:p>
            <a:r>
              <a:rPr lang="en-IN" dirty="0"/>
              <a:t>GROUPBY</a:t>
            </a:r>
          </a:p>
          <a:p>
            <a:r>
              <a:rPr lang="en-IN" dirty="0"/>
              <a:t>deliverypartners.partner_id,deliverypartners.name</a:t>
            </a:r>
          </a:p>
          <a:p>
            <a:r>
              <a:rPr lang="en-IN" dirty="0"/>
              <a:t>ORDER BY diff_customers DESC LIMIT 5;</a:t>
            </a:r>
          </a:p>
        </p:txBody>
      </p:sp>
    </p:spTree>
    <p:extLst>
      <p:ext uri="{BB962C8B-B14F-4D97-AF65-F5344CB8AC3E}">
        <p14:creationId xmlns:p14="http://schemas.microsoft.com/office/powerpoint/2010/main" val="1247227071"/>
      </p:ext>
    </p:extLst>
  </p:cSld>
  <p:clrMapOvr>
    <a:masterClrMapping/>
  </p:clrMapOvr>
  <mc:AlternateContent xmlns:mc="http://schemas.openxmlformats.org/markup-compatibility/2006" xmlns:p15="http://schemas.microsoft.com/office/powerpoint/2012/main">
    <mc:Choice Requires="p15">
      <p:transition advClick="0" advTm="2000">
        <p15:prstTrans prst="airplane"/>
      </p:transition>
    </mc:Choice>
    <mc:Fallback xmlns="">
      <p:transition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789C1-C148-019E-41B9-A6B5CE95B4FB}"/>
              </a:ext>
            </a:extLst>
          </p:cNvPr>
          <p:cNvSpPr>
            <a:spLocks noGrp="1"/>
          </p:cNvSpPr>
          <p:nvPr>
            <p:ph type="title"/>
          </p:nvPr>
        </p:nvSpPr>
        <p:spPr/>
        <p:txBody>
          <a:bodyPr>
            <a:normAutofit fontScale="90000"/>
          </a:bodyPr>
          <a:lstStyle/>
          <a:p>
            <a:r>
              <a:rPr lang="en-US" dirty="0"/>
              <a:t>#Q12-Identify customers who have the same city and have placed orders at the same</a:t>
            </a:r>
            <a:endParaRPr lang="en-IN" dirty="0"/>
          </a:p>
        </p:txBody>
      </p:sp>
      <p:sp>
        <p:nvSpPr>
          <p:cNvPr id="3" name="Content Placeholder 2">
            <a:extLst>
              <a:ext uri="{FF2B5EF4-FFF2-40B4-BE49-F238E27FC236}">
                <a16:creationId xmlns:a16="http://schemas.microsoft.com/office/drawing/2014/main" id="{81337182-D770-7082-FD44-754A1582E01C}"/>
              </a:ext>
            </a:extLst>
          </p:cNvPr>
          <p:cNvSpPr>
            <a:spLocks noGrp="1"/>
          </p:cNvSpPr>
          <p:nvPr>
            <p:ph idx="1"/>
          </p:nvPr>
        </p:nvSpPr>
        <p:spPr/>
        <p:txBody>
          <a:bodyPr>
            <a:normAutofit fontScale="55000" lnSpcReduction="20000"/>
          </a:bodyPr>
          <a:lstStyle/>
          <a:p>
            <a:r>
              <a:rPr lang="en-IN" dirty="0"/>
              <a:t>Selectc </a:t>
            </a:r>
          </a:p>
          <a:p>
            <a:r>
              <a:rPr lang="en-IN" dirty="0"/>
              <a:t>1.customer_id AS customer1_id,</a:t>
            </a:r>
          </a:p>
          <a:p>
            <a:r>
              <a:rPr lang="en-IN" dirty="0"/>
              <a:t>c1.name AS customer1_name,c2.customer_id </a:t>
            </a:r>
          </a:p>
          <a:p>
            <a:r>
              <a:rPr lang="en-IN" dirty="0"/>
              <a:t>AS customer2_id,c2.name AS customer2_name,c1.city,o1.restaurant_id</a:t>
            </a:r>
          </a:p>
          <a:p>
            <a:r>
              <a:rPr lang="en-IN" dirty="0"/>
              <a:t>FROMcustomers c1</a:t>
            </a:r>
          </a:p>
          <a:p>
            <a:r>
              <a:rPr lang="en-IN" dirty="0"/>
              <a:t>JOIN orders o1 ON c1.customer_id = o1.customer_id</a:t>
            </a:r>
          </a:p>
          <a:p>
            <a:r>
              <a:rPr lang="en-IN" dirty="0"/>
              <a:t> JOIN customers c2</a:t>
            </a:r>
          </a:p>
          <a:p>
            <a:r>
              <a:rPr lang="en-IN" dirty="0"/>
              <a:t> ON c1.city = c2.city </a:t>
            </a:r>
          </a:p>
          <a:p>
            <a:r>
              <a:rPr lang="en-IN" dirty="0"/>
              <a:t>AND c1.customer_id &lt;&gt;c2.customer_id </a:t>
            </a:r>
          </a:p>
          <a:p>
            <a:r>
              <a:rPr lang="en-IN" dirty="0"/>
              <a:t>JOINorders o2 </a:t>
            </a:r>
          </a:p>
          <a:p>
            <a:r>
              <a:rPr lang="en-IN" dirty="0"/>
              <a:t>ON c2.customer_id = o2.customer_id</a:t>
            </a:r>
          </a:p>
          <a:p>
            <a:r>
              <a:rPr lang="en-IN" dirty="0"/>
              <a:t>AND o1.restaurant_id = o2.restaurant_id  WHEREo1.order_date &lt;&gt; o2.order_date  ORDER BY  c1.city, o1.restaurant_id, c1.customer_id;</a:t>
            </a:r>
          </a:p>
        </p:txBody>
      </p:sp>
    </p:spTree>
    <p:extLst>
      <p:ext uri="{BB962C8B-B14F-4D97-AF65-F5344CB8AC3E}">
        <p14:creationId xmlns:p14="http://schemas.microsoft.com/office/powerpoint/2010/main" val="126373649"/>
      </p:ext>
    </p:extLst>
  </p:cSld>
  <p:clrMapOvr>
    <a:masterClrMapping/>
  </p:clrMapOvr>
  <mc:AlternateContent xmlns:mc="http://schemas.openxmlformats.org/markup-compatibility/2006" xmlns:p15="http://schemas.microsoft.com/office/powerpoint/2012/main">
    <mc:Choice Requires="p15">
      <p:transition advClick="0" advTm="2000">
        <p15:prstTrans prst="airplane"/>
      </p:transition>
    </mc:Choice>
    <mc:Fallback xmlns="">
      <p:transition advClick="0" advTm="2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EBF5C6-5693-D8B6-0BC9-F02F9FC5A5EC}"/>
              </a:ext>
            </a:extLst>
          </p:cNvPr>
          <p:cNvSpPr>
            <a:spLocks noGrp="1"/>
          </p:cNvSpPr>
          <p:nvPr>
            <p:ph type="title"/>
          </p:nvPr>
        </p:nvSpPr>
        <p:spPr/>
        <p:txBody>
          <a:bodyPr/>
          <a:lstStyle/>
          <a:p>
            <a:r>
              <a:rPr lang="en-IN" dirty="0"/>
              <a:t>THANK’S YOU!</a:t>
            </a:r>
          </a:p>
        </p:txBody>
      </p:sp>
      <p:sp>
        <p:nvSpPr>
          <p:cNvPr id="5" name="Text Placeholder 4">
            <a:extLst>
              <a:ext uri="{FF2B5EF4-FFF2-40B4-BE49-F238E27FC236}">
                <a16:creationId xmlns:a16="http://schemas.microsoft.com/office/drawing/2014/main" id="{E15712A4-5948-3989-447E-35AB585EBF8D}"/>
              </a:ext>
            </a:extLst>
          </p:cNvPr>
          <p:cNvSpPr>
            <a:spLocks noGrp="1"/>
          </p:cNvSpPr>
          <p:nvPr>
            <p:ph type="body" idx="1"/>
          </p:nvPr>
        </p:nvSpPr>
        <p:spPr/>
        <p:txBody>
          <a:bodyPr/>
          <a:lstStyle/>
          <a:p>
            <a:r>
              <a:rPr lang="en-IN" dirty="0"/>
              <a:t>BY- VISHAL RAJPUT</a:t>
            </a:r>
          </a:p>
        </p:txBody>
      </p:sp>
    </p:spTree>
    <p:extLst>
      <p:ext uri="{BB962C8B-B14F-4D97-AF65-F5344CB8AC3E}">
        <p14:creationId xmlns:p14="http://schemas.microsoft.com/office/powerpoint/2010/main" val="3821479166"/>
      </p:ext>
    </p:extLst>
  </p:cSld>
  <p:clrMapOvr>
    <a:masterClrMapping/>
  </p:clrMapOvr>
  <mc:AlternateContent xmlns:mc="http://schemas.openxmlformats.org/markup-compatibility/2006" xmlns:p15="http://schemas.microsoft.com/office/powerpoint/2012/main">
    <mc:Choice Requires="p15">
      <p:transition advClick="0" advTm="2000">
        <p15:prstTrans prst="airplane"/>
      </p:transition>
    </mc:Choice>
    <mc:Fallback xmlns="">
      <p:transition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mph" presetSubtype="0" fill="hold" grpId="0" nodeType="clickEffect">
                                  <p:stCondLst>
                                    <p:cond delay="0"/>
                                  </p:stCondLst>
                                  <p:childTnLst>
                                    <p:animClr clrSpc="hsl" dir="cw">
                                      <p:cBhvr override="childStyle">
                                        <p:cTn id="11" dur="500" fill="hold"/>
                                        <p:tgtEl>
                                          <p:spTgt spid="5"/>
                                        </p:tgtEl>
                                        <p:attrNameLst>
                                          <p:attrName>style.color</p:attrName>
                                        </p:attrNameLst>
                                      </p:cBhvr>
                                      <p:by>
                                        <p:hsl h="0" s="12549" l="25098"/>
                                      </p:by>
                                    </p:animClr>
                                    <p:animClr clrSpc="hsl" dir="cw">
                                      <p:cBhvr>
                                        <p:cTn id="12" dur="500" fill="hold"/>
                                        <p:tgtEl>
                                          <p:spTgt spid="5"/>
                                        </p:tgtEl>
                                        <p:attrNameLst>
                                          <p:attrName>fillcolor</p:attrName>
                                        </p:attrNameLst>
                                      </p:cBhvr>
                                      <p:by>
                                        <p:hsl h="0" s="12549" l="25098"/>
                                      </p:by>
                                    </p:animClr>
                                    <p:animClr clrSpc="hsl" dir="cw">
                                      <p:cBhvr>
                                        <p:cTn id="13" dur="500" fill="hold"/>
                                        <p:tgtEl>
                                          <p:spTgt spid="5"/>
                                        </p:tgtEl>
                                        <p:attrNameLst>
                                          <p:attrName>stroke.color</p:attrName>
                                        </p:attrNameLst>
                                      </p:cBhvr>
                                      <p:by>
                                        <p:hsl h="0" s="12549" l="25098"/>
                                      </p:by>
                                    </p:animClr>
                                    <p:set>
                                      <p:cBhvr>
                                        <p:cTn id="14" dur="500" fill="hold"/>
                                        <p:tgtEl>
                                          <p:spTgt spid="5"/>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8B4DD-1856-43B8-32A0-357DFA738D36}"/>
              </a:ext>
            </a:extLst>
          </p:cNvPr>
          <p:cNvSpPr>
            <a:spLocks noGrp="1"/>
          </p:cNvSpPr>
          <p:nvPr>
            <p:ph type="title"/>
          </p:nvPr>
        </p:nvSpPr>
        <p:spPr/>
        <p:txBody>
          <a:bodyPr/>
          <a:lstStyle/>
          <a:p>
            <a:r>
              <a:rPr lang="en-US" dirty="0"/>
              <a:t>Write queries for the following questions:</a:t>
            </a:r>
            <a:endParaRPr lang="en-IN" dirty="0"/>
          </a:p>
        </p:txBody>
      </p:sp>
      <p:sp>
        <p:nvSpPr>
          <p:cNvPr id="3" name="Content Placeholder 2">
            <a:extLst>
              <a:ext uri="{FF2B5EF4-FFF2-40B4-BE49-F238E27FC236}">
                <a16:creationId xmlns:a16="http://schemas.microsoft.com/office/drawing/2014/main" id="{A391802A-A69B-1776-531D-B4B1121EDF1C}"/>
              </a:ext>
            </a:extLst>
          </p:cNvPr>
          <p:cNvSpPr>
            <a:spLocks noGrp="1"/>
          </p:cNvSpPr>
          <p:nvPr>
            <p:ph idx="1"/>
          </p:nvPr>
        </p:nvSpPr>
        <p:spPr/>
        <p:txBody>
          <a:bodyPr>
            <a:normAutofit fontScale="47500" lnSpcReduction="20000"/>
          </a:bodyPr>
          <a:lstStyle/>
          <a:p>
            <a:r>
              <a:rPr lang="en-US" dirty="0"/>
              <a:t>1.Display all customers who live in 'Delhi’. </a:t>
            </a:r>
          </a:p>
          <a:p>
            <a:r>
              <a:rPr lang="en-US" dirty="0"/>
              <a:t>2.Find the average rating of all restaurants in 'Mumbai’. </a:t>
            </a:r>
          </a:p>
          <a:p>
            <a:r>
              <a:rPr lang="en-US" dirty="0"/>
              <a:t>3.List all customers who have placed at least one order.</a:t>
            </a:r>
          </a:p>
          <a:p>
            <a:r>
              <a:rPr lang="en-US" dirty="0"/>
              <a:t> 4.Display the total number of orders placed by each customer.</a:t>
            </a:r>
          </a:p>
          <a:p>
            <a:r>
              <a:rPr lang="en-US" dirty="0"/>
              <a:t> 5.Find the total revenue generated by each restaurant.</a:t>
            </a:r>
          </a:p>
          <a:p>
            <a:r>
              <a:rPr lang="en-US" dirty="0"/>
              <a:t> 6.Find the top 5 restaurants with the highest average rating.</a:t>
            </a:r>
          </a:p>
          <a:p>
            <a:r>
              <a:rPr lang="en-US" dirty="0"/>
              <a:t> 7.Display all customers who have never placed an order.</a:t>
            </a:r>
          </a:p>
          <a:p>
            <a:r>
              <a:rPr lang="en-US" dirty="0"/>
              <a:t> 8.Find the number of orders placed by each customer in 'Mumbai’. </a:t>
            </a:r>
          </a:p>
          <a:p>
            <a:r>
              <a:rPr lang="en-US" dirty="0"/>
              <a:t>9.Display all orders placed in the last 30 days. </a:t>
            </a:r>
          </a:p>
          <a:p>
            <a:r>
              <a:rPr lang="en-US" dirty="0"/>
              <a:t>10.List all delivery partners who have completed more than 1 delivery </a:t>
            </a:r>
          </a:p>
          <a:p>
            <a:r>
              <a:rPr lang="en-US" dirty="0"/>
              <a:t>11.Find the customers who have placed orders on exactly three different days.</a:t>
            </a:r>
          </a:p>
          <a:p>
            <a:r>
              <a:rPr lang="en-US" dirty="0"/>
              <a:t> 12.Find the delivery partner who has worked with the most different customers. Identify customers who have the same city and have placed orders at the same restaurants, but on different dates.</a:t>
            </a:r>
            <a:endParaRPr lang="en-IN" dirty="0"/>
          </a:p>
        </p:txBody>
      </p:sp>
    </p:spTree>
    <p:extLst>
      <p:ext uri="{BB962C8B-B14F-4D97-AF65-F5344CB8AC3E}">
        <p14:creationId xmlns:p14="http://schemas.microsoft.com/office/powerpoint/2010/main" val="3057203640"/>
      </p:ext>
    </p:extLst>
  </p:cSld>
  <p:clrMapOvr>
    <a:masterClrMapping/>
  </p:clrMapOvr>
  <mc:AlternateContent xmlns:mc="http://schemas.openxmlformats.org/markup-compatibility/2006" xmlns:p15="http://schemas.microsoft.com/office/powerpoint/2012/main">
    <mc:Choice Requires="p15">
      <p:transition advClick="0" advTm="2000">
        <p15:prstTrans prst="airplane"/>
      </p:transition>
    </mc:Choice>
    <mc:Fallback xmlns="">
      <p:transition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in)">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ircle(in)">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circle(in)">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circle(in)">
                                      <p:cBhvr>
                                        <p:cTn id="57" dur="2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circle(in)">
                                      <p:cBhvr>
                                        <p:cTn id="62"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6C233-1ACA-998F-CA4C-B6C06B16D6D4}"/>
              </a:ext>
            </a:extLst>
          </p:cNvPr>
          <p:cNvSpPr>
            <a:spLocks noGrp="1"/>
          </p:cNvSpPr>
          <p:nvPr>
            <p:ph type="title"/>
          </p:nvPr>
        </p:nvSpPr>
        <p:spPr>
          <a:xfrm>
            <a:off x="1177415" y="1109951"/>
            <a:ext cx="9601196" cy="1303867"/>
          </a:xfrm>
        </p:spPr>
        <p:txBody>
          <a:bodyPr>
            <a:normAutofit fontScale="90000"/>
          </a:bodyPr>
          <a:lstStyle/>
          <a:p>
            <a:r>
              <a:rPr lang="en-US" dirty="0"/>
              <a:t>#Q-1Display all customers who live in 'Delhi'.</a:t>
            </a:r>
            <a:endParaRPr lang="en-IN" dirty="0"/>
          </a:p>
        </p:txBody>
      </p:sp>
      <p:sp>
        <p:nvSpPr>
          <p:cNvPr id="3" name="Content Placeholder 2">
            <a:extLst>
              <a:ext uri="{FF2B5EF4-FFF2-40B4-BE49-F238E27FC236}">
                <a16:creationId xmlns:a16="http://schemas.microsoft.com/office/drawing/2014/main" id="{C5AA5A3E-3983-0BBB-F8C9-7BFBDB2E4E3D}"/>
              </a:ext>
            </a:extLst>
          </p:cNvPr>
          <p:cNvSpPr>
            <a:spLocks noGrp="1"/>
          </p:cNvSpPr>
          <p:nvPr>
            <p:ph idx="1"/>
          </p:nvPr>
        </p:nvSpPr>
        <p:spPr/>
        <p:txBody>
          <a:bodyPr/>
          <a:lstStyle/>
          <a:p>
            <a:pPr marL="0" indent="0">
              <a:buNone/>
            </a:pPr>
            <a:r>
              <a:rPr lang="en-US" dirty="0"/>
              <a:t>select*from SwiggyDB.Customers </a:t>
            </a:r>
          </a:p>
          <a:p>
            <a:pPr marL="0" indent="0">
              <a:buNone/>
            </a:pPr>
            <a:r>
              <a:rPr lang="en-US" dirty="0"/>
              <a:t>where city="Delhi";</a:t>
            </a:r>
            <a:endParaRPr lang="en-IN" dirty="0"/>
          </a:p>
        </p:txBody>
      </p:sp>
    </p:spTree>
    <p:extLst>
      <p:ext uri="{BB962C8B-B14F-4D97-AF65-F5344CB8AC3E}">
        <p14:creationId xmlns:p14="http://schemas.microsoft.com/office/powerpoint/2010/main" val="3836524643"/>
      </p:ext>
    </p:extLst>
  </p:cSld>
  <p:clrMapOvr>
    <a:masterClrMapping/>
  </p:clrMapOvr>
  <mc:AlternateContent xmlns:mc="http://schemas.openxmlformats.org/markup-compatibility/2006" xmlns:p15="http://schemas.microsoft.com/office/powerpoint/2012/main">
    <mc:Choice Requires="p15">
      <p:transition advClick="0" advTm="2000">
        <p15:prstTrans prst="airplane"/>
      </p:transition>
    </mc:Choice>
    <mc:Fallback xmlns="">
      <p:transition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2FDE-10A1-322A-9F3D-6ACB076F1E2C}"/>
              </a:ext>
            </a:extLst>
          </p:cNvPr>
          <p:cNvSpPr>
            <a:spLocks noGrp="1"/>
          </p:cNvSpPr>
          <p:nvPr>
            <p:ph type="title"/>
          </p:nvPr>
        </p:nvSpPr>
        <p:spPr/>
        <p:txBody>
          <a:bodyPr>
            <a:normAutofit fontScale="90000"/>
          </a:bodyPr>
          <a:lstStyle/>
          <a:p>
            <a:r>
              <a:rPr lang="en-US" dirty="0"/>
              <a:t>Q-2Find the average rating of all restaurants in'Mumbai'</a:t>
            </a:r>
            <a:endParaRPr lang="en-IN" dirty="0"/>
          </a:p>
        </p:txBody>
      </p:sp>
      <p:sp>
        <p:nvSpPr>
          <p:cNvPr id="3" name="Content Placeholder 2">
            <a:extLst>
              <a:ext uri="{FF2B5EF4-FFF2-40B4-BE49-F238E27FC236}">
                <a16:creationId xmlns:a16="http://schemas.microsoft.com/office/drawing/2014/main" id="{BB04526D-BB26-E88F-32F0-BDFD92590F26}"/>
              </a:ext>
            </a:extLst>
          </p:cNvPr>
          <p:cNvSpPr>
            <a:spLocks noGrp="1"/>
          </p:cNvSpPr>
          <p:nvPr>
            <p:ph idx="1"/>
          </p:nvPr>
        </p:nvSpPr>
        <p:spPr/>
        <p:txBody>
          <a:bodyPr>
            <a:normAutofit/>
          </a:bodyPr>
          <a:lstStyle/>
          <a:p>
            <a:r>
              <a:rPr lang="en-US" dirty="0"/>
              <a:t>select*from SwiggyDB.restaurants;select  </a:t>
            </a:r>
          </a:p>
          <a:p>
            <a:r>
              <a:rPr lang="en-US" dirty="0"/>
              <a:t>avg(rating)from SwiggyDB.restaurants</a:t>
            </a:r>
          </a:p>
          <a:p>
            <a:r>
              <a:rPr lang="en-US" dirty="0"/>
              <a:t>where city="Mumbai";</a:t>
            </a:r>
            <a:endParaRPr lang="en-IN" dirty="0"/>
          </a:p>
        </p:txBody>
      </p:sp>
    </p:spTree>
    <p:extLst>
      <p:ext uri="{BB962C8B-B14F-4D97-AF65-F5344CB8AC3E}">
        <p14:creationId xmlns:p14="http://schemas.microsoft.com/office/powerpoint/2010/main" val="1892001895"/>
      </p:ext>
    </p:extLst>
  </p:cSld>
  <p:clrMapOvr>
    <a:masterClrMapping/>
  </p:clrMapOvr>
  <mc:AlternateContent xmlns:mc="http://schemas.openxmlformats.org/markup-compatibility/2006" xmlns:p15="http://schemas.microsoft.com/office/powerpoint/2012/main">
    <mc:Choice Requires="p15">
      <p:transition advClick="0" advTm="2000">
        <p15:prstTrans prst="airplane"/>
      </p:transition>
    </mc:Choice>
    <mc:Fallback xmlns="">
      <p:transition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7A15C2-70A9-F132-B513-C6B4E9ADBF9B}"/>
              </a:ext>
            </a:extLst>
          </p:cNvPr>
          <p:cNvSpPr>
            <a:spLocks noGrp="1"/>
          </p:cNvSpPr>
          <p:nvPr>
            <p:ph type="title"/>
          </p:nvPr>
        </p:nvSpPr>
        <p:spPr/>
        <p:txBody>
          <a:bodyPr>
            <a:normAutofit fontScale="90000"/>
          </a:bodyPr>
          <a:lstStyle/>
          <a:p>
            <a:r>
              <a:rPr lang="en-US" dirty="0"/>
              <a:t>-#Q3. Find the top 5 restaurants with the highest average rating.</a:t>
            </a:r>
            <a:endParaRPr lang="en-IN" dirty="0"/>
          </a:p>
        </p:txBody>
      </p:sp>
      <p:sp>
        <p:nvSpPr>
          <p:cNvPr id="6" name="Text Placeholder 5">
            <a:extLst>
              <a:ext uri="{FF2B5EF4-FFF2-40B4-BE49-F238E27FC236}">
                <a16:creationId xmlns:a16="http://schemas.microsoft.com/office/drawing/2014/main" id="{61824E3E-76AE-37C2-084F-44702B667C14}"/>
              </a:ext>
            </a:extLst>
          </p:cNvPr>
          <p:cNvSpPr>
            <a:spLocks noGrp="1"/>
          </p:cNvSpPr>
          <p:nvPr>
            <p:ph idx="1"/>
          </p:nvPr>
        </p:nvSpPr>
        <p:spPr/>
        <p:txBody>
          <a:bodyPr/>
          <a:lstStyle/>
          <a:p>
            <a:r>
              <a:rPr lang="en-US" dirty="0"/>
              <a:t>SELECT name, rating FROM </a:t>
            </a:r>
          </a:p>
          <a:p>
            <a:r>
              <a:rPr lang="en-US" dirty="0"/>
              <a:t>Restaurants ORDER BY  </a:t>
            </a:r>
          </a:p>
          <a:p>
            <a:r>
              <a:rPr lang="en-US" dirty="0"/>
              <a:t>rating desc LIMIT 5;</a:t>
            </a:r>
            <a:endParaRPr lang="en-IN" dirty="0"/>
          </a:p>
        </p:txBody>
      </p:sp>
    </p:spTree>
    <p:extLst>
      <p:ext uri="{BB962C8B-B14F-4D97-AF65-F5344CB8AC3E}">
        <p14:creationId xmlns:p14="http://schemas.microsoft.com/office/powerpoint/2010/main" val="1081595576"/>
      </p:ext>
    </p:extLst>
  </p:cSld>
  <p:clrMapOvr>
    <a:masterClrMapping/>
  </p:clrMapOvr>
  <mc:AlternateContent xmlns:mc="http://schemas.openxmlformats.org/markup-compatibility/2006" xmlns:p15="http://schemas.microsoft.com/office/powerpoint/2012/main">
    <mc:Choice Requires="p15">
      <p:transition advClick="0" advTm="2000">
        <p15:prstTrans prst="airplane"/>
      </p:transition>
    </mc:Choice>
    <mc:Fallback xmlns="">
      <p:transition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barn(inVertical)">
                                      <p:cBhvr>
                                        <p:cTn id="13" dur="5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barn(inVertical)">
                                      <p:cBhvr>
                                        <p:cTn id="18" dur="500"/>
                                        <p:tgtEl>
                                          <p:spTgt spid="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barn(inVertical)">
                                      <p:cBhvr>
                                        <p:cTn id="23"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A217-45CD-5CB1-7347-EE6C0BD010C4}"/>
              </a:ext>
            </a:extLst>
          </p:cNvPr>
          <p:cNvSpPr>
            <a:spLocks noGrp="1"/>
          </p:cNvSpPr>
          <p:nvPr>
            <p:ph type="title"/>
          </p:nvPr>
        </p:nvSpPr>
        <p:spPr/>
        <p:txBody>
          <a:bodyPr>
            <a:normAutofit fontScale="90000"/>
          </a:bodyPr>
          <a:lstStyle/>
          <a:p>
            <a:r>
              <a:rPr lang="en-US" dirty="0"/>
              <a:t> Q4-Display all customers who have never placed an order</a:t>
            </a:r>
            <a:endParaRPr lang="en-IN" dirty="0"/>
          </a:p>
        </p:txBody>
      </p:sp>
      <p:sp>
        <p:nvSpPr>
          <p:cNvPr id="3" name="Content Placeholder 2">
            <a:extLst>
              <a:ext uri="{FF2B5EF4-FFF2-40B4-BE49-F238E27FC236}">
                <a16:creationId xmlns:a16="http://schemas.microsoft.com/office/drawing/2014/main" id="{51C02ACD-F961-E033-5D8E-8F12098FC30A}"/>
              </a:ext>
            </a:extLst>
          </p:cNvPr>
          <p:cNvSpPr>
            <a:spLocks noGrp="1"/>
          </p:cNvSpPr>
          <p:nvPr>
            <p:ph idx="1"/>
          </p:nvPr>
        </p:nvSpPr>
        <p:spPr/>
        <p:txBody>
          <a:bodyPr>
            <a:normAutofit lnSpcReduction="10000"/>
          </a:bodyPr>
          <a:lstStyle/>
          <a:p>
            <a:r>
              <a:rPr lang="en-IN" dirty="0"/>
              <a:t>SELECT</a:t>
            </a:r>
          </a:p>
          <a:p>
            <a:r>
              <a:rPr lang="en-IN" dirty="0"/>
              <a:t>customers.customer_id,customers.name</a:t>
            </a:r>
          </a:p>
          <a:p>
            <a:r>
              <a:rPr lang="en-IN" dirty="0"/>
              <a:t> FROMcustomers</a:t>
            </a:r>
          </a:p>
          <a:p>
            <a:r>
              <a:rPr lang="en-IN" dirty="0"/>
              <a:t>LEFT JOIN</a:t>
            </a:r>
          </a:p>
          <a:p>
            <a:r>
              <a:rPr lang="en-IN" dirty="0"/>
              <a:t>Orders ON</a:t>
            </a:r>
          </a:p>
          <a:p>
            <a:r>
              <a:rPr lang="en-IN" dirty="0"/>
              <a:t>customers.customer_id = orders.customer_id</a:t>
            </a:r>
          </a:p>
          <a:p>
            <a:r>
              <a:rPr lang="en-IN" dirty="0"/>
              <a:t>WHEREorders.order_id IS NULL;</a:t>
            </a:r>
          </a:p>
        </p:txBody>
      </p:sp>
    </p:spTree>
    <p:extLst>
      <p:ext uri="{BB962C8B-B14F-4D97-AF65-F5344CB8AC3E}">
        <p14:creationId xmlns:p14="http://schemas.microsoft.com/office/powerpoint/2010/main" val="3789013613"/>
      </p:ext>
    </p:extLst>
  </p:cSld>
  <p:clrMapOvr>
    <a:masterClrMapping/>
  </p:clrMapOvr>
  <mc:AlternateContent xmlns:mc="http://schemas.openxmlformats.org/markup-compatibility/2006" xmlns:p15="http://schemas.microsoft.com/office/powerpoint/2012/main">
    <mc:Choice Requires="p15">
      <p:transition advClick="0" advTm="2000">
        <p15:prstTrans prst="airplane"/>
      </p:transition>
    </mc:Choice>
    <mc:Fallback xmlns="">
      <p:transition advClick="0" advTm="2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8695E-56E2-9830-082B-019392CE840A}"/>
              </a:ext>
            </a:extLst>
          </p:cNvPr>
          <p:cNvSpPr>
            <a:spLocks noGrp="1"/>
          </p:cNvSpPr>
          <p:nvPr>
            <p:ph type="title"/>
          </p:nvPr>
        </p:nvSpPr>
        <p:spPr/>
        <p:txBody>
          <a:bodyPr>
            <a:normAutofit fontScale="90000"/>
          </a:bodyPr>
          <a:lstStyle/>
          <a:p>
            <a:r>
              <a:rPr lang="en-US" dirty="0"/>
              <a:t>-# Q5 Find the number of orders placed by each customer in'Mumbai'</a:t>
            </a:r>
            <a:endParaRPr lang="en-IN" dirty="0"/>
          </a:p>
        </p:txBody>
      </p:sp>
      <p:sp>
        <p:nvSpPr>
          <p:cNvPr id="3" name="Content Placeholder 2">
            <a:extLst>
              <a:ext uri="{FF2B5EF4-FFF2-40B4-BE49-F238E27FC236}">
                <a16:creationId xmlns:a16="http://schemas.microsoft.com/office/drawing/2014/main" id="{F080DD2C-5D3D-9D4C-65C5-68457185FC9C}"/>
              </a:ext>
            </a:extLst>
          </p:cNvPr>
          <p:cNvSpPr>
            <a:spLocks noGrp="1"/>
          </p:cNvSpPr>
          <p:nvPr>
            <p:ph idx="1"/>
          </p:nvPr>
        </p:nvSpPr>
        <p:spPr/>
        <p:txBody>
          <a:bodyPr>
            <a:normAutofit fontScale="92500" lnSpcReduction="20000"/>
          </a:bodyPr>
          <a:lstStyle/>
          <a:p>
            <a:pPr marL="0" indent="0">
              <a:buNone/>
            </a:pPr>
            <a:r>
              <a:rPr lang="en-IN" dirty="0"/>
              <a:t>SELECT customers.customer_id,customers.name,</a:t>
            </a:r>
          </a:p>
          <a:p>
            <a:pPr marL="0" indent="0">
              <a:buNone/>
            </a:pPr>
            <a:r>
              <a:rPr lang="en-IN" dirty="0"/>
              <a:t>COUNT(orders.order_id) AS order_count</a:t>
            </a:r>
          </a:p>
          <a:p>
            <a:pPr marL="0" indent="0">
              <a:buNone/>
            </a:pPr>
            <a:r>
              <a:rPr lang="en-IN" dirty="0"/>
              <a:t>FROM customers</a:t>
            </a:r>
          </a:p>
          <a:p>
            <a:pPr marL="0" indent="0">
              <a:buNone/>
            </a:pPr>
            <a:r>
              <a:rPr lang="en-IN" dirty="0"/>
              <a:t>JOIN</a:t>
            </a:r>
          </a:p>
          <a:p>
            <a:pPr marL="0" indent="0">
              <a:buNone/>
            </a:pPr>
            <a:r>
              <a:rPr lang="en-IN" dirty="0"/>
              <a:t>ordersON</a:t>
            </a:r>
          </a:p>
          <a:p>
            <a:pPr marL="0" indent="0">
              <a:buNone/>
            </a:pPr>
            <a:r>
              <a:rPr lang="en-IN" dirty="0"/>
              <a:t>customers.customer_id = orders.customer_id</a:t>
            </a:r>
          </a:p>
          <a:p>
            <a:pPr marL="0" indent="0">
              <a:buNone/>
            </a:pPr>
            <a:r>
              <a:rPr lang="en-IN" dirty="0"/>
              <a:t>WHEREcustomers.city = 'Mumbai'GROUP BYcustomers.customer_id,customers.name;</a:t>
            </a:r>
          </a:p>
        </p:txBody>
      </p:sp>
    </p:spTree>
    <p:extLst>
      <p:ext uri="{BB962C8B-B14F-4D97-AF65-F5344CB8AC3E}">
        <p14:creationId xmlns:p14="http://schemas.microsoft.com/office/powerpoint/2010/main" val="1950621932"/>
      </p:ext>
    </p:extLst>
  </p:cSld>
  <p:clrMapOvr>
    <a:masterClrMapping/>
  </p:clrMapOvr>
  <mc:AlternateContent xmlns:mc="http://schemas.openxmlformats.org/markup-compatibility/2006" xmlns:p15="http://schemas.microsoft.com/office/powerpoint/2012/main">
    <mc:Choice Requires="p15">
      <p:transition advClick="0" advTm="2000">
        <p15:prstTrans prst="airplane"/>
      </p:transition>
    </mc:Choice>
    <mc:Fallback xmlns="">
      <p:transition advClick="0" advTm="2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0B1A4-3DD1-9059-A3B6-49129357C9F4}"/>
              </a:ext>
            </a:extLst>
          </p:cNvPr>
          <p:cNvSpPr>
            <a:spLocks noGrp="1"/>
          </p:cNvSpPr>
          <p:nvPr>
            <p:ph type="title"/>
          </p:nvPr>
        </p:nvSpPr>
        <p:spPr/>
        <p:txBody>
          <a:bodyPr>
            <a:normAutofit fontScale="90000"/>
          </a:bodyPr>
          <a:lstStyle/>
          <a:p>
            <a:r>
              <a:rPr lang="en-US" dirty="0"/>
              <a:t># Q6-.Display all orders placed in the last 30 days</a:t>
            </a:r>
            <a:endParaRPr lang="en-IN" dirty="0"/>
          </a:p>
        </p:txBody>
      </p:sp>
      <p:sp>
        <p:nvSpPr>
          <p:cNvPr id="3" name="Content Placeholder 2">
            <a:extLst>
              <a:ext uri="{FF2B5EF4-FFF2-40B4-BE49-F238E27FC236}">
                <a16:creationId xmlns:a16="http://schemas.microsoft.com/office/drawing/2014/main" id="{69573AC5-B64A-FB5C-41C9-C227732ACB56}"/>
              </a:ext>
            </a:extLst>
          </p:cNvPr>
          <p:cNvSpPr>
            <a:spLocks noGrp="1"/>
          </p:cNvSpPr>
          <p:nvPr>
            <p:ph idx="1"/>
          </p:nvPr>
        </p:nvSpPr>
        <p:spPr/>
        <p:txBody>
          <a:bodyPr/>
          <a:lstStyle/>
          <a:p>
            <a:r>
              <a:rPr lang="en-US" dirty="0"/>
              <a:t>SELECT</a:t>
            </a:r>
          </a:p>
          <a:p>
            <a:r>
              <a:rPr lang="en-US" dirty="0"/>
              <a:t> order_id,customer_id,order_date,total_amount </a:t>
            </a:r>
          </a:p>
          <a:p>
            <a:r>
              <a:rPr lang="en-US" dirty="0"/>
              <a:t>FROM Orders</a:t>
            </a:r>
          </a:p>
          <a:p>
            <a:r>
              <a:rPr lang="en-US" dirty="0"/>
              <a:t>WHEREorder_date &gt;= NOW() - INTERVAL 30 DAY;</a:t>
            </a:r>
            <a:endParaRPr lang="en-IN" dirty="0"/>
          </a:p>
        </p:txBody>
      </p:sp>
    </p:spTree>
    <p:extLst>
      <p:ext uri="{BB962C8B-B14F-4D97-AF65-F5344CB8AC3E}">
        <p14:creationId xmlns:p14="http://schemas.microsoft.com/office/powerpoint/2010/main" val="4034488419"/>
      </p:ext>
    </p:extLst>
  </p:cSld>
  <p:clrMapOvr>
    <a:masterClrMapping/>
  </p:clrMapOvr>
  <mc:AlternateContent xmlns:mc="http://schemas.openxmlformats.org/markup-compatibility/2006" xmlns:p15="http://schemas.microsoft.com/office/powerpoint/2012/main">
    <mc:Choice Requires="p15">
      <p:transition advClick="0" advTm="2000">
        <p15:prstTrans prst="airplane"/>
      </p:transition>
    </mc:Choice>
    <mc:Fallback xmlns="">
      <p:transition advClick="0" advTm="2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B97A1-7F46-AE17-BBB1-BDF48D5E10E8}"/>
              </a:ext>
            </a:extLst>
          </p:cNvPr>
          <p:cNvSpPr>
            <a:spLocks noGrp="1"/>
          </p:cNvSpPr>
          <p:nvPr>
            <p:ph type="title"/>
          </p:nvPr>
        </p:nvSpPr>
        <p:spPr/>
        <p:txBody>
          <a:bodyPr>
            <a:normAutofit fontScale="90000"/>
          </a:bodyPr>
          <a:lstStyle/>
          <a:p>
            <a:r>
              <a:rPr lang="en-US" dirty="0"/>
              <a:t># Q7-4.Display the total number of orders placed by each customer.</a:t>
            </a:r>
            <a:endParaRPr lang="en-IN" dirty="0"/>
          </a:p>
        </p:txBody>
      </p:sp>
      <p:sp>
        <p:nvSpPr>
          <p:cNvPr id="3" name="Content Placeholder 2">
            <a:extLst>
              <a:ext uri="{FF2B5EF4-FFF2-40B4-BE49-F238E27FC236}">
                <a16:creationId xmlns:a16="http://schemas.microsoft.com/office/drawing/2014/main" id="{BD77B81C-5D9F-131E-4372-ED1748BCA8CC}"/>
              </a:ext>
            </a:extLst>
          </p:cNvPr>
          <p:cNvSpPr>
            <a:spLocks noGrp="1"/>
          </p:cNvSpPr>
          <p:nvPr>
            <p:ph idx="1"/>
          </p:nvPr>
        </p:nvSpPr>
        <p:spPr/>
        <p:txBody>
          <a:bodyPr>
            <a:normAutofit lnSpcReduction="10000"/>
          </a:bodyPr>
          <a:lstStyle/>
          <a:p>
            <a:r>
              <a:rPr lang="en-IN" dirty="0"/>
              <a:t>SELECT</a:t>
            </a:r>
          </a:p>
          <a:p>
            <a:r>
              <a:rPr lang="en-IN" dirty="0"/>
              <a:t>customers.name, count(orders.order_id)</a:t>
            </a:r>
          </a:p>
          <a:p>
            <a:r>
              <a:rPr lang="en-IN" dirty="0"/>
              <a:t>FROM</a:t>
            </a:r>
          </a:p>
          <a:p>
            <a:r>
              <a:rPr lang="en-IN" dirty="0"/>
              <a:t>customersleft </a:t>
            </a:r>
          </a:p>
          <a:p>
            <a:r>
              <a:rPr lang="en-IN" dirty="0"/>
              <a:t>JOIN</a:t>
            </a:r>
          </a:p>
          <a:p>
            <a:r>
              <a:rPr lang="en-IN" dirty="0"/>
              <a:t>orders ON </a:t>
            </a:r>
          </a:p>
          <a:p>
            <a:r>
              <a:rPr lang="en-IN" dirty="0"/>
              <a:t>customers.customer_id =orders.customer_idgroup by customers.name;</a:t>
            </a:r>
          </a:p>
        </p:txBody>
      </p:sp>
    </p:spTree>
    <p:extLst>
      <p:ext uri="{BB962C8B-B14F-4D97-AF65-F5344CB8AC3E}">
        <p14:creationId xmlns:p14="http://schemas.microsoft.com/office/powerpoint/2010/main" val="3730901956"/>
      </p:ext>
    </p:extLst>
  </p:cSld>
  <p:clrMapOvr>
    <a:masterClrMapping/>
  </p:clrMapOvr>
  <mc:AlternateContent xmlns:mc="http://schemas.openxmlformats.org/markup-compatibility/2006" xmlns:p15="http://schemas.microsoft.com/office/powerpoint/2012/main">
    <mc:Choice Requires="p15">
      <p:transition advClick="0" advTm="2000">
        <p15:prstTrans prst="airplane"/>
      </p:transition>
    </mc:Choice>
    <mc:Fallback xmlns="">
      <p:transition advClick="0" advTm="2000">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Swiggy  MYSQL Project</Template>
  <TotalTime>0</TotalTime>
  <Words>896</Words>
  <Application>Microsoft Office PowerPoint</Application>
  <PresentationFormat>Widescreen</PresentationFormat>
  <Paragraphs>112</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Garamond</vt:lpstr>
      <vt:lpstr>Organic</vt:lpstr>
      <vt:lpstr>Swiggy  MYSQL Project</vt:lpstr>
      <vt:lpstr>Write queries for the following questions:</vt:lpstr>
      <vt:lpstr>#Q-1Display all customers who live in 'Delhi'.</vt:lpstr>
      <vt:lpstr>Q-2Find the average rating of all restaurants in'Mumbai'</vt:lpstr>
      <vt:lpstr>-#Q3. Find the top 5 restaurants with the highest average rating.</vt:lpstr>
      <vt:lpstr> Q4-Display all customers who have never placed an order</vt:lpstr>
      <vt:lpstr>-# Q5 Find the number of orders placed by each customer in'Mumbai'</vt:lpstr>
      <vt:lpstr># Q6-.Display all orders placed in the last 30 days</vt:lpstr>
      <vt:lpstr># Q7-4.Display the total number of orders placed by each customer.</vt:lpstr>
      <vt:lpstr>#Q8-Find the total revenue generated by each restaurant.</vt:lpstr>
      <vt:lpstr> #Q9-List all delivery partners who have completed more than 1 delivery.</vt:lpstr>
      <vt:lpstr>#Q10.Find the customers who have placed orders on exactly three different days</vt:lpstr>
      <vt:lpstr>#Q11-Find the delivery partner who has worked with the most different customers</vt:lpstr>
      <vt:lpstr>#Q12-Identify customers who have the same city and have placed orders at the same</vt:lpstr>
      <vt:lpstr>THANK’S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VISHAL RAJPUT</dc:creator>
  <cp:lastModifiedBy>VISHAL RAJPUT</cp:lastModifiedBy>
  <cp:revision>1</cp:revision>
  <dcterms:created xsi:type="dcterms:W3CDTF">2025-02-13T14:40:46Z</dcterms:created>
  <dcterms:modified xsi:type="dcterms:W3CDTF">2025-02-13T14:41:10Z</dcterms:modified>
</cp:coreProperties>
</file>