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0.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9"/>
  </p:notesMasterIdLst>
  <p:sldIdLst>
    <p:sldId id="259" r:id="rId3"/>
    <p:sldId id="263" r:id="rId4"/>
    <p:sldId id="264" r:id="rId5"/>
    <p:sldId id="265" r:id="rId6"/>
    <p:sldId id="266" r:id="rId7"/>
    <p:sldId id="267" r:id="rId8"/>
    <p:sldId id="302" r:id="rId9"/>
    <p:sldId id="270" r:id="rId10"/>
    <p:sldId id="275" r:id="rId11"/>
    <p:sldId id="276" r:id="rId12"/>
    <p:sldId id="272" r:id="rId13"/>
    <p:sldId id="289" r:id="rId14"/>
    <p:sldId id="291" r:id="rId15"/>
    <p:sldId id="292" r:id="rId16"/>
    <p:sldId id="293" r:id="rId17"/>
    <p:sldId id="294" r:id="rId18"/>
    <p:sldId id="295" r:id="rId19"/>
    <p:sldId id="297" r:id="rId20"/>
    <p:sldId id="299" r:id="rId21"/>
    <p:sldId id="300" r:id="rId22"/>
    <p:sldId id="301" r:id="rId23"/>
    <p:sldId id="303" r:id="rId24"/>
    <p:sldId id="298" r:id="rId25"/>
    <p:sldId id="304" r:id="rId26"/>
    <p:sldId id="305" r:id="rId27"/>
    <p:sldId id="3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90" d="100"/>
          <a:sy n="90" d="100"/>
        </p:scale>
        <p:origin x="2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BAC39-8B75-4EC0-B4B9-C66D5FE978D5}" type="datetimeFigureOut">
              <a:rPr lang="en-US" smtClean="0"/>
              <a:t>20-Mar-19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C950A-27A6-49D2-9DFC-EFB695B3A55A}" type="slidenum">
              <a:rPr lang="en-US" smtClean="0"/>
              <a:t>‹#›</a:t>
            </a:fld>
            <a:endParaRPr lang="en-US" dirty="0"/>
          </a:p>
        </p:txBody>
      </p:sp>
    </p:spTree>
    <p:extLst>
      <p:ext uri="{BB962C8B-B14F-4D97-AF65-F5344CB8AC3E}">
        <p14:creationId xmlns:p14="http://schemas.microsoft.com/office/powerpoint/2010/main" val="126422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solidFill>
                  <a:prstClr val="black">
                    <a:tint val="75000"/>
                  </a:prstClr>
                </a:solidFill>
              </a:rPr>
              <a:pPr/>
              <a:t>20-Mar-19</a:t>
            </a:fld>
            <a:endParaRPr lang="en-US" dirty="0">
              <a:solidFill>
                <a:prstClr val="black">
                  <a:tint val="75000"/>
                </a:prstClr>
              </a:solidFill>
            </a:endParaRPr>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9755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20-Mar-19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919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pPr/>
              <a:t>20-Mar-19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a:t>
            </a:fld>
            <a:endParaRPr lang="en-US" dirty="0"/>
          </a:p>
        </p:txBody>
      </p:sp>
    </p:spTree>
    <p:extLst>
      <p:ext uri="{BB962C8B-B14F-4D97-AF65-F5344CB8AC3E}">
        <p14:creationId xmlns:p14="http://schemas.microsoft.com/office/powerpoint/2010/main" val="227912074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solidFill>
                  <a:prstClr val="black">
                    <a:tint val="75000"/>
                  </a:prstClr>
                </a:solidFill>
              </a:rPr>
              <a:pPr/>
              <a:t>20-Mar-19</a:t>
            </a:fld>
            <a:endParaRPr lang="en-US" dirty="0">
              <a:solidFill>
                <a:prstClr val="black">
                  <a:tint val="75000"/>
                </a:prstClr>
              </a:solidFill>
            </a:endParaRPr>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189350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96DFF08F-DC6B-4601-B491-B0F83F6DD2DA}" type="datetimeFigureOut">
              <a:rPr lang="en-US" dirty="0"/>
              <a:pPr defTabSz="457200"/>
              <a:t>20-Mar-19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4FAB73BC-B049-4115-A692-8D63A059BFB8}" type="slidenum">
              <a:rPr lang="en-US" dirty="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787715"/>
      </p:ext>
    </p:extLst>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smtClean="0">
                <a:latin typeface="Copperplate Gothic Light" panose="020E0507020206020404" pitchFamily="34" charset="0"/>
                <a:cs typeface="Segoe UI" panose="020B0502040204020203" pitchFamily="34" charset="0"/>
              </a:rPr>
              <a:t>Credit card customer segmentation</a:t>
            </a:r>
            <a:endParaRPr lang="en-US" sz="4400" dirty="0">
              <a:latin typeface="Copperplate Gothic Light" panose="020E05070202060204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Major Project Presentation on</a:t>
            </a:r>
            <a:endParaRPr lang="en-US" sz="2000" dirty="0">
              <a:latin typeface="Franklin Gothic Book" panose="020B0503020102020204" pitchFamily="34"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endParaRPr>
          </a:p>
        </p:txBody>
      </p: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dirty="0">
              <a:solidFill>
                <a:prstClr val="white"/>
              </a:solidFill>
            </a:endParaRPr>
          </a:p>
        </p:txBody>
      </p:sp>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250" fill="hold"/>
                                        <p:tgtEl>
                                          <p:spTgt spid="9"/>
                                        </p:tgtEl>
                                        <p:attrNameLst>
                                          <p:attrName>ppt_x</p:attrName>
                                        </p:attrNameLst>
                                      </p:cBhvr>
                                      <p:tavLst>
                                        <p:tav tm="0">
                                          <p:val>
                                            <p:strVal val="#ppt_x"/>
                                          </p:val>
                                        </p:tav>
                                        <p:tav tm="100000">
                                          <p:val>
                                            <p:strVal val="#ppt_x"/>
                                          </p:val>
                                        </p:tav>
                                      </p:tavLst>
                                    </p:anim>
                                    <p:anim calcmode="lin" valueType="num">
                                      <p:cBhvr additive="base">
                                        <p:cTn id="13" dur="25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fill="hold"/>
                                        <p:tgtEl>
                                          <p:spTgt spid="5"/>
                                        </p:tgtEl>
                                        <p:attrNameLst>
                                          <p:attrName>ppt_x</p:attrName>
                                        </p:attrNameLst>
                                      </p:cBhvr>
                                      <p:tavLst>
                                        <p:tav tm="0">
                                          <p:val>
                                            <p:strVal val="#ppt_x"/>
                                          </p:val>
                                        </p:tav>
                                        <p:tav tm="100000">
                                          <p:val>
                                            <p:strVal val="#ppt_x"/>
                                          </p:val>
                                        </p:tav>
                                      </p:tavLst>
                                    </p:anim>
                                    <p:anim calcmode="lin" valueType="num">
                                      <p:cBhvr additive="base">
                                        <p:cTn id="18" dur="25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250" fill="hold"/>
                                        <p:tgtEl>
                                          <p:spTgt spid="11"/>
                                        </p:tgtEl>
                                        <p:attrNameLst>
                                          <p:attrName>ppt_x</p:attrName>
                                        </p:attrNameLst>
                                      </p:cBhvr>
                                      <p:tavLst>
                                        <p:tav tm="0">
                                          <p:val>
                                            <p:strVal val="#ppt_x"/>
                                          </p:val>
                                        </p:tav>
                                        <p:tav tm="100000">
                                          <p:val>
                                            <p:strVal val="#ppt_x"/>
                                          </p:val>
                                        </p:tav>
                                      </p:tavLst>
                                    </p:anim>
                                    <p:anim calcmode="lin" valueType="num">
                                      <p:cBhvr additive="base">
                                        <p:cTn id="23" dur="25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arn(inVertical)">
                                      <p:cBhvr>
                                        <p:cTn id="27" dur="250"/>
                                        <p:tgtEl>
                                          <p:spTgt spid="3">
                                            <p:txEl>
                                              <p:pRg st="0" end="0"/>
                                            </p:txEl>
                                          </p:spTgt>
                                        </p:tgtEl>
                                      </p:cBhvr>
                                    </p:animEffect>
                                  </p:childTnLst>
                                </p:cTn>
                              </p:par>
                            </p:childTnLst>
                          </p:cTn>
                        </p:par>
                        <p:par>
                          <p:cTn id="28" fill="hold">
                            <p:stCondLst>
                              <p:cond delay="1250"/>
                            </p:stCondLst>
                            <p:childTnLst>
                              <p:par>
                                <p:cTn id="29" presetID="6" presetClass="entr" presetSubtype="16"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circle(in)">
                                      <p:cBhvr>
                                        <p:cTn id="31"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5678"/>
            <a:ext cx="10058400" cy="1031682"/>
          </a:xfrm>
        </p:spPr>
        <p:txBody>
          <a:bodyPr/>
          <a:lstStyle/>
          <a:p>
            <a:r>
              <a:rPr lang="en-US" b="1" dirty="0" smtClean="0"/>
              <a:t>Process and Software Requirement</a:t>
            </a:r>
            <a:endParaRPr lang="en-US" b="1" dirty="0"/>
          </a:p>
        </p:txBody>
      </p:sp>
      <p:sp>
        <p:nvSpPr>
          <p:cNvPr id="3" name="Content Placeholder 2"/>
          <p:cNvSpPr>
            <a:spLocks noGrp="1"/>
          </p:cNvSpPr>
          <p:nvPr>
            <p:ph idx="1"/>
          </p:nvPr>
        </p:nvSpPr>
        <p:spPr>
          <a:xfrm>
            <a:off x="1097279" y="2007704"/>
            <a:ext cx="9666799" cy="3861390"/>
          </a:xfrm>
        </p:spPr>
        <p:txBody>
          <a:bodyPr numCol="1">
            <a:normAutofit fontScale="92500" lnSpcReduction="20000"/>
          </a:bodyPr>
          <a:lstStyle/>
          <a:p>
            <a:pPr>
              <a:buFont typeface="Arial" panose="020B0604020202020204" pitchFamily="34" charset="0"/>
              <a:buChar char="•"/>
            </a:pPr>
            <a:r>
              <a:rPr lang="en-US" sz="2400" dirty="0" smtClean="0"/>
              <a:t>Understanding </a:t>
            </a:r>
            <a:r>
              <a:rPr lang="en-US" sz="2400" dirty="0"/>
              <a:t>the </a:t>
            </a:r>
            <a:r>
              <a:rPr lang="en-US" sz="2400" dirty="0" smtClean="0"/>
              <a:t>Data</a:t>
            </a:r>
          </a:p>
          <a:p>
            <a:pPr>
              <a:buFont typeface="Arial" panose="020B0604020202020204" pitchFamily="34" charset="0"/>
              <a:buChar char="•"/>
            </a:pPr>
            <a:r>
              <a:rPr lang="en-US" sz="2400" dirty="0" smtClean="0"/>
              <a:t>Exploratory </a:t>
            </a:r>
            <a:r>
              <a:rPr lang="en-US" sz="2400" dirty="0"/>
              <a:t>Data Analysis </a:t>
            </a:r>
            <a:endParaRPr lang="en-US" sz="2400" dirty="0" smtClean="0"/>
          </a:p>
          <a:p>
            <a:pPr>
              <a:buFont typeface="Arial" panose="020B0604020202020204" pitchFamily="34" charset="0"/>
              <a:buChar char="•"/>
            </a:pPr>
            <a:r>
              <a:rPr lang="en-US" sz="2400" dirty="0" smtClean="0"/>
              <a:t>Feature Engineering and insights</a:t>
            </a:r>
          </a:p>
          <a:p>
            <a:pPr>
              <a:buFont typeface="Arial" panose="020B0604020202020204" pitchFamily="34" charset="0"/>
              <a:buChar char="•"/>
            </a:pPr>
            <a:r>
              <a:rPr lang="en-US" sz="2400" dirty="0" smtClean="0"/>
              <a:t>Missing </a:t>
            </a:r>
            <a:r>
              <a:rPr lang="en-US" sz="2400" dirty="0"/>
              <a:t>Value and Outlier </a:t>
            </a:r>
            <a:r>
              <a:rPr lang="en-US" sz="2400" dirty="0" smtClean="0"/>
              <a:t>Treatment</a:t>
            </a:r>
          </a:p>
          <a:p>
            <a:pPr>
              <a:buFont typeface="Arial" panose="020B0604020202020204" pitchFamily="34" charset="0"/>
              <a:buChar char="•"/>
            </a:pPr>
            <a:r>
              <a:rPr lang="en-US" sz="2400" dirty="0" smtClean="0"/>
              <a:t>Standardizing </a:t>
            </a:r>
            <a:r>
              <a:rPr lang="en-US" sz="2400" dirty="0"/>
              <a:t>the </a:t>
            </a:r>
            <a:r>
              <a:rPr lang="en-US" sz="2400" dirty="0" smtClean="0"/>
              <a:t>data</a:t>
            </a:r>
          </a:p>
          <a:p>
            <a:pPr>
              <a:buFont typeface="Arial" panose="020B0604020202020204" pitchFamily="34" charset="0"/>
              <a:buChar char="•"/>
            </a:pPr>
            <a:r>
              <a:rPr lang="en-US" sz="2400" dirty="0" smtClean="0"/>
              <a:t>Reducing </a:t>
            </a:r>
            <a:r>
              <a:rPr lang="en-US" sz="2400" dirty="0"/>
              <a:t>Dimensions using </a:t>
            </a:r>
            <a:r>
              <a:rPr lang="en-US" sz="2400" dirty="0" smtClean="0"/>
              <a:t>PCA</a:t>
            </a:r>
          </a:p>
          <a:p>
            <a:pPr>
              <a:buFont typeface="Arial" panose="020B0604020202020204" pitchFamily="34" charset="0"/>
              <a:buChar char="•"/>
            </a:pPr>
            <a:r>
              <a:rPr lang="en-US" sz="2400" dirty="0" smtClean="0"/>
              <a:t>Applying K-Means</a:t>
            </a:r>
          </a:p>
          <a:p>
            <a:pPr>
              <a:buFont typeface="Arial" panose="020B0604020202020204" pitchFamily="34" charset="0"/>
              <a:buChar char="•"/>
            </a:pPr>
            <a:r>
              <a:rPr lang="en-US" sz="2400" dirty="0" smtClean="0"/>
              <a:t>Selecting </a:t>
            </a:r>
            <a:r>
              <a:rPr lang="en-US" sz="2400" dirty="0"/>
              <a:t>optimum number of clusters using Silhouette </a:t>
            </a:r>
            <a:r>
              <a:rPr lang="en-US" sz="2400" dirty="0" smtClean="0"/>
              <a:t>Coefficient</a:t>
            </a:r>
          </a:p>
          <a:p>
            <a:pPr>
              <a:buFont typeface="Arial" panose="020B0604020202020204" pitchFamily="34" charset="0"/>
              <a:buChar char="•"/>
            </a:pPr>
            <a:r>
              <a:rPr lang="en-US" sz="2400" dirty="0" smtClean="0"/>
              <a:t>Getting insights from these segments using Profiling</a:t>
            </a:r>
            <a:endParaRPr lang="en-US" sz="2400" dirty="0"/>
          </a:p>
          <a:p>
            <a:pPr>
              <a:buFont typeface="Arial" panose="020B0604020202020204" pitchFamily="34" charset="0"/>
              <a:buChar char="•"/>
            </a:pPr>
            <a:endParaRPr lang="en-US" sz="2200" dirty="0" smtClean="0"/>
          </a:p>
        </p:txBody>
      </p:sp>
    </p:spTree>
    <p:extLst>
      <p:ext uri="{BB962C8B-B14F-4D97-AF65-F5344CB8AC3E}">
        <p14:creationId xmlns:p14="http://schemas.microsoft.com/office/powerpoint/2010/main" val="1768360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75860"/>
            <a:ext cx="10058400" cy="922351"/>
          </a:xfrm>
        </p:spPr>
        <p:txBody>
          <a:bodyPr/>
          <a:lstStyle/>
          <a:p>
            <a:r>
              <a:rPr lang="en-US" b="1" dirty="0" smtClean="0"/>
              <a:t>Software Requirement</a:t>
            </a:r>
            <a:endParaRPr lang="en-US" b="1" dirty="0"/>
          </a:p>
        </p:txBody>
      </p:sp>
      <p:sp>
        <p:nvSpPr>
          <p:cNvPr id="3" name="Content Placeholder 2"/>
          <p:cNvSpPr>
            <a:spLocks noGrp="1"/>
          </p:cNvSpPr>
          <p:nvPr>
            <p:ph idx="1"/>
          </p:nvPr>
        </p:nvSpPr>
        <p:spPr>
          <a:xfrm>
            <a:off x="1097280" y="2107095"/>
            <a:ext cx="3365390" cy="3761998"/>
          </a:xfrm>
        </p:spPr>
        <p:txBody>
          <a:bodyPr>
            <a:noAutofit/>
          </a:bodyPr>
          <a:lstStyle/>
          <a:p>
            <a:pPr>
              <a:buFont typeface="Arial" panose="020B0604020202020204" pitchFamily="34" charset="0"/>
              <a:buChar char="•"/>
            </a:pPr>
            <a:r>
              <a:rPr lang="en-US" sz="2400" dirty="0" smtClean="0"/>
              <a:t>Python</a:t>
            </a:r>
          </a:p>
          <a:p>
            <a:pPr>
              <a:buFont typeface="Arial" panose="020B0604020202020204" pitchFamily="34" charset="0"/>
              <a:buChar char="•"/>
            </a:pPr>
            <a:r>
              <a:rPr lang="en-US" sz="2400" dirty="0" smtClean="0"/>
              <a:t>Jupyter Notebook</a:t>
            </a:r>
          </a:p>
        </p:txBody>
      </p:sp>
      <p:sp>
        <p:nvSpPr>
          <p:cNvPr id="4" name="TextBox 3"/>
          <p:cNvSpPr txBox="1"/>
          <p:nvPr/>
        </p:nvSpPr>
        <p:spPr>
          <a:xfrm>
            <a:off x="6370982" y="2107095"/>
            <a:ext cx="3518452" cy="3607141"/>
          </a:xfrm>
          <a:prstGeom prst="rect">
            <a:avLst/>
          </a:prstGeom>
          <a:noFill/>
        </p:spPr>
        <p:txBody>
          <a:bodyPr wrap="square" rtlCol="0">
            <a:spAutoFit/>
          </a:bodyPr>
          <a:lstStyle/>
          <a:p>
            <a:pPr lvl="0">
              <a:lnSpc>
                <a:spcPct val="90000"/>
              </a:lnSpc>
              <a:spcBef>
                <a:spcPts val="1200"/>
              </a:spcBef>
              <a:spcAft>
                <a:spcPts val="200"/>
              </a:spcAft>
              <a:buClr>
                <a:srgbClr val="1CADE4"/>
              </a:buClr>
              <a:buSzPct val="100000"/>
            </a:pPr>
            <a:r>
              <a:rPr lang="en-US" sz="3200" b="1" dirty="0">
                <a:solidFill>
                  <a:prstClr val="black">
                    <a:lumMod val="75000"/>
                    <a:lumOff val="25000"/>
                  </a:prstClr>
                </a:solidFill>
                <a:latin typeface="Calibri Light" panose="020F0302020204030204"/>
              </a:rPr>
              <a:t>Libraries used</a:t>
            </a:r>
            <a:r>
              <a:rPr lang="en-US" sz="3200" dirty="0">
                <a:solidFill>
                  <a:prstClr val="black">
                    <a:lumMod val="75000"/>
                    <a:lumOff val="25000"/>
                  </a:prstClr>
                </a:solidFill>
                <a:latin typeface="Calibri Light" panose="020F0302020204030204"/>
              </a:rPr>
              <a:t>:</a:t>
            </a:r>
          </a:p>
          <a:p>
            <a:pPr marL="91440" lvl="0" indent="-91440">
              <a:lnSpc>
                <a:spcPct val="90000"/>
              </a:lnSpc>
              <a:spcBef>
                <a:spcPts val="1200"/>
              </a:spcBef>
              <a:spcAft>
                <a:spcPts val="200"/>
              </a:spcAft>
              <a:buClr>
                <a:srgbClr val="1CADE4"/>
              </a:buClr>
              <a:buSzPct val="100000"/>
              <a:buFont typeface="Arial" panose="020B0604020202020204" pitchFamily="34" charset="0"/>
              <a:buChar char="•"/>
            </a:pPr>
            <a:r>
              <a:rPr lang="en-US" sz="2400" dirty="0">
                <a:solidFill>
                  <a:prstClr val="black">
                    <a:lumMod val="75000"/>
                    <a:lumOff val="25000"/>
                  </a:prstClr>
                </a:solidFill>
              </a:rPr>
              <a:t>Pandas</a:t>
            </a:r>
          </a:p>
          <a:p>
            <a:pPr marL="91440" lvl="0" indent="-91440">
              <a:lnSpc>
                <a:spcPct val="90000"/>
              </a:lnSpc>
              <a:spcBef>
                <a:spcPts val="1200"/>
              </a:spcBef>
              <a:spcAft>
                <a:spcPts val="200"/>
              </a:spcAft>
              <a:buClr>
                <a:srgbClr val="1CADE4"/>
              </a:buClr>
              <a:buSzPct val="100000"/>
              <a:buFont typeface="Arial" panose="020B0604020202020204" pitchFamily="34" charset="0"/>
              <a:buChar char="•"/>
            </a:pPr>
            <a:r>
              <a:rPr lang="en-US" sz="2400" dirty="0" smtClean="0">
                <a:solidFill>
                  <a:prstClr val="black">
                    <a:lumMod val="75000"/>
                    <a:lumOff val="25000"/>
                  </a:prstClr>
                </a:solidFill>
              </a:rPr>
              <a:t>SciKit Learn</a:t>
            </a:r>
            <a:endParaRPr lang="en-US" sz="2400" dirty="0">
              <a:solidFill>
                <a:prstClr val="black">
                  <a:lumMod val="75000"/>
                  <a:lumOff val="25000"/>
                </a:prstClr>
              </a:solidFill>
            </a:endParaRPr>
          </a:p>
          <a:p>
            <a:pPr marL="91440" lvl="0" indent="-91440">
              <a:lnSpc>
                <a:spcPct val="90000"/>
              </a:lnSpc>
              <a:spcBef>
                <a:spcPts val="1200"/>
              </a:spcBef>
              <a:spcAft>
                <a:spcPts val="200"/>
              </a:spcAft>
              <a:buClr>
                <a:srgbClr val="1CADE4"/>
              </a:buClr>
              <a:buSzPct val="100000"/>
              <a:buFont typeface="Arial" panose="020B0604020202020204" pitchFamily="34" charset="0"/>
              <a:buChar char="•"/>
            </a:pPr>
            <a:r>
              <a:rPr lang="en-US" sz="2400" dirty="0">
                <a:solidFill>
                  <a:prstClr val="black">
                    <a:lumMod val="75000"/>
                    <a:lumOff val="25000"/>
                  </a:prstClr>
                </a:solidFill>
              </a:rPr>
              <a:t>Matplotlib</a:t>
            </a:r>
          </a:p>
          <a:p>
            <a:pPr marL="91440" lvl="0" indent="-91440">
              <a:lnSpc>
                <a:spcPct val="90000"/>
              </a:lnSpc>
              <a:spcBef>
                <a:spcPts val="1200"/>
              </a:spcBef>
              <a:spcAft>
                <a:spcPts val="200"/>
              </a:spcAft>
              <a:buClr>
                <a:srgbClr val="1CADE4"/>
              </a:buClr>
              <a:buSzPct val="100000"/>
              <a:buFont typeface="Arial" panose="020B0604020202020204" pitchFamily="34" charset="0"/>
              <a:buChar char="•"/>
            </a:pPr>
            <a:r>
              <a:rPr lang="en-US" sz="2400" dirty="0">
                <a:solidFill>
                  <a:prstClr val="black">
                    <a:lumMod val="75000"/>
                    <a:lumOff val="25000"/>
                  </a:prstClr>
                </a:solidFill>
              </a:rPr>
              <a:t>Numpy</a:t>
            </a:r>
          </a:p>
          <a:p>
            <a:pPr marL="91440" lvl="0" indent="-91440">
              <a:lnSpc>
                <a:spcPct val="90000"/>
              </a:lnSpc>
              <a:spcBef>
                <a:spcPts val="1200"/>
              </a:spcBef>
              <a:spcAft>
                <a:spcPts val="200"/>
              </a:spcAft>
              <a:buClr>
                <a:srgbClr val="1CADE4"/>
              </a:buClr>
              <a:buSzPct val="100000"/>
              <a:buFont typeface="Arial" panose="020B0604020202020204" pitchFamily="34" charset="0"/>
              <a:buChar char="•"/>
            </a:pPr>
            <a:r>
              <a:rPr lang="en-US" sz="2400" dirty="0" smtClean="0">
                <a:solidFill>
                  <a:prstClr val="black">
                    <a:lumMod val="75000"/>
                    <a:lumOff val="25000"/>
                  </a:prstClr>
                </a:solidFill>
              </a:rPr>
              <a:t>Seaborn</a:t>
            </a:r>
          </a:p>
          <a:p>
            <a:pPr marL="91440" lvl="0" indent="-91440">
              <a:lnSpc>
                <a:spcPct val="90000"/>
              </a:lnSpc>
              <a:spcBef>
                <a:spcPts val="1200"/>
              </a:spcBef>
              <a:spcAft>
                <a:spcPts val="200"/>
              </a:spcAft>
              <a:buClr>
                <a:srgbClr val="1CADE4"/>
              </a:buClr>
              <a:buSzPct val="100000"/>
              <a:buFont typeface="Arial" panose="020B0604020202020204" pitchFamily="34" charset="0"/>
              <a:buChar char="•"/>
            </a:pPr>
            <a:r>
              <a:rPr lang="en-US" sz="2400" dirty="0" smtClean="0">
                <a:solidFill>
                  <a:prstClr val="black">
                    <a:lumMod val="75000"/>
                    <a:lumOff val="25000"/>
                  </a:prstClr>
                </a:solidFill>
              </a:rPr>
              <a:t>Pandas Profiling</a:t>
            </a:r>
          </a:p>
        </p:txBody>
      </p:sp>
    </p:spTree>
    <p:extLst>
      <p:ext uri="{BB962C8B-B14F-4D97-AF65-F5344CB8AC3E}">
        <p14:creationId xmlns:p14="http://schemas.microsoft.com/office/powerpoint/2010/main" val="3097645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Data</a:t>
            </a:r>
            <a:endParaRPr lang="en-US" b="1" dirty="0"/>
          </a:p>
        </p:txBody>
      </p:sp>
      <p:sp>
        <p:nvSpPr>
          <p:cNvPr id="3" name="Content Placeholder 2"/>
          <p:cNvSpPr>
            <a:spLocks noGrp="1"/>
          </p:cNvSpPr>
          <p:nvPr>
            <p:ph idx="1"/>
          </p:nvPr>
        </p:nvSpPr>
        <p:spPr>
          <a:xfrm>
            <a:off x="1097280" y="1845734"/>
            <a:ext cx="10058400" cy="4023360"/>
          </a:xfrm>
        </p:spPr>
        <p:txBody>
          <a:bodyPr/>
          <a:lstStyle/>
          <a:p>
            <a:pPr marL="0" indent="0">
              <a:buNone/>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510" y="1845734"/>
            <a:ext cx="6164580" cy="2324100"/>
          </a:xfrm>
          <a:prstGeom prst="rect">
            <a:avLst/>
          </a:prstGeom>
        </p:spPr>
      </p:pic>
      <p:sp>
        <p:nvSpPr>
          <p:cNvPr id="7" name="TextBox 6"/>
          <p:cNvSpPr txBox="1"/>
          <p:nvPr/>
        </p:nvSpPr>
        <p:spPr>
          <a:xfrm>
            <a:off x="1139190" y="4473364"/>
            <a:ext cx="10016490" cy="369332"/>
          </a:xfrm>
          <a:prstGeom prst="rect">
            <a:avLst/>
          </a:prstGeom>
          <a:noFill/>
        </p:spPr>
        <p:txBody>
          <a:bodyPr wrap="square" rtlCol="0">
            <a:spAutoFit/>
          </a:bodyPr>
          <a:lstStyle/>
          <a:p>
            <a:r>
              <a:rPr lang="en-US" dirty="0" smtClean="0"/>
              <a:t>Our dataset contains 8950 rows and 18 columns.</a:t>
            </a:r>
            <a:endParaRPr lang="en-US" dirty="0"/>
          </a:p>
        </p:txBody>
      </p:sp>
    </p:spTree>
    <p:extLst>
      <p:ext uri="{BB962C8B-B14F-4D97-AF65-F5344CB8AC3E}">
        <p14:creationId xmlns:p14="http://schemas.microsoft.com/office/powerpoint/2010/main" val="4153581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Missing Value Imputation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354" y="2049567"/>
            <a:ext cx="4274820" cy="349758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0" y="2049567"/>
            <a:ext cx="5250180" cy="13030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0" y="3664794"/>
            <a:ext cx="5439833" cy="304800"/>
          </a:xfrm>
          <a:prstGeom prst="rect">
            <a:avLst/>
          </a:prstGeom>
        </p:spPr>
      </p:pic>
      <p:sp>
        <p:nvSpPr>
          <p:cNvPr id="10" name="TextBox 9"/>
          <p:cNvSpPr txBox="1"/>
          <p:nvPr/>
        </p:nvSpPr>
        <p:spPr>
          <a:xfrm>
            <a:off x="5905500" y="4360333"/>
            <a:ext cx="5983305" cy="923330"/>
          </a:xfrm>
          <a:prstGeom prst="rect">
            <a:avLst/>
          </a:prstGeom>
          <a:noFill/>
        </p:spPr>
        <p:txBody>
          <a:bodyPr wrap="none" rtlCol="0">
            <a:spAutoFit/>
          </a:bodyPr>
          <a:lstStyle/>
          <a:p>
            <a:pPr algn="just"/>
            <a:r>
              <a:rPr lang="en-US" dirty="0" smtClean="0"/>
              <a:t>Credit Limit and Minimum Payments contains missing values.</a:t>
            </a:r>
          </a:p>
          <a:p>
            <a:pPr algn="just"/>
            <a:r>
              <a:rPr lang="en-US" dirty="0" smtClean="0"/>
              <a:t>Since they are continuous therefore we used mean to impute </a:t>
            </a:r>
          </a:p>
          <a:p>
            <a:pPr algn="just"/>
            <a:r>
              <a:rPr lang="en-US" dirty="0" smtClean="0"/>
              <a:t>missing values.</a:t>
            </a:r>
            <a:endParaRPr lang="en-US" dirty="0"/>
          </a:p>
        </p:txBody>
      </p:sp>
    </p:spTree>
    <p:extLst>
      <p:ext uri="{BB962C8B-B14F-4D97-AF65-F5344CB8AC3E}">
        <p14:creationId xmlns:p14="http://schemas.microsoft.com/office/powerpoint/2010/main" val="32654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Outlier Treatment </a:t>
            </a:r>
            <a:endParaRPr lang="en-US" b="1"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t>In statistics, an </a:t>
            </a:r>
            <a:r>
              <a:rPr lang="en-US" b="1" dirty="0"/>
              <a:t>outlier</a:t>
            </a:r>
            <a:r>
              <a:rPr lang="en-US" dirty="0"/>
              <a:t> is an observation point that is distant from other </a:t>
            </a:r>
            <a:r>
              <a:rPr lang="en-US" dirty="0" smtClean="0"/>
              <a:t>observations.</a:t>
            </a:r>
          </a:p>
          <a:p>
            <a:pPr algn="just">
              <a:buFont typeface="Arial" panose="020B0604020202020204" pitchFamily="34" charset="0"/>
              <a:buChar char="•"/>
            </a:pPr>
            <a:r>
              <a:rPr lang="en-US" dirty="0" smtClean="0"/>
              <a:t>An</a:t>
            </a:r>
            <a:r>
              <a:rPr lang="en-US" dirty="0"/>
              <a:t> </a:t>
            </a:r>
            <a:r>
              <a:rPr lang="en-US" b="1" dirty="0"/>
              <a:t>outlier</a:t>
            </a:r>
            <a:r>
              <a:rPr lang="en-US" dirty="0"/>
              <a:t> may be due to variability in the measurement or it may indicate experimental error; the latter are sometimes excluded from the </a:t>
            </a:r>
            <a:r>
              <a:rPr lang="en-US" b="1" dirty="0"/>
              <a:t>data</a:t>
            </a:r>
            <a:r>
              <a:rPr lang="en-US" dirty="0"/>
              <a:t> set. An </a:t>
            </a:r>
            <a:r>
              <a:rPr lang="en-US" b="1" dirty="0"/>
              <a:t>outlier</a:t>
            </a:r>
            <a:r>
              <a:rPr lang="en-US" dirty="0"/>
              <a:t> can cause serious problems in </a:t>
            </a:r>
            <a:r>
              <a:rPr lang="en-US" b="1" dirty="0"/>
              <a:t>statistical analyses</a:t>
            </a:r>
            <a:r>
              <a:rPr lang="en-US" dirty="0"/>
              <a:t>.</a:t>
            </a:r>
          </a:p>
          <a:p>
            <a:pPr algn="just">
              <a:buFont typeface="Arial" panose="020B0604020202020204" pitchFamily="34" charset="0"/>
              <a:buChar char="•"/>
            </a:pPr>
            <a:r>
              <a:rPr lang="en-US" dirty="0" smtClean="0"/>
              <a:t> We wrote a function to clip outliers using 99 percentile rule and applied this function to the dataset.</a:t>
            </a:r>
          </a:p>
          <a:p>
            <a:pPr>
              <a:buFont typeface="Arial" panose="020B0604020202020204" pitchFamily="34" charset="0"/>
              <a:buChar char="•"/>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4151631"/>
            <a:ext cx="4015740" cy="1181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288" y="4170681"/>
            <a:ext cx="5280660" cy="571500"/>
          </a:xfrm>
          <a:prstGeom prst="rect">
            <a:avLst/>
          </a:prstGeom>
        </p:spPr>
      </p:pic>
    </p:spTree>
    <p:extLst>
      <p:ext uri="{BB962C8B-B14F-4D97-AF65-F5344CB8AC3E}">
        <p14:creationId xmlns:p14="http://schemas.microsoft.com/office/powerpoint/2010/main" val="4093447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Engineering &amp; Insights</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Based on the domain knowledge, we came up with new features that might affect the segmentation. We created the following </a:t>
            </a:r>
            <a:r>
              <a:rPr lang="en-US" dirty="0" smtClean="0"/>
              <a:t>five </a:t>
            </a:r>
            <a:r>
              <a:rPr lang="en-US" dirty="0"/>
              <a:t>new features</a:t>
            </a:r>
            <a:r>
              <a:rPr lang="en-US" dirty="0" smtClean="0"/>
              <a:t>:</a:t>
            </a:r>
          </a:p>
          <a:p>
            <a:pPr marL="544068" lvl="1" indent="-342900">
              <a:buFont typeface="+mj-lt"/>
              <a:buAutoNum type="arabicPeriod"/>
            </a:pPr>
            <a:r>
              <a:rPr lang="en-US" dirty="0" smtClean="0"/>
              <a:t>Average monthly purchase</a:t>
            </a:r>
          </a:p>
          <a:p>
            <a:pPr marL="544068" lvl="1" indent="-342900">
              <a:buFont typeface="+mj-lt"/>
              <a:buAutoNum type="arabicPeriod"/>
            </a:pPr>
            <a:r>
              <a:rPr lang="en-US" dirty="0" smtClean="0"/>
              <a:t>Monthly cash advance</a:t>
            </a: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635" y="3169921"/>
            <a:ext cx="5159163" cy="2511212"/>
          </a:xfrm>
          <a:prstGeom prst="rect">
            <a:avLst/>
          </a:prstGeom>
        </p:spPr>
      </p:pic>
    </p:spTree>
    <p:extLst>
      <p:ext uri="{BB962C8B-B14F-4D97-AF65-F5344CB8AC3E}">
        <p14:creationId xmlns:p14="http://schemas.microsoft.com/office/powerpoint/2010/main" val="1281664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8266" y="702734"/>
            <a:ext cx="4184543" cy="646331"/>
          </a:xfrm>
          <a:prstGeom prst="rect">
            <a:avLst/>
          </a:prstGeom>
          <a:noFill/>
        </p:spPr>
        <p:txBody>
          <a:bodyPr wrap="none" rtlCol="0">
            <a:spAutoFit/>
          </a:bodyPr>
          <a:lstStyle/>
          <a:p>
            <a:pPr marL="0" lvl="1"/>
            <a:r>
              <a:rPr lang="en-US" dirty="0" smtClean="0"/>
              <a:t>3. Purchase </a:t>
            </a:r>
            <a:r>
              <a:rPr lang="en-US" dirty="0"/>
              <a:t>by type (one off, installment…)</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066" y="1025899"/>
            <a:ext cx="7505700" cy="2270760"/>
          </a:xfrm>
          <a:prstGeom prst="rect">
            <a:avLst/>
          </a:prstGeom>
        </p:spPr>
      </p:pic>
      <p:sp>
        <p:nvSpPr>
          <p:cNvPr id="4" name="TextBox 3"/>
          <p:cNvSpPr txBox="1"/>
          <p:nvPr/>
        </p:nvSpPr>
        <p:spPr>
          <a:xfrm>
            <a:off x="948266" y="3496733"/>
            <a:ext cx="4231030" cy="646331"/>
          </a:xfrm>
          <a:prstGeom prst="rect">
            <a:avLst/>
          </a:prstGeom>
          <a:noFill/>
        </p:spPr>
        <p:txBody>
          <a:bodyPr wrap="none" rtlCol="0">
            <a:spAutoFit/>
          </a:bodyPr>
          <a:lstStyle/>
          <a:p>
            <a:r>
              <a:rPr lang="en-US" dirty="0" smtClean="0"/>
              <a:t>4. Limit Usage (balance to credit limit ratio)</a:t>
            </a:r>
          </a:p>
          <a:p>
            <a:r>
              <a:rPr lang="en-US" dirty="0" smtClean="0"/>
              <a:t>5. Payments to minimum payments ratio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376" y="4262120"/>
            <a:ext cx="4945380" cy="822960"/>
          </a:xfrm>
          <a:prstGeom prst="rect">
            <a:avLst/>
          </a:prstGeom>
        </p:spPr>
      </p:pic>
    </p:spTree>
    <p:extLst>
      <p:ext uri="{BB962C8B-B14F-4D97-AF65-F5344CB8AC3E}">
        <p14:creationId xmlns:p14="http://schemas.microsoft.com/office/powerpoint/2010/main" val="2464235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467" y="256076"/>
            <a:ext cx="4030133" cy="523220"/>
          </a:xfrm>
          <a:prstGeom prst="rect">
            <a:avLst/>
          </a:prstGeom>
          <a:noFill/>
        </p:spPr>
        <p:txBody>
          <a:bodyPr wrap="square" rtlCol="0">
            <a:spAutoFit/>
          </a:bodyPr>
          <a:lstStyle/>
          <a:p>
            <a:r>
              <a:rPr lang="en-US" sz="2800" dirty="0" smtClean="0"/>
              <a:t>Insights</a:t>
            </a:r>
            <a:endParaRPr lang="en-US" sz="2800" dirty="0"/>
          </a:p>
        </p:txBody>
      </p:sp>
      <p:sp>
        <p:nvSpPr>
          <p:cNvPr id="4" name="TextBox 3"/>
          <p:cNvSpPr txBox="1"/>
          <p:nvPr/>
        </p:nvSpPr>
        <p:spPr>
          <a:xfrm>
            <a:off x="787342" y="4607264"/>
            <a:ext cx="499533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Average monthly purchase using both </a:t>
            </a:r>
            <a:r>
              <a:rPr lang="en-US" dirty="0" smtClean="0"/>
              <a:t>one-off </a:t>
            </a:r>
            <a:r>
              <a:rPr lang="en-US" dirty="0"/>
              <a:t>and installments are very high almost 193 whereas average monthly purchase using installments only is very low </a:t>
            </a:r>
            <a:r>
              <a:rPr lang="en-US" dirty="0" smtClean="0"/>
              <a:t>i.e. </a:t>
            </a:r>
            <a:r>
              <a:rPr lang="en-US" dirty="0"/>
              <a:t>around 47.</a:t>
            </a:r>
          </a:p>
        </p:txBody>
      </p:sp>
      <p:sp>
        <p:nvSpPr>
          <p:cNvPr id="6" name="TextBox 5"/>
          <p:cNvSpPr txBox="1"/>
          <p:nvPr/>
        </p:nvSpPr>
        <p:spPr>
          <a:xfrm>
            <a:off x="6939152" y="4607264"/>
            <a:ext cx="4424848"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Customers who didn't do either of </a:t>
            </a:r>
            <a:r>
              <a:rPr lang="en-US" dirty="0" smtClean="0"/>
              <a:t>one-off </a:t>
            </a:r>
            <a:r>
              <a:rPr lang="en-US" dirty="0"/>
              <a:t>or installment purchases take highest monthly cash advance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67" y="779296"/>
            <a:ext cx="4793571" cy="36663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06" y="781421"/>
            <a:ext cx="5040694" cy="3662129"/>
          </a:xfrm>
          <a:prstGeom prst="rect">
            <a:avLst/>
          </a:prstGeom>
        </p:spPr>
      </p:pic>
    </p:spTree>
    <p:extLst>
      <p:ext uri="{BB962C8B-B14F-4D97-AF65-F5344CB8AC3E}">
        <p14:creationId xmlns:p14="http://schemas.microsoft.com/office/powerpoint/2010/main" val="3647999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1" y="4781603"/>
            <a:ext cx="3920066"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Customers with installments only purchases have good balance to credit limit ratio.</a:t>
            </a:r>
          </a:p>
        </p:txBody>
      </p:sp>
      <p:sp>
        <p:nvSpPr>
          <p:cNvPr id="5" name="TextBox 4"/>
          <p:cNvSpPr txBox="1"/>
          <p:nvPr/>
        </p:nvSpPr>
        <p:spPr>
          <a:xfrm>
            <a:off x="6333067" y="4781603"/>
            <a:ext cx="3937000"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Customers with installments only purchases are paying their dues fast.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93" y="546524"/>
            <a:ext cx="4625340" cy="39492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843" y="538904"/>
            <a:ext cx="4995757" cy="3956896"/>
          </a:xfrm>
          <a:prstGeom prst="rect">
            <a:avLst/>
          </a:prstGeom>
        </p:spPr>
      </p:pic>
    </p:spTree>
    <p:extLst>
      <p:ext uri="{BB962C8B-B14F-4D97-AF65-F5344CB8AC3E}">
        <p14:creationId xmlns:p14="http://schemas.microsoft.com/office/powerpoint/2010/main" val="442338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Standardizing the Data</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rgbClr val="222222"/>
                </a:solidFill>
                <a:latin typeface="arial" panose="020B0604020202020204" pitchFamily="34" charset="0"/>
              </a:rPr>
              <a:t>In statistics, </a:t>
            </a:r>
            <a:r>
              <a:rPr lang="en-US" b="1" dirty="0">
                <a:solidFill>
                  <a:srgbClr val="222222"/>
                </a:solidFill>
                <a:latin typeface="arial" panose="020B0604020202020204" pitchFamily="34" charset="0"/>
              </a:rPr>
              <a:t>standardization</a:t>
            </a:r>
            <a:r>
              <a:rPr lang="en-US" dirty="0">
                <a:solidFill>
                  <a:srgbClr val="222222"/>
                </a:solidFill>
                <a:latin typeface="arial" panose="020B0604020202020204" pitchFamily="34" charset="0"/>
              </a:rPr>
              <a:t> is the process of putting different </a:t>
            </a:r>
            <a:r>
              <a:rPr lang="en-US" b="1" dirty="0">
                <a:solidFill>
                  <a:srgbClr val="222222"/>
                </a:solidFill>
                <a:latin typeface="arial" panose="020B0604020202020204" pitchFamily="34" charset="0"/>
              </a:rPr>
              <a:t>variables</a:t>
            </a:r>
            <a:r>
              <a:rPr lang="en-US" dirty="0">
                <a:solidFill>
                  <a:srgbClr val="222222"/>
                </a:solidFill>
                <a:latin typeface="arial" panose="020B0604020202020204" pitchFamily="34" charset="0"/>
              </a:rPr>
              <a:t> on the same scale. This process allows you to compare scores between different types </a:t>
            </a:r>
            <a:r>
              <a:rPr lang="en-US" dirty="0" smtClean="0">
                <a:solidFill>
                  <a:srgbClr val="222222"/>
                </a:solidFill>
                <a:latin typeface="arial" panose="020B0604020202020204" pitchFamily="34" charset="0"/>
              </a:rPr>
              <a:t>of </a:t>
            </a:r>
            <a:r>
              <a:rPr lang="en-US" b="1" dirty="0" smtClean="0">
                <a:solidFill>
                  <a:srgbClr val="222222"/>
                </a:solidFill>
                <a:latin typeface="arial" panose="020B0604020202020204" pitchFamily="34" charset="0"/>
              </a:rPr>
              <a:t>variables</a:t>
            </a:r>
            <a:r>
              <a:rPr lang="en-US" dirty="0">
                <a:solidFill>
                  <a:srgbClr val="222222"/>
                </a:solidFill>
                <a:latin typeface="arial" panose="020B0604020202020204" pitchFamily="34" charset="0"/>
              </a:rPr>
              <a:t>.</a:t>
            </a:r>
            <a:endParaRPr lang="en-US" dirty="0" smtClean="0"/>
          </a:p>
          <a:p>
            <a:pPr>
              <a:buFont typeface="Arial" panose="020B0604020202020204" pitchFamily="34" charset="0"/>
              <a:buChar char="•"/>
            </a:pPr>
            <a:r>
              <a:rPr lang="en-US" dirty="0" smtClean="0"/>
              <a:t>Our </a:t>
            </a:r>
            <a:r>
              <a:rPr lang="en-US" dirty="0"/>
              <a:t>data may be at different levels or may contain different units. It will definitely not be suitable to move ahead and use this data without solving this problem. This can be done by standardizing the data</a:t>
            </a:r>
            <a:r>
              <a:rPr lang="en-US" dirty="0" smtClean="0"/>
              <a:t>.</a:t>
            </a:r>
          </a:p>
          <a:p>
            <a:pPr>
              <a:buFont typeface="Arial" panose="020B0604020202020204"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109" y="3857414"/>
            <a:ext cx="2756958" cy="1656644"/>
          </a:xfrm>
          <a:prstGeom prst="rect">
            <a:avLst/>
          </a:prstGeom>
        </p:spPr>
      </p:pic>
    </p:spTree>
    <p:extLst>
      <p:ext uri="{BB962C8B-B14F-4D97-AF65-F5344CB8AC3E}">
        <p14:creationId xmlns:p14="http://schemas.microsoft.com/office/powerpoint/2010/main" val="3035065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243" y="1053548"/>
            <a:ext cx="4164496" cy="2739211"/>
          </a:xfrm>
          <a:prstGeom prst="rect">
            <a:avLst/>
          </a:prstGeom>
          <a:noFill/>
        </p:spPr>
        <p:txBody>
          <a:bodyPr wrap="square" rtlCol="0">
            <a:spAutoFit/>
          </a:bodyPr>
          <a:lstStyle/>
          <a:p>
            <a:pPr algn="just"/>
            <a:r>
              <a:rPr lang="en-US" sz="4000" b="1" u="sng" dirty="0" smtClean="0">
                <a:latin typeface="+mj-lt"/>
              </a:rPr>
              <a:t>Project Supervisor</a:t>
            </a:r>
          </a:p>
          <a:p>
            <a:pPr algn="just"/>
            <a:endParaRPr lang="en-US" sz="3600" b="1" dirty="0" smtClean="0">
              <a:latin typeface="+mj-lt"/>
            </a:endParaRPr>
          </a:p>
          <a:p>
            <a:pPr algn="just"/>
            <a:r>
              <a:rPr lang="en-US" sz="2400" b="1" dirty="0" smtClean="0"/>
              <a:t>Mr. Binayak Panda</a:t>
            </a:r>
            <a:endParaRPr lang="en-US" sz="2400" b="1" dirty="0"/>
          </a:p>
          <a:p>
            <a:pPr algn="just"/>
            <a:r>
              <a:rPr lang="en-US" sz="2400" dirty="0" smtClean="0"/>
              <a:t>Assistant Professor</a:t>
            </a:r>
          </a:p>
          <a:p>
            <a:pPr algn="just"/>
            <a:r>
              <a:rPr lang="en-US" sz="2400" dirty="0" smtClean="0"/>
              <a:t>Department of CSE</a:t>
            </a:r>
          </a:p>
          <a:p>
            <a:pPr algn="just"/>
            <a:r>
              <a:rPr lang="en-US" sz="2400" dirty="0" smtClean="0"/>
              <a:t>Gandhi Engineering College</a:t>
            </a:r>
            <a:endParaRPr lang="en-US" sz="2000" dirty="0" smtClean="0"/>
          </a:p>
        </p:txBody>
      </p:sp>
      <p:sp>
        <p:nvSpPr>
          <p:cNvPr id="4" name="TextBox 3"/>
          <p:cNvSpPr txBox="1"/>
          <p:nvPr/>
        </p:nvSpPr>
        <p:spPr>
          <a:xfrm>
            <a:off x="7464655" y="1053548"/>
            <a:ext cx="3607904" cy="4216539"/>
          </a:xfrm>
          <a:prstGeom prst="rect">
            <a:avLst/>
          </a:prstGeom>
          <a:noFill/>
        </p:spPr>
        <p:txBody>
          <a:bodyPr wrap="square" rtlCol="0">
            <a:spAutoFit/>
          </a:bodyPr>
          <a:lstStyle/>
          <a:p>
            <a:pPr algn="just"/>
            <a:r>
              <a:rPr lang="en-US" sz="4000" b="1" u="sng" dirty="0" smtClean="0">
                <a:latin typeface="+mj-lt"/>
                <a:cs typeface="Arial" panose="020B0604020202020204" pitchFamily="34" charset="0"/>
              </a:rPr>
              <a:t>Team Members</a:t>
            </a:r>
          </a:p>
          <a:p>
            <a:pPr algn="just"/>
            <a:endParaRPr lang="en-US" sz="3600" b="1" dirty="0">
              <a:latin typeface="+mj-lt"/>
              <a:cs typeface="Arial" panose="020B0604020202020204" pitchFamily="34" charset="0"/>
            </a:endParaRPr>
          </a:p>
          <a:p>
            <a:pPr algn="just"/>
            <a:r>
              <a:rPr lang="en-US" sz="2400" b="1" dirty="0" smtClean="0">
                <a:cs typeface="Arial" panose="020B0604020202020204" pitchFamily="34" charset="0"/>
              </a:rPr>
              <a:t>Pooja</a:t>
            </a:r>
            <a:endParaRPr lang="en-US" sz="2400" dirty="0" smtClean="0">
              <a:cs typeface="Arial" panose="020B0604020202020204" pitchFamily="34" charset="0"/>
            </a:endParaRPr>
          </a:p>
          <a:p>
            <a:pPr algn="just"/>
            <a:r>
              <a:rPr lang="en-US" sz="2400" dirty="0" smtClean="0">
                <a:cs typeface="Arial" panose="020B0604020202020204" pitchFamily="34" charset="0"/>
              </a:rPr>
              <a:t>1501292214</a:t>
            </a:r>
          </a:p>
          <a:p>
            <a:pPr algn="just"/>
            <a:endParaRPr lang="en-US" sz="2400" dirty="0" smtClean="0">
              <a:cs typeface="Arial" panose="020B0604020202020204" pitchFamily="34" charset="0"/>
            </a:endParaRPr>
          </a:p>
          <a:p>
            <a:pPr algn="just"/>
            <a:r>
              <a:rPr lang="en-US" sz="2400" b="1" dirty="0" smtClean="0">
                <a:cs typeface="Arial" panose="020B0604020202020204" pitchFamily="34" charset="0"/>
              </a:rPr>
              <a:t>Vijay Kumar</a:t>
            </a:r>
          </a:p>
          <a:p>
            <a:pPr algn="just"/>
            <a:r>
              <a:rPr lang="en-US" sz="2400" dirty="0" smtClean="0">
                <a:cs typeface="Arial" panose="020B0604020202020204" pitchFamily="34" charset="0"/>
              </a:rPr>
              <a:t>1501292255</a:t>
            </a:r>
          </a:p>
          <a:p>
            <a:pPr algn="just"/>
            <a:endParaRPr lang="en-US" sz="2400" dirty="0">
              <a:cs typeface="Arial" panose="020B0604020202020204" pitchFamily="34" charset="0"/>
            </a:endParaRPr>
          </a:p>
          <a:p>
            <a:pPr algn="just"/>
            <a:r>
              <a:rPr lang="en-US" sz="2400" b="1" dirty="0" smtClean="0">
                <a:cs typeface="Arial" panose="020B0604020202020204" pitchFamily="34" charset="0"/>
              </a:rPr>
              <a:t>Vishal Kumar</a:t>
            </a:r>
            <a:endParaRPr lang="en-US" sz="2400" dirty="0" smtClean="0">
              <a:cs typeface="Arial" panose="020B0604020202020204" pitchFamily="34" charset="0"/>
            </a:endParaRPr>
          </a:p>
          <a:p>
            <a:pPr algn="just"/>
            <a:r>
              <a:rPr lang="en-US" sz="2400" dirty="0" smtClean="0">
                <a:cs typeface="Arial" panose="020B0604020202020204" pitchFamily="34" charset="0"/>
              </a:rPr>
              <a:t>1501292258</a:t>
            </a:r>
            <a:endParaRPr lang="en-US" sz="2400" dirty="0">
              <a:cs typeface="Arial" panose="020B0604020202020204" pitchFamily="34" charset="0"/>
            </a:endParaRPr>
          </a:p>
        </p:txBody>
      </p:sp>
    </p:spTree>
    <p:extLst>
      <p:ext uri="{BB962C8B-B14F-4D97-AF65-F5344CB8AC3E}">
        <p14:creationId xmlns:p14="http://schemas.microsoft.com/office/powerpoint/2010/main" val="3431545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Apply PCA</a:t>
            </a:r>
            <a:endParaRPr lang="en-US" b="1"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main idea of principal component analysis (PCA) is to reduce the dimensionality of a data set consisting of many variables correlated with each other, either heavily or lightly, while retaining the variation present in the dataset, up to the maximum </a:t>
            </a:r>
            <a:r>
              <a:rPr lang="en-US" dirty="0" smtClean="0"/>
              <a:t>extent.</a:t>
            </a:r>
          </a:p>
          <a:p>
            <a:pPr>
              <a:buFont typeface="Arial" panose="020B0604020202020204" pitchFamily="34" charset="0"/>
              <a:buChar char="•"/>
            </a:pPr>
            <a:r>
              <a:rPr lang="en-US" dirty="0" smtClean="0"/>
              <a:t>The </a:t>
            </a:r>
            <a:r>
              <a:rPr lang="en-US" dirty="0"/>
              <a:t>same is done by transforming the variables to a new set of variables, which are known as the principal components (or simply, the PCs) and are </a:t>
            </a:r>
            <a:r>
              <a:rPr lang="en-US" dirty="0" smtClean="0"/>
              <a:t>orthogonal that means they are unrelated, </a:t>
            </a:r>
            <a:r>
              <a:rPr lang="en-US" dirty="0"/>
              <a:t>ordered such that the retention of variation present in the original variables decreases as we move down in the </a:t>
            </a:r>
            <a:r>
              <a:rPr lang="en-US" dirty="0" smtClean="0"/>
              <a:t>order.</a:t>
            </a:r>
          </a:p>
          <a:p>
            <a:pPr>
              <a:buFont typeface="Arial" panose="020B0604020202020204" pitchFamily="34" charset="0"/>
              <a:buChar char="•"/>
            </a:pPr>
            <a:r>
              <a:rPr lang="en-US" dirty="0" smtClean="0"/>
              <a:t>So</a:t>
            </a:r>
            <a:r>
              <a:rPr lang="en-US" dirty="0"/>
              <a:t>, in this way, the 1st principal component retains maximum variation that was present in the original components. </a:t>
            </a:r>
          </a:p>
        </p:txBody>
      </p:sp>
    </p:spTree>
    <p:extLst>
      <p:ext uri="{BB962C8B-B14F-4D97-AF65-F5344CB8AC3E}">
        <p14:creationId xmlns:p14="http://schemas.microsoft.com/office/powerpoint/2010/main" val="932258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a:t>
            </a:r>
            <a:endParaRPr lang="en-US" b="1"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t>K-means clustering is one of the simplest and popular unsupervised machine learning </a:t>
            </a:r>
            <a:r>
              <a:rPr lang="en-US" dirty="0" smtClean="0"/>
              <a:t>algorithms.</a:t>
            </a:r>
          </a:p>
          <a:p>
            <a:pPr algn="just">
              <a:buFont typeface="Arial" panose="020B0604020202020204" pitchFamily="34" charset="0"/>
              <a:buChar char="•"/>
            </a:pPr>
            <a:r>
              <a:rPr lang="en-US" dirty="0" smtClean="0"/>
              <a:t>We </a:t>
            </a:r>
            <a:r>
              <a:rPr lang="en-US" dirty="0"/>
              <a:t>define a target number </a:t>
            </a:r>
            <a:r>
              <a:rPr lang="en-US" i="1" dirty="0"/>
              <a:t>k</a:t>
            </a:r>
            <a:r>
              <a:rPr lang="en-US" dirty="0"/>
              <a:t>, which refers to the number of centroids you need in the dataset. A centroid is the imaginary or real location representing the center of the cluster.</a:t>
            </a:r>
          </a:p>
          <a:p>
            <a:pPr algn="just">
              <a:buFont typeface="Arial" panose="020B0604020202020204" pitchFamily="34" charset="0"/>
              <a:buChar char="•"/>
            </a:pPr>
            <a:r>
              <a:rPr lang="en-US" dirty="0"/>
              <a:t>Every data point is allocated to each of the clusters through reducing the in-cluster sum of squares.</a:t>
            </a:r>
          </a:p>
          <a:p>
            <a:pPr algn="just">
              <a:buFont typeface="Arial" panose="020B0604020202020204" pitchFamily="34" charset="0"/>
              <a:buChar char="•"/>
            </a:pPr>
            <a:r>
              <a:rPr lang="en-US" dirty="0"/>
              <a:t>In other words, the K-means algorithm identifies </a:t>
            </a:r>
            <a:r>
              <a:rPr lang="en-US" i="1" dirty="0"/>
              <a:t>k</a:t>
            </a:r>
            <a:r>
              <a:rPr lang="en-US" dirty="0"/>
              <a:t> number of centroids, and then allocates every data point to the nearest cluster, while keeping the centroids as small as possible.</a:t>
            </a:r>
          </a:p>
          <a:p>
            <a:pPr algn="just">
              <a:buFont typeface="Arial" panose="020B0604020202020204" pitchFamily="34" charset="0"/>
              <a:buChar char="•"/>
            </a:pPr>
            <a:r>
              <a:rPr lang="en-US" dirty="0"/>
              <a:t>The </a:t>
            </a:r>
            <a:r>
              <a:rPr lang="en-US" i="1" dirty="0"/>
              <a:t>‘means’</a:t>
            </a:r>
            <a:r>
              <a:rPr lang="en-US" dirty="0"/>
              <a:t> in the K-means refers to averaging of the data; that is, finding the centroid.</a:t>
            </a:r>
          </a:p>
          <a:p>
            <a:pPr marL="0" indent="0" algn="just">
              <a:buNone/>
            </a:pPr>
            <a:endParaRPr lang="en-US" dirty="0"/>
          </a:p>
        </p:txBody>
      </p:sp>
    </p:spTree>
    <p:extLst>
      <p:ext uri="{BB962C8B-B14F-4D97-AF65-F5344CB8AC3E}">
        <p14:creationId xmlns:p14="http://schemas.microsoft.com/office/powerpoint/2010/main" val="2921200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Identifying best number of segments</a:t>
            </a:r>
            <a:endParaRPr lang="en-US" b="1" dirty="0"/>
          </a:p>
        </p:txBody>
      </p:sp>
      <p:sp>
        <p:nvSpPr>
          <p:cNvPr id="3" name="Content Placeholder 2"/>
          <p:cNvSpPr>
            <a:spLocks noGrp="1"/>
          </p:cNvSpPr>
          <p:nvPr>
            <p:ph idx="1"/>
          </p:nvPr>
        </p:nvSpPr>
        <p:spPr/>
        <p:txBody>
          <a:bodyPr/>
          <a:lstStyle/>
          <a:p>
            <a:pPr marL="0" indent="0" algn="just">
              <a:buNone/>
            </a:pPr>
            <a:r>
              <a:rPr lang="en-US" b="1" dirty="0" smtClean="0"/>
              <a:t>Silhouette Coefficient:</a:t>
            </a:r>
          </a:p>
          <a:p>
            <a:pPr>
              <a:buFont typeface="Arial" panose="020B0604020202020204" pitchFamily="34" charset="0"/>
              <a:buChar char="•"/>
            </a:pPr>
            <a:r>
              <a:rPr lang="en-US" dirty="0" smtClean="0"/>
              <a:t>The </a:t>
            </a:r>
            <a:r>
              <a:rPr lang="en-US" dirty="0"/>
              <a:t>silhouette value is a measure of how similar an object is to its own cluster (cohesion) compared to other clusters (separation). The silhouette ranges from −1 to +1, where a high value indicates that the object is well matched to its own cluster and poorly matched to neighboring clusters. If most objects have a high value, then the clustering configuration is appropriate. If many points have a low or negative value, then the clustering configuration may have too many or too few clusters.</a:t>
            </a:r>
          </a:p>
          <a:p>
            <a:pPr>
              <a:buFont typeface="Arial" panose="020B0604020202020204" pitchFamily="34" charset="0"/>
              <a:buChar char="•"/>
            </a:pPr>
            <a:r>
              <a:rPr lang="en-US" dirty="0"/>
              <a:t>The silhouette can be calculated with any distance </a:t>
            </a:r>
          </a:p>
          <a:p>
            <a:pPr marL="0" indent="0">
              <a:buNone/>
            </a:pPr>
            <a:r>
              <a:rPr lang="en-US" dirty="0" smtClean="0"/>
              <a:t>metric</a:t>
            </a:r>
            <a:r>
              <a:rPr lang="en-US" dirty="0"/>
              <a:t>, such as the Euclidean </a:t>
            </a:r>
            <a:r>
              <a:rPr lang="en-US" dirty="0" smtClean="0"/>
              <a:t>distance.</a:t>
            </a:r>
          </a:p>
          <a:p>
            <a:pPr>
              <a:buFont typeface="Arial" panose="020B0604020202020204" pitchFamily="34" charset="0"/>
              <a:buChar char="•"/>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1" y="3857414"/>
            <a:ext cx="4278206" cy="1476586"/>
          </a:xfrm>
          <a:prstGeom prst="rect">
            <a:avLst/>
          </a:prstGeom>
        </p:spPr>
      </p:pic>
    </p:spTree>
    <p:extLst>
      <p:ext uri="{BB962C8B-B14F-4D97-AF65-F5344CB8AC3E}">
        <p14:creationId xmlns:p14="http://schemas.microsoft.com/office/powerpoint/2010/main" val="3362969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0734" y="1718733"/>
            <a:ext cx="251459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Based on Silhouette coefficient there can be 9 or 8 clusters depending on the business requirement. However the best score is for 9 clusters.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308" y="716106"/>
            <a:ext cx="6263652" cy="4325121"/>
          </a:xfrm>
          <a:prstGeom prst="rect">
            <a:avLst/>
          </a:prstGeom>
        </p:spPr>
      </p:pic>
    </p:spTree>
    <p:extLst>
      <p:ext uri="{BB962C8B-B14F-4D97-AF65-F5344CB8AC3E}">
        <p14:creationId xmlns:p14="http://schemas.microsoft.com/office/powerpoint/2010/main" val="4180924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Profiling</a:t>
            </a:r>
            <a:endParaRPr lang="en-US" b="1" dirty="0"/>
          </a:p>
        </p:txBody>
      </p:sp>
      <p:sp>
        <p:nvSpPr>
          <p:cNvPr id="3" name="Content Placeholder 2"/>
          <p:cNvSpPr>
            <a:spLocks noGrp="1"/>
          </p:cNvSpPr>
          <p:nvPr>
            <p:ph idx="1"/>
          </p:nvPr>
        </p:nvSpPr>
        <p:spPr>
          <a:xfrm>
            <a:off x="1097280" y="1845734"/>
            <a:ext cx="4778587" cy="4023360"/>
          </a:xfrm>
        </p:spPr>
        <p:txBody>
          <a:bodyPr/>
          <a:lstStyle/>
          <a:p>
            <a:pPr>
              <a:buFont typeface="Arial" panose="020B0604020202020204" pitchFamily="34" charset="0"/>
              <a:buChar char="•"/>
            </a:pPr>
            <a:r>
              <a:rPr lang="en-US" dirty="0" smtClean="0"/>
              <a:t>Profiling is another way to make sure the number of segments are correctly chosen.</a:t>
            </a:r>
          </a:p>
          <a:p>
            <a:pPr>
              <a:buFont typeface="Arial" panose="020B0604020202020204" pitchFamily="34" charset="0"/>
              <a:buChar char="•"/>
            </a:pPr>
            <a:r>
              <a:rPr lang="en-US" dirty="0" smtClean="0"/>
              <a:t>Profiling </a:t>
            </a:r>
            <a:r>
              <a:rPr lang="en-US" dirty="0"/>
              <a:t>refers to segment customers based on the clusters created by observing and analyzing the customers in segments. Mean gives a very good indication of distribution of data so we are finding mean for each variable grouped by each </a:t>
            </a:r>
            <a:r>
              <a:rPr lang="en-US" dirty="0" smtClean="0"/>
              <a:t>clusters.</a:t>
            </a:r>
          </a:p>
          <a:p>
            <a:pPr>
              <a:buFont typeface="Arial" panose="020B0604020202020204" pitchFamily="34" charset="0"/>
              <a:buChar char="•"/>
            </a:pPr>
            <a:r>
              <a:rPr lang="en-US" dirty="0" smtClean="0"/>
              <a:t>The </a:t>
            </a:r>
            <a:r>
              <a:rPr lang="en-US" dirty="0"/>
              <a:t>profiling is done using an Excel sheet.</a:t>
            </a:r>
          </a:p>
          <a:p>
            <a:pPr>
              <a:buFont typeface="Arial" panose="020B0604020202020204" pitchFamily="34" charset="0"/>
              <a:buChar char="•"/>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5867" y="1948393"/>
            <a:ext cx="5738214" cy="3123142"/>
          </a:xfrm>
          <a:prstGeom prst="rect">
            <a:avLst/>
          </a:prstGeom>
        </p:spPr>
      </p:pic>
    </p:spTree>
    <p:extLst>
      <p:ext uri="{BB962C8B-B14F-4D97-AF65-F5344CB8AC3E}">
        <p14:creationId xmlns:p14="http://schemas.microsoft.com/office/powerpoint/2010/main" val="2205576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9400"/>
            <a:ext cx="10058400" cy="1076960"/>
          </a:xfrm>
        </p:spPr>
        <p:txBody>
          <a:bodyPr/>
          <a:lstStyle/>
          <a:p>
            <a:r>
              <a:rPr lang="en-US" b="1" dirty="0" smtClean="0"/>
              <a:t>Conclusion</a:t>
            </a:r>
            <a:endParaRPr lang="en-US" b="1" dirty="0"/>
          </a:p>
        </p:txBody>
      </p:sp>
      <p:sp>
        <p:nvSpPr>
          <p:cNvPr id="3" name="Content Placeholder 2"/>
          <p:cNvSpPr>
            <a:spLocks noGrp="1"/>
          </p:cNvSpPr>
          <p:nvPr>
            <p:ph idx="1"/>
          </p:nvPr>
        </p:nvSpPr>
        <p:spPr>
          <a:xfrm>
            <a:off x="1097279" y="1456267"/>
            <a:ext cx="10146453" cy="4572000"/>
          </a:xfrm>
        </p:spPr>
        <p:txBody>
          <a:bodyPr>
            <a:noAutofit/>
          </a:bodyPr>
          <a:lstStyle/>
          <a:p>
            <a:pPr algn="just">
              <a:lnSpc>
                <a:spcPct val="120000"/>
              </a:lnSpc>
            </a:pPr>
            <a:r>
              <a:rPr lang="en-US" sz="1200" b="1" dirty="0"/>
              <a:t>Insights with 9 clusters:</a:t>
            </a:r>
            <a:endParaRPr lang="en-US" sz="1200" dirty="0"/>
          </a:p>
          <a:p>
            <a:pPr algn="just">
              <a:lnSpc>
                <a:spcPct val="120000"/>
              </a:lnSpc>
            </a:pPr>
            <a:r>
              <a:rPr lang="en-US" sz="1200" b="1" dirty="0"/>
              <a:t>Segment 1:</a:t>
            </a:r>
            <a:r>
              <a:rPr lang="en-US" sz="1200" dirty="0"/>
              <a:t> Customers of this segment do 100% purchases one off purchases.</a:t>
            </a:r>
          </a:p>
          <a:p>
            <a:pPr algn="just">
              <a:lnSpc>
                <a:spcPct val="120000"/>
              </a:lnSpc>
            </a:pPr>
            <a:r>
              <a:rPr lang="en-US" sz="1200" b="1" dirty="0"/>
              <a:t>Segment 2:</a:t>
            </a:r>
            <a:r>
              <a:rPr lang="en-US" sz="1200" dirty="0"/>
              <a:t> This is the largest segment consisting of 27.8% of total customers. All the purchases made by these customers are done </a:t>
            </a:r>
            <a:r>
              <a:rPr lang="en-US" sz="1200" dirty="0" smtClean="0"/>
              <a:t>using both </a:t>
            </a:r>
            <a:r>
              <a:rPr lang="en-US" sz="1200" dirty="0"/>
              <a:t>one off and installments.</a:t>
            </a:r>
          </a:p>
          <a:p>
            <a:pPr algn="just">
              <a:lnSpc>
                <a:spcPct val="120000"/>
              </a:lnSpc>
            </a:pPr>
            <a:r>
              <a:rPr lang="en-US" sz="1200" b="1" dirty="0"/>
              <a:t>Segment 3:</a:t>
            </a:r>
            <a:r>
              <a:rPr lang="en-US" sz="1200" dirty="0"/>
              <a:t> Less transacting customers and prefer only purchasing through installments. Second highest segment consisting of 18.4% customers.</a:t>
            </a:r>
          </a:p>
          <a:p>
            <a:pPr algn="just">
              <a:lnSpc>
                <a:spcPct val="120000"/>
              </a:lnSpc>
            </a:pPr>
            <a:r>
              <a:rPr lang="en-US" sz="1200" b="1" dirty="0"/>
              <a:t>Segment 4:</a:t>
            </a:r>
            <a:r>
              <a:rPr lang="en-US" sz="1200" dirty="0"/>
              <a:t> Customers with highest balance, highest monthly cash advance and highest minimum payment amount. </a:t>
            </a:r>
            <a:endParaRPr lang="en-US" sz="1200" dirty="0" smtClean="0"/>
          </a:p>
          <a:p>
            <a:pPr algn="just">
              <a:lnSpc>
                <a:spcPct val="120000"/>
              </a:lnSpc>
            </a:pPr>
            <a:r>
              <a:rPr lang="en-US" sz="1200" b="1" dirty="0" smtClean="0"/>
              <a:t>Segment </a:t>
            </a:r>
            <a:r>
              <a:rPr lang="en-US" sz="1200" b="1" dirty="0"/>
              <a:t>5:</a:t>
            </a:r>
            <a:r>
              <a:rPr lang="en-US" sz="1200" dirty="0"/>
              <a:t> Customers with lowest balance and highest payment to minimum payment ratio and almost zero limit usage. Lowest segment consisting of only 0.1% customers.</a:t>
            </a:r>
          </a:p>
          <a:p>
            <a:pPr algn="just">
              <a:lnSpc>
                <a:spcPct val="120000"/>
              </a:lnSpc>
            </a:pPr>
            <a:r>
              <a:rPr lang="en-US" sz="1200" b="1" dirty="0"/>
              <a:t>Segment 6:</a:t>
            </a:r>
            <a:r>
              <a:rPr lang="en-US" sz="1200" dirty="0"/>
              <a:t> Customers with lowest credit limit and lowest payments. But these are newest customers. Overall low transacting segment</a:t>
            </a:r>
            <a:r>
              <a:rPr lang="en-US" sz="1200" dirty="0" smtClean="0"/>
              <a:t>.</a:t>
            </a:r>
            <a:endParaRPr lang="en-US" sz="1200" dirty="0"/>
          </a:p>
          <a:p>
            <a:pPr algn="just">
              <a:lnSpc>
                <a:spcPct val="120000"/>
              </a:lnSpc>
            </a:pPr>
            <a:r>
              <a:rPr lang="en-US" sz="1200" b="1" dirty="0"/>
              <a:t>Segment 7:</a:t>
            </a:r>
            <a:r>
              <a:rPr lang="en-US" sz="1200" dirty="0"/>
              <a:t> These are the customers with lowest transactions </a:t>
            </a:r>
            <a:r>
              <a:rPr lang="en-US" sz="1200" dirty="0" smtClean="0"/>
              <a:t>.</a:t>
            </a:r>
          </a:p>
          <a:p>
            <a:pPr algn="just">
              <a:lnSpc>
                <a:spcPct val="120000"/>
              </a:lnSpc>
            </a:pPr>
            <a:r>
              <a:rPr lang="en-US" sz="1200" b="1" dirty="0" smtClean="0"/>
              <a:t>Segment </a:t>
            </a:r>
            <a:r>
              <a:rPr lang="en-US" sz="1200" b="1" dirty="0"/>
              <a:t>8:</a:t>
            </a:r>
            <a:r>
              <a:rPr lang="en-US" sz="1200" dirty="0"/>
              <a:t> Third highest segment. These customers have taken cash advance only and not done any purchase at all.</a:t>
            </a:r>
          </a:p>
          <a:p>
            <a:pPr algn="just">
              <a:lnSpc>
                <a:spcPct val="120000"/>
              </a:lnSpc>
            </a:pPr>
            <a:r>
              <a:rPr lang="en-US" sz="1200" b="1" dirty="0"/>
              <a:t>Segment 9:</a:t>
            </a:r>
            <a:r>
              <a:rPr lang="en-US" sz="1200" dirty="0"/>
              <a:t> These are the customers with highest transactions but consists only 1.3% of total customers.</a:t>
            </a:r>
          </a:p>
          <a:p>
            <a:pPr algn="just">
              <a:lnSpc>
                <a:spcPct val="120000"/>
              </a:lnSpc>
              <a:buFont typeface="Arial" panose="020B0604020202020204" pitchFamily="34" charset="0"/>
              <a:buChar char="•"/>
            </a:pPr>
            <a:endParaRPr lang="en-US" sz="1200" dirty="0"/>
          </a:p>
        </p:txBody>
      </p:sp>
    </p:spTree>
    <p:extLst>
      <p:ext uri="{BB962C8B-B14F-4D97-AF65-F5344CB8AC3E}">
        <p14:creationId xmlns:p14="http://schemas.microsoft.com/office/powerpoint/2010/main" val="3132213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266" y="1298575"/>
            <a:ext cx="4572000" cy="3448050"/>
          </a:xfrm>
          <a:prstGeom prst="rect">
            <a:avLst/>
          </a:prstGeom>
        </p:spPr>
      </p:pic>
    </p:spTree>
    <p:extLst>
      <p:ext uri="{BB962C8B-B14F-4D97-AF65-F5344CB8AC3E}">
        <p14:creationId xmlns:p14="http://schemas.microsoft.com/office/powerpoint/2010/main" val="3564030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Outline</a:t>
            </a:r>
            <a:endParaRPr lang="en-US" b="1" dirty="0"/>
          </a:p>
        </p:txBody>
      </p:sp>
      <p:sp>
        <p:nvSpPr>
          <p:cNvPr id="3" name="Content Placeholder 2"/>
          <p:cNvSpPr>
            <a:spLocks noGrp="1"/>
          </p:cNvSpPr>
          <p:nvPr>
            <p:ph idx="1"/>
          </p:nvPr>
        </p:nvSpPr>
        <p:spPr>
          <a:xfrm>
            <a:off x="1097280" y="2404534"/>
            <a:ext cx="10058400" cy="3107266"/>
          </a:xfrm>
        </p:spPr>
        <p:txBody>
          <a:bodyPr>
            <a:normAutofit/>
          </a:bodyPr>
          <a:lstStyle/>
          <a:p>
            <a:pPr lvl="0">
              <a:buClr>
                <a:srgbClr val="1CADE4"/>
              </a:buClr>
              <a:buFont typeface="Arial" panose="020B0604020202020204" pitchFamily="34" charset="0"/>
              <a:buChar char="•"/>
            </a:pPr>
            <a:r>
              <a:rPr lang="en-US" sz="2400" dirty="0" smtClean="0">
                <a:solidFill>
                  <a:prstClr val="black">
                    <a:lumMod val="75000"/>
                    <a:lumOff val="25000"/>
                  </a:prstClr>
                </a:solidFill>
              </a:rPr>
              <a:t>Introduction</a:t>
            </a:r>
          </a:p>
          <a:p>
            <a:pPr lvl="0">
              <a:buClr>
                <a:srgbClr val="1CADE4"/>
              </a:buClr>
              <a:buFont typeface="Arial" panose="020B0604020202020204" pitchFamily="34" charset="0"/>
              <a:buChar char="•"/>
            </a:pPr>
            <a:r>
              <a:rPr lang="en-US" sz="2400" dirty="0" smtClean="0">
                <a:solidFill>
                  <a:prstClr val="black">
                    <a:lumMod val="75000"/>
                    <a:lumOff val="25000"/>
                  </a:prstClr>
                </a:solidFill>
              </a:rPr>
              <a:t>Scope and Objective</a:t>
            </a:r>
          </a:p>
          <a:p>
            <a:pPr lvl="0">
              <a:buClr>
                <a:srgbClr val="1CADE4"/>
              </a:buClr>
              <a:buFont typeface="Arial" panose="020B0604020202020204" pitchFamily="34" charset="0"/>
              <a:buChar char="•"/>
            </a:pPr>
            <a:r>
              <a:rPr lang="en-US" sz="2400" dirty="0" smtClean="0">
                <a:solidFill>
                  <a:prstClr val="black">
                    <a:lumMod val="75000"/>
                    <a:lumOff val="25000"/>
                  </a:prstClr>
                </a:solidFill>
              </a:rPr>
              <a:t>Process and Software Specification</a:t>
            </a:r>
          </a:p>
          <a:p>
            <a:pPr lvl="0">
              <a:buClr>
                <a:srgbClr val="1CADE4"/>
              </a:buClr>
              <a:buFont typeface="Arial" panose="020B0604020202020204" pitchFamily="34" charset="0"/>
              <a:buChar char="•"/>
            </a:pPr>
            <a:r>
              <a:rPr lang="en-US" sz="2400" dirty="0" smtClean="0">
                <a:solidFill>
                  <a:prstClr val="black">
                    <a:lumMod val="75000"/>
                    <a:lumOff val="25000"/>
                  </a:prstClr>
                </a:solidFill>
              </a:rPr>
              <a:t>Dimensionality Reduction</a:t>
            </a:r>
          </a:p>
          <a:p>
            <a:pPr lvl="0">
              <a:buClr>
                <a:srgbClr val="1CADE4"/>
              </a:buClr>
              <a:buFont typeface="Arial" panose="020B0604020202020204" pitchFamily="34" charset="0"/>
              <a:buChar char="•"/>
            </a:pPr>
            <a:r>
              <a:rPr lang="en-US" sz="2400" dirty="0" smtClean="0">
                <a:solidFill>
                  <a:prstClr val="black">
                    <a:lumMod val="75000"/>
                    <a:lumOff val="25000"/>
                  </a:prstClr>
                </a:solidFill>
              </a:rPr>
              <a:t>K-Means</a:t>
            </a:r>
          </a:p>
          <a:p>
            <a:pPr lvl="0">
              <a:buClr>
                <a:srgbClr val="1CADE4"/>
              </a:buClr>
              <a:buFont typeface="Arial" panose="020B0604020202020204" pitchFamily="34" charset="0"/>
              <a:buChar char="•"/>
            </a:pPr>
            <a:r>
              <a:rPr lang="en-US" sz="2400" dirty="0" smtClean="0">
                <a:solidFill>
                  <a:prstClr val="black">
                    <a:lumMod val="75000"/>
                    <a:lumOff val="25000"/>
                  </a:prstClr>
                </a:solidFill>
              </a:rPr>
              <a:t>Conclusion</a:t>
            </a:r>
          </a:p>
          <a:p>
            <a:pPr lvl="0">
              <a:buClr>
                <a:srgbClr val="1CADE4"/>
              </a:buClr>
              <a:buFont typeface="Arial" panose="020B0604020202020204" pitchFamily="34" charset="0"/>
              <a:buChar char="•"/>
            </a:pPr>
            <a:endParaRPr lang="en-US" sz="2200" dirty="0" smtClean="0">
              <a:solidFill>
                <a:prstClr val="black">
                  <a:lumMod val="75000"/>
                  <a:lumOff val="25000"/>
                </a:prstClr>
              </a:solidFill>
            </a:endParaRPr>
          </a:p>
          <a:p>
            <a:pPr marL="201168" lvl="1" indent="0">
              <a:buClr>
                <a:srgbClr val="1CADE4"/>
              </a:buClr>
              <a:buNone/>
            </a:pPr>
            <a:endParaRPr lang="en-US" sz="2200" dirty="0" smtClean="0">
              <a:solidFill>
                <a:prstClr val="black">
                  <a:lumMod val="75000"/>
                  <a:lumOff val="25000"/>
                </a:prstClr>
              </a:solidFill>
            </a:endParaRPr>
          </a:p>
          <a:p>
            <a:pPr lvl="0">
              <a:buClr>
                <a:srgbClr val="1CADE4"/>
              </a:buClr>
              <a:buFont typeface="Arial" panose="020B0604020202020204" pitchFamily="34" charset="0"/>
              <a:buChar char="•"/>
            </a:pPr>
            <a:endParaRPr lang="en-US" sz="2400" dirty="0">
              <a:solidFill>
                <a:prstClr val="black">
                  <a:lumMod val="75000"/>
                  <a:lumOff val="25000"/>
                </a:prstClr>
              </a:solidFill>
            </a:endParaRPr>
          </a:p>
          <a:p>
            <a:pPr marL="0" indent="0">
              <a:buNone/>
            </a:pPr>
            <a:endParaRPr lang="en-US" dirty="0"/>
          </a:p>
        </p:txBody>
      </p:sp>
    </p:spTree>
    <p:extLst>
      <p:ext uri="{BB962C8B-B14F-4D97-AF65-F5344CB8AC3E}">
        <p14:creationId xmlns:p14="http://schemas.microsoft.com/office/powerpoint/2010/main" val="309764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7151"/>
            <a:ext cx="10058400" cy="1450757"/>
          </a:xfrm>
        </p:spPr>
        <p:txBody>
          <a:bodyPr/>
          <a:lstStyle/>
          <a:p>
            <a:r>
              <a:rPr lang="en-US" b="1" dirty="0" smtClean="0"/>
              <a:t>Introduction</a:t>
            </a:r>
            <a:endParaRPr lang="en-US" b="1" dirty="0"/>
          </a:p>
        </p:txBody>
      </p:sp>
      <p:sp>
        <p:nvSpPr>
          <p:cNvPr id="3" name="Content Placeholder 2"/>
          <p:cNvSpPr>
            <a:spLocks noGrp="1"/>
          </p:cNvSpPr>
          <p:nvPr>
            <p:ph idx="1"/>
          </p:nvPr>
        </p:nvSpPr>
        <p:spPr>
          <a:xfrm>
            <a:off x="1101256" y="2173726"/>
            <a:ext cx="10058400" cy="3084075"/>
          </a:xfrm>
        </p:spPr>
        <p:txBody>
          <a:bodyPr>
            <a:normAutofit fontScale="85000" lnSpcReduction="20000"/>
          </a:bodyPr>
          <a:lstStyle/>
          <a:p>
            <a:pPr algn="just">
              <a:buFont typeface="Arial" panose="020B0604020202020204" pitchFamily="34" charset="0"/>
              <a:buChar char="•"/>
            </a:pPr>
            <a:r>
              <a:rPr lang="en-US" sz="2400" dirty="0" smtClean="0"/>
              <a:t>Machine Learning has become increasingly popular tool in almost every industry out there be it Smartphone Industry, Healthcare or  Banks. With Machine Learning we can achieve so much. We will be using clustering algorithms along with some data analysis techniques in our project.</a:t>
            </a:r>
          </a:p>
          <a:p>
            <a:pPr algn="just">
              <a:buFont typeface="Arial" panose="020B0604020202020204" pitchFamily="34" charset="0"/>
              <a:buChar char="•"/>
            </a:pPr>
            <a:r>
              <a:rPr lang="en-US" sz="2400" dirty="0" smtClean="0"/>
              <a:t>Each </a:t>
            </a:r>
            <a:r>
              <a:rPr lang="en-US" sz="2400" dirty="0"/>
              <a:t>individual is so different that ideally we would want to reach out to each one of them in a different </a:t>
            </a:r>
            <a:r>
              <a:rPr lang="en-US" sz="2400" dirty="0" smtClean="0"/>
              <a:t>way.</a:t>
            </a:r>
          </a:p>
          <a:p>
            <a:pPr algn="just">
              <a:buFont typeface="Arial" panose="020B0604020202020204" pitchFamily="34" charset="0"/>
              <a:buChar char="•"/>
            </a:pPr>
            <a:r>
              <a:rPr lang="en-US" sz="2400" dirty="0" smtClean="0"/>
              <a:t>Problem</a:t>
            </a:r>
            <a:r>
              <a:rPr lang="en-US" sz="2400" dirty="0"/>
              <a:t>: The volume is too large for customization at individual level </a:t>
            </a:r>
            <a:endParaRPr lang="en-US" sz="2400" dirty="0" smtClean="0"/>
          </a:p>
          <a:p>
            <a:pPr algn="just">
              <a:buFont typeface="Arial" panose="020B0604020202020204" pitchFamily="34" charset="0"/>
              <a:buChar char="•"/>
            </a:pPr>
            <a:r>
              <a:rPr lang="en-US" sz="2400" dirty="0" smtClean="0"/>
              <a:t>Solution</a:t>
            </a:r>
            <a:r>
              <a:rPr lang="en-US" sz="2400" dirty="0"/>
              <a:t>: Identify segments where people have same characters and target each of these segments in a different </a:t>
            </a:r>
            <a:r>
              <a:rPr lang="en-US" sz="2400" dirty="0" smtClean="0"/>
              <a:t>way</a:t>
            </a:r>
          </a:p>
          <a:p>
            <a:pPr algn="just">
              <a:buFont typeface="Arial" panose="020B0604020202020204" pitchFamily="34" charset="0"/>
              <a:buChar char="•"/>
            </a:pPr>
            <a:r>
              <a:rPr lang="en-US" sz="2400" dirty="0" smtClean="0"/>
              <a:t>Our project focus is to divide credit card customers into various segments using clustering techniques.</a:t>
            </a:r>
          </a:p>
        </p:txBody>
      </p:sp>
    </p:spTree>
    <p:extLst>
      <p:ext uri="{BB962C8B-B14F-4D97-AF65-F5344CB8AC3E}">
        <p14:creationId xmlns:p14="http://schemas.microsoft.com/office/powerpoint/2010/main" val="3097645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6200" y="609601"/>
            <a:ext cx="11963400" cy="1223963"/>
          </a:xfrm>
        </p:spPr>
        <p:txBody>
          <a:bodyPr>
            <a:normAutofit/>
          </a:bodyPr>
          <a:lstStyle/>
          <a:p>
            <a:pPr algn="ctr"/>
            <a:r>
              <a:rPr lang="en-US" sz="5400" b="1" dirty="0">
                <a:latin typeface="+mn-lt"/>
                <a:cs typeface="Times New Roman" panose="02020603050405020304" pitchFamily="18" charset="0"/>
              </a:rPr>
              <a:t>What is Machine Learning ?</a:t>
            </a:r>
          </a:p>
        </p:txBody>
      </p:sp>
      <p:sp>
        <p:nvSpPr>
          <p:cNvPr id="5" name="Left Arrow 4"/>
          <p:cNvSpPr/>
          <p:nvPr/>
        </p:nvSpPr>
        <p:spPr>
          <a:xfrm>
            <a:off x="3849367" y="3546307"/>
            <a:ext cx="1083941" cy="1779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Right Arrow 5"/>
          <p:cNvSpPr/>
          <p:nvPr/>
        </p:nvSpPr>
        <p:spPr>
          <a:xfrm>
            <a:off x="3908847" y="3750903"/>
            <a:ext cx="1075737" cy="159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 name="Rounded Rectangle 2"/>
          <p:cNvSpPr/>
          <p:nvPr/>
        </p:nvSpPr>
        <p:spPr>
          <a:xfrm>
            <a:off x="1655035" y="3365415"/>
            <a:ext cx="1861630" cy="6180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Past Data</a:t>
            </a:r>
          </a:p>
        </p:txBody>
      </p:sp>
      <p:sp>
        <p:nvSpPr>
          <p:cNvPr id="7" name="TextBox 6"/>
          <p:cNvSpPr txBox="1"/>
          <p:nvPr/>
        </p:nvSpPr>
        <p:spPr>
          <a:xfrm>
            <a:off x="3942707" y="3285010"/>
            <a:ext cx="990600" cy="338554"/>
          </a:xfrm>
          <a:prstGeom prst="rect">
            <a:avLst/>
          </a:prstGeom>
          <a:noFill/>
        </p:spPr>
        <p:txBody>
          <a:bodyPr wrap="square" rtlCol="0">
            <a:spAutoFit/>
          </a:bodyPr>
          <a:lstStyle/>
          <a:p>
            <a:r>
              <a:rPr lang="en-US" sz="1600" dirty="0"/>
              <a:t>Analyses</a:t>
            </a:r>
          </a:p>
        </p:txBody>
      </p:sp>
      <p:sp>
        <p:nvSpPr>
          <p:cNvPr id="8" name="TextBox 7"/>
          <p:cNvSpPr txBox="1"/>
          <p:nvPr/>
        </p:nvSpPr>
        <p:spPr>
          <a:xfrm>
            <a:off x="3997108" y="3814148"/>
            <a:ext cx="731290" cy="338554"/>
          </a:xfrm>
          <a:prstGeom prst="rect">
            <a:avLst/>
          </a:prstGeom>
          <a:noFill/>
        </p:spPr>
        <p:txBody>
          <a:bodyPr wrap="none" rtlCol="0">
            <a:spAutoFit/>
          </a:bodyPr>
          <a:lstStyle/>
          <a:p>
            <a:r>
              <a:rPr lang="en-US" sz="1600" dirty="0"/>
              <a:t>Learns</a:t>
            </a:r>
          </a:p>
        </p:txBody>
      </p:sp>
      <p:sp>
        <p:nvSpPr>
          <p:cNvPr id="9" name="Oval 8"/>
          <p:cNvSpPr/>
          <p:nvPr/>
        </p:nvSpPr>
        <p:spPr>
          <a:xfrm>
            <a:off x="5336665" y="3077549"/>
            <a:ext cx="1295400" cy="13800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pic>
        <p:nvPicPr>
          <p:cNvPr id="10" name="Picture 9">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2520" y="3166542"/>
            <a:ext cx="883690" cy="1041550"/>
          </a:xfrm>
          <a:prstGeom prst="rect">
            <a:avLst/>
          </a:prstGeom>
        </p:spPr>
      </p:pic>
      <p:sp>
        <p:nvSpPr>
          <p:cNvPr id="11" name="Right Arrow 10"/>
          <p:cNvSpPr/>
          <p:nvPr/>
        </p:nvSpPr>
        <p:spPr>
          <a:xfrm>
            <a:off x="6878044" y="3594185"/>
            <a:ext cx="1703467" cy="186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TextBox 11"/>
          <p:cNvSpPr txBox="1"/>
          <p:nvPr/>
        </p:nvSpPr>
        <p:spPr>
          <a:xfrm>
            <a:off x="6739176" y="3724275"/>
            <a:ext cx="1981200" cy="338554"/>
          </a:xfrm>
          <a:prstGeom prst="rect">
            <a:avLst/>
          </a:prstGeom>
          <a:noFill/>
        </p:spPr>
        <p:txBody>
          <a:bodyPr wrap="square" rtlCol="0">
            <a:spAutoFit/>
          </a:bodyPr>
          <a:lstStyle/>
          <a:p>
            <a:r>
              <a:rPr lang="en-US" sz="1600" dirty="0"/>
              <a:t>Decisions/Predictions</a:t>
            </a:r>
          </a:p>
        </p:txBody>
      </p:sp>
      <p:sp>
        <p:nvSpPr>
          <p:cNvPr id="15" name="Rounded Rectangle 14"/>
          <p:cNvSpPr/>
          <p:nvPr/>
        </p:nvSpPr>
        <p:spPr>
          <a:xfrm>
            <a:off x="8991600" y="3365415"/>
            <a:ext cx="1828800" cy="6180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Output</a:t>
            </a:r>
          </a:p>
        </p:txBody>
      </p:sp>
    </p:spTree>
    <p:extLst>
      <p:ext uri="{BB962C8B-B14F-4D97-AF65-F5344CB8AC3E}">
        <p14:creationId xmlns:p14="http://schemas.microsoft.com/office/powerpoint/2010/main" val="896905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204251" y="609600"/>
            <a:ext cx="3607905" cy="1066800"/>
          </a:xfrm>
          <a:prstGeom prst="roundRect">
            <a:avLst/>
          </a:prstGeom>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solidFill>
                  <a:schemeClr val="tx1"/>
                </a:solidFill>
                <a:latin typeface="Times New Roman" panose="02020603050405020304" pitchFamily="18" charset="0"/>
                <a:ea typeface="Kozuka Mincho Pro H" panose="02020A00000000000000" pitchFamily="18" charset="-128"/>
                <a:cs typeface="Times New Roman" panose="02020603050405020304" pitchFamily="18" charset="0"/>
              </a:rPr>
              <a:t>Machine Learning</a:t>
            </a:r>
            <a:endParaRPr lang="en-US" sz="3200" b="1" dirty="0">
              <a:solidFill>
                <a:schemeClr val="tx1"/>
              </a:solidFill>
              <a:latin typeface="Times New Roman" panose="02020603050405020304" pitchFamily="18" charset="0"/>
              <a:ea typeface="Kozuka Mincho Pro H" panose="02020A00000000000000" pitchFamily="18" charset="-128"/>
              <a:cs typeface="Times New Roman" panose="02020603050405020304" pitchFamily="18" charset="0"/>
            </a:endParaRPr>
          </a:p>
        </p:txBody>
      </p:sp>
      <p:sp>
        <p:nvSpPr>
          <p:cNvPr id="5" name="Rounded Rectangle 4"/>
          <p:cNvSpPr/>
          <p:nvPr/>
        </p:nvSpPr>
        <p:spPr>
          <a:xfrm>
            <a:off x="1025215" y="2364770"/>
            <a:ext cx="3442252" cy="1007534"/>
          </a:xfrm>
          <a:prstGeom prst="roundRect">
            <a:avLst/>
          </a:prstGeom>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Supervised Learning</a:t>
            </a:r>
          </a:p>
        </p:txBody>
      </p:sp>
      <p:sp>
        <p:nvSpPr>
          <p:cNvPr id="6" name="Rounded Rectangle 5"/>
          <p:cNvSpPr/>
          <p:nvPr/>
        </p:nvSpPr>
        <p:spPr>
          <a:xfrm>
            <a:off x="5317588" y="2357227"/>
            <a:ext cx="3259970" cy="1007534"/>
          </a:xfrm>
          <a:prstGeom prst="roundRect">
            <a:avLst/>
          </a:prstGeom>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Unsupervised Learning</a:t>
            </a:r>
          </a:p>
        </p:txBody>
      </p:sp>
      <p:sp>
        <p:nvSpPr>
          <p:cNvPr id="7" name="Rounded Rectangle 6"/>
          <p:cNvSpPr/>
          <p:nvPr/>
        </p:nvSpPr>
        <p:spPr>
          <a:xfrm>
            <a:off x="505066" y="4267196"/>
            <a:ext cx="2209800" cy="999067"/>
          </a:xfrm>
          <a:prstGeom prst="roundRect">
            <a:avLst/>
          </a:prstGeom>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Classification</a:t>
            </a:r>
          </a:p>
        </p:txBody>
      </p:sp>
      <p:sp>
        <p:nvSpPr>
          <p:cNvPr id="8" name="Rounded Rectangle 7"/>
          <p:cNvSpPr/>
          <p:nvPr/>
        </p:nvSpPr>
        <p:spPr>
          <a:xfrm>
            <a:off x="3324467" y="4267196"/>
            <a:ext cx="2286000" cy="999067"/>
          </a:xfrm>
          <a:prstGeom prst="roundRect">
            <a:avLst/>
          </a:prstGeom>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Regression</a:t>
            </a:r>
          </a:p>
        </p:txBody>
      </p:sp>
      <p:sp>
        <p:nvSpPr>
          <p:cNvPr id="9" name="Rounded Rectangle 8"/>
          <p:cNvSpPr/>
          <p:nvPr/>
        </p:nvSpPr>
        <p:spPr>
          <a:xfrm>
            <a:off x="6037189" y="4267196"/>
            <a:ext cx="2288645" cy="999068"/>
          </a:xfrm>
          <a:prstGeom prst="roundRect">
            <a:avLst/>
          </a:prstGeom>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Association</a:t>
            </a:r>
            <a:endParaRPr lang="en-US" sz="2400" dirty="0">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H="1">
            <a:off x="2746341" y="1946588"/>
            <a:ext cx="32618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2746341" y="1946588"/>
            <a:ext cx="0" cy="4181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0"/>
          </p:cNvCxnSpPr>
          <p:nvPr/>
        </p:nvCxnSpPr>
        <p:spPr>
          <a:xfrm flipH="1">
            <a:off x="6947573" y="1960768"/>
            <a:ext cx="3485" cy="3964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26099" y="3405286"/>
            <a:ext cx="0" cy="41817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609966" y="3823465"/>
            <a:ext cx="2857501" cy="6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8" idx="0"/>
          </p:cNvCxnSpPr>
          <p:nvPr/>
        </p:nvCxnSpPr>
        <p:spPr>
          <a:xfrm>
            <a:off x="4467467" y="3809999"/>
            <a:ext cx="0" cy="4571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7" idx="0"/>
          </p:cNvCxnSpPr>
          <p:nvPr/>
        </p:nvCxnSpPr>
        <p:spPr>
          <a:xfrm>
            <a:off x="1609966" y="3809995"/>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9" idx="0"/>
          </p:cNvCxnSpPr>
          <p:nvPr/>
        </p:nvCxnSpPr>
        <p:spPr>
          <a:xfrm>
            <a:off x="7181511" y="3761220"/>
            <a:ext cx="1" cy="505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2"/>
          </p:cNvCxnSpPr>
          <p:nvPr/>
        </p:nvCxnSpPr>
        <p:spPr>
          <a:xfrm flipH="1">
            <a:off x="6008203" y="1676400"/>
            <a:ext cx="1" cy="2897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9054989" y="2337714"/>
            <a:ext cx="2913132" cy="921949"/>
          </a:xfrm>
          <a:prstGeom prst="roundRect">
            <a:avLst/>
          </a:prstGeom>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Reinforcement Learning</a:t>
            </a:r>
            <a:endParaRPr lang="en-US" sz="2800" dirty="0">
              <a:latin typeface="Times New Roman" panose="02020603050405020304" pitchFamily="18" charset="0"/>
              <a:cs typeface="Times New Roman" panose="02020603050405020304" pitchFamily="18" charset="0"/>
            </a:endParaRPr>
          </a:p>
        </p:txBody>
      </p:sp>
      <p:cxnSp>
        <p:nvCxnSpPr>
          <p:cNvPr id="26" name="Straight Arrow Connector 25"/>
          <p:cNvCxnSpPr>
            <a:endCxn id="19" idx="0"/>
          </p:cNvCxnSpPr>
          <p:nvPr/>
        </p:nvCxnSpPr>
        <p:spPr>
          <a:xfrm>
            <a:off x="10503462" y="1960768"/>
            <a:ext cx="8093" cy="3769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2"/>
          </p:cNvCxnSpPr>
          <p:nvPr/>
        </p:nvCxnSpPr>
        <p:spPr>
          <a:xfrm>
            <a:off x="6947573" y="3364761"/>
            <a:ext cx="3485" cy="4061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942969" y="3770888"/>
            <a:ext cx="330154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9014528" y="4269887"/>
            <a:ext cx="2459979" cy="999068"/>
          </a:xfrm>
          <a:prstGeom prst="roundRect">
            <a:avLst/>
          </a:prstGeom>
          <a:solidFill>
            <a:schemeClr val="bg1">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Clustering</a:t>
            </a:r>
            <a:endParaRPr lang="en-US" sz="2400" dirty="0">
              <a:solidFill>
                <a:schemeClr val="tx1"/>
              </a:solidFill>
              <a:latin typeface="Times New Roman" panose="02020603050405020304" pitchFamily="18" charset="0"/>
              <a:cs typeface="Times New Roman" panose="02020603050405020304" pitchFamily="18" charset="0"/>
            </a:endParaRPr>
          </a:p>
        </p:txBody>
      </p:sp>
      <p:cxnSp>
        <p:nvCxnSpPr>
          <p:cNvPr id="54" name="Straight Arrow Connector 53"/>
          <p:cNvCxnSpPr>
            <a:endCxn id="47" idx="0"/>
          </p:cNvCxnSpPr>
          <p:nvPr/>
        </p:nvCxnSpPr>
        <p:spPr>
          <a:xfrm>
            <a:off x="10244517" y="3787145"/>
            <a:ext cx="1" cy="4827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008203" y="1946588"/>
            <a:ext cx="450335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49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175" y="2328333"/>
            <a:ext cx="3810000" cy="3149599"/>
          </a:xfrm>
          <a:prstGeom prst="rect">
            <a:avLst/>
          </a:prstGeom>
        </p:spPr>
      </p:pic>
      <p:sp>
        <p:nvSpPr>
          <p:cNvPr id="2" name="Title 1"/>
          <p:cNvSpPr>
            <a:spLocks noGrp="1"/>
          </p:cNvSpPr>
          <p:nvPr>
            <p:ph type="title"/>
          </p:nvPr>
        </p:nvSpPr>
        <p:spPr/>
        <p:txBody>
          <a:bodyPr/>
          <a:lstStyle/>
          <a:p>
            <a:r>
              <a:rPr lang="en-US" b="1" dirty="0" smtClean="0"/>
              <a:t>Clustering</a:t>
            </a:r>
            <a:endParaRPr lang="en-US" b="1"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t>Clustering of data is a method by which large sets of data are grouped into clusters of smaller sets of similar </a:t>
            </a:r>
            <a:r>
              <a:rPr lang="en-US" dirty="0" smtClean="0"/>
              <a:t>data.</a:t>
            </a:r>
          </a:p>
          <a:p>
            <a:pPr algn="just">
              <a:buFont typeface="Arial" panose="020B0604020202020204" pitchFamily="34" charset="0"/>
              <a:buChar char="•"/>
            </a:pPr>
            <a:r>
              <a:rPr lang="en-US" dirty="0" smtClean="0"/>
              <a:t>Cluster</a:t>
            </a:r>
            <a:r>
              <a:rPr lang="en-US" dirty="0"/>
              <a:t>: a collection of data objects </a:t>
            </a:r>
            <a:endParaRPr lang="en-US" dirty="0" smtClean="0"/>
          </a:p>
          <a:p>
            <a:pPr lvl="1" algn="just">
              <a:buFont typeface="Arial" panose="020B0604020202020204" pitchFamily="34" charset="0"/>
              <a:buChar char="•"/>
            </a:pPr>
            <a:r>
              <a:rPr lang="en-US" dirty="0" smtClean="0"/>
              <a:t>Similar </a:t>
            </a:r>
            <a:r>
              <a:rPr lang="en-US" dirty="0"/>
              <a:t>to one another within the same </a:t>
            </a:r>
            <a:r>
              <a:rPr lang="en-US" dirty="0" smtClean="0"/>
              <a:t>cluster</a:t>
            </a:r>
          </a:p>
          <a:p>
            <a:pPr lvl="1" algn="just">
              <a:buFont typeface="Arial" panose="020B0604020202020204" pitchFamily="34" charset="0"/>
              <a:buChar char="•"/>
            </a:pPr>
            <a:r>
              <a:rPr lang="en-US" dirty="0" smtClean="0"/>
              <a:t>Dissimilar </a:t>
            </a:r>
            <a:r>
              <a:rPr lang="en-US" dirty="0"/>
              <a:t>to the objects in other clusters </a:t>
            </a:r>
            <a:endParaRPr lang="en-US" dirty="0" smtClean="0"/>
          </a:p>
          <a:p>
            <a:pPr marL="201168" lvl="1" indent="0" algn="just">
              <a:buNone/>
            </a:pPr>
            <a:r>
              <a:rPr lang="en-US" dirty="0" smtClean="0"/>
              <a:t>Examples </a:t>
            </a:r>
            <a:r>
              <a:rPr lang="en-US" dirty="0"/>
              <a:t>of Clustering Applications: </a:t>
            </a:r>
          </a:p>
          <a:p>
            <a:pPr lvl="1" algn="just">
              <a:buFont typeface="Arial" panose="020B0604020202020204" pitchFamily="34" charset="0"/>
              <a:buChar char="•"/>
            </a:pPr>
            <a:r>
              <a:rPr lang="en-US" b="1" dirty="0" smtClean="0"/>
              <a:t>Marketing</a:t>
            </a:r>
            <a:r>
              <a:rPr lang="en-US" dirty="0"/>
              <a:t>: Help marketers discover distinct groups in their </a:t>
            </a:r>
            <a:endParaRPr lang="en-US" dirty="0" smtClean="0"/>
          </a:p>
          <a:p>
            <a:pPr marL="201168" lvl="1" indent="0" algn="just">
              <a:buNone/>
            </a:pPr>
            <a:r>
              <a:rPr lang="en-US" dirty="0" smtClean="0"/>
              <a:t>customer </a:t>
            </a:r>
            <a:r>
              <a:rPr lang="en-US" dirty="0"/>
              <a:t>bases, and then use this knowledge to develop </a:t>
            </a:r>
            <a:r>
              <a:rPr lang="en-US" dirty="0" smtClean="0"/>
              <a:t>targeted</a:t>
            </a:r>
          </a:p>
          <a:p>
            <a:pPr marL="201168" lvl="1" indent="0" algn="just">
              <a:buNone/>
            </a:pPr>
            <a:r>
              <a:rPr lang="en-US" dirty="0" smtClean="0"/>
              <a:t> </a:t>
            </a:r>
            <a:r>
              <a:rPr lang="en-US" dirty="0"/>
              <a:t>marketing programs </a:t>
            </a:r>
          </a:p>
          <a:p>
            <a:pPr marL="201168" lvl="1" indent="0" algn="just">
              <a:buNone/>
            </a:pPr>
            <a:endParaRPr lang="en-US" dirty="0"/>
          </a:p>
        </p:txBody>
      </p:sp>
    </p:spTree>
    <p:extLst>
      <p:ext uri="{BB962C8B-B14F-4D97-AF65-F5344CB8AC3E}">
        <p14:creationId xmlns:p14="http://schemas.microsoft.com/office/powerpoint/2010/main" val="560704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9940" y="289199"/>
            <a:ext cx="10004259" cy="873395"/>
          </a:xfrm>
        </p:spPr>
        <p:txBody>
          <a:bodyPr/>
          <a:lstStyle/>
          <a:p>
            <a:r>
              <a:rPr lang="en-US" b="1" dirty="0" smtClean="0"/>
              <a:t>Problem Statement</a:t>
            </a:r>
            <a:endParaRPr lang="en-US" b="1" dirty="0"/>
          </a:p>
        </p:txBody>
      </p:sp>
      <p:sp>
        <p:nvSpPr>
          <p:cNvPr id="3" name="Content Placeholder 2"/>
          <p:cNvSpPr>
            <a:spLocks noGrp="1"/>
          </p:cNvSpPr>
          <p:nvPr>
            <p:ph idx="4294967295"/>
          </p:nvPr>
        </p:nvSpPr>
        <p:spPr>
          <a:xfrm>
            <a:off x="525462" y="1796475"/>
            <a:ext cx="10726738" cy="1316037"/>
          </a:xfrm>
        </p:spPr>
        <p:txBody>
          <a:bodyPr numCol="1"/>
          <a:lstStyle/>
          <a:p>
            <a:pPr algn="just">
              <a:buFont typeface="Arial" panose="020B0604020202020204" pitchFamily="34" charset="0"/>
              <a:buChar char="•"/>
            </a:pPr>
            <a:r>
              <a:rPr lang="en-US" dirty="0"/>
              <a:t>The dataset we </a:t>
            </a:r>
            <a:r>
              <a:rPr lang="en-US" dirty="0" smtClean="0"/>
              <a:t>selected </a:t>
            </a:r>
            <a:r>
              <a:rPr lang="en-US" dirty="0"/>
              <a:t>for this project contains 8950 rows and 18 columns. We have to create multiple segments and divide the customers into those segments accordingly. Also in order to do that we need to clean the dataset and it also requires feature engineering.</a:t>
            </a:r>
            <a:endParaRPr lang="en-US" dirty="0" smtClean="0">
              <a:solidFill>
                <a:srgbClr val="00B050"/>
              </a:solidFill>
            </a:endParaRPr>
          </a:p>
        </p:txBody>
      </p:sp>
      <p:sp>
        <p:nvSpPr>
          <p:cNvPr id="4" name="TextBox 3"/>
          <p:cNvSpPr txBox="1"/>
          <p:nvPr/>
        </p:nvSpPr>
        <p:spPr>
          <a:xfrm>
            <a:off x="640551" y="3993796"/>
            <a:ext cx="4515650" cy="2062103"/>
          </a:xfrm>
          <a:prstGeom prst="rect">
            <a:avLst/>
          </a:prstGeom>
          <a:noFill/>
        </p:spPr>
        <p:txBody>
          <a:bodyPr wrap="square" numCol="1" rtlCol="0">
            <a:spAutoFit/>
          </a:bodyPr>
          <a:lstStyle/>
          <a:p>
            <a:pPr algn="just"/>
            <a:r>
              <a:rPr lang="en-US" sz="2000" b="1" i="1" dirty="0">
                <a:solidFill>
                  <a:srgbClr val="00B050"/>
                </a:solidFill>
              </a:rPr>
              <a:t>What </a:t>
            </a:r>
            <a:r>
              <a:rPr lang="en-US" sz="2000" b="1" i="1" dirty="0" smtClean="0">
                <a:solidFill>
                  <a:srgbClr val="00B050"/>
                </a:solidFill>
              </a:rPr>
              <a:t>we have?</a:t>
            </a:r>
            <a:endParaRPr lang="en-US" sz="2000" b="1" i="1" dirty="0">
              <a:solidFill>
                <a:srgbClr val="00B050"/>
              </a:solidFill>
            </a:endParaRPr>
          </a:p>
          <a:p>
            <a:pPr algn="just"/>
            <a:r>
              <a:rPr lang="en-US" b="1" i="1" dirty="0"/>
              <a:t>Customer details </a:t>
            </a:r>
            <a:r>
              <a:rPr lang="en-US" b="1" i="1" dirty="0" smtClean="0"/>
              <a:t>like Balance, purchase frequency,credit limit, tenure etc.</a:t>
            </a:r>
          </a:p>
          <a:p>
            <a:pPr algn="just"/>
            <a:endParaRPr lang="en-US" b="1" i="1" dirty="0"/>
          </a:p>
          <a:p>
            <a:pPr algn="just"/>
            <a:endParaRPr lang="en-US" b="1" i="1" dirty="0"/>
          </a:p>
          <a:p>
            <a:pPr algn="just"/>
            <a:r>
              <a:rPr lang="en-US" b="1" i="1" dirty="0" smtClean="0">
                <a:solidFill>
                  <a:srgbClr val="FF1515"/>
                </a:solidFill>
              </a:rPr>
              <a:t>	</a:t>
            </a:r>
          </a:p>
          <a:p>
            <a:pPr algn="just"/>
            <a:endParaRPr lang="en-US" dirty="0"/>
          </a:p>
        </p:txBody>
      </p:sp>
      <p:sp>
        <p:nvSpPr>
          <p:cNvPr id="5" name="TextBox 4"/>
          <p:cNvSpPr txBox="1"/>
          <p:nvPr/>
        </p:nvSpPr>
        <p:spPr>
          <a:xfrm>
            <a:off x="6764867" y="3993795"/>
            <a:ext cx="4487333" cy="1785104"/>
          </a:xfrm>
          <a:prstGeom prst="rect">
            <a:avLst/>
          </a:prstGeom>
          <a:noFill/>
        </p:spPr>
        <p:txBody>
          <a:bodyPr wrap="square" rtlCol="0">
            <a:spAutoFit/>
          </a:bodyPr>
          <a:lstStyle/>
          <a:p>
            <a:pPr algn="just"/>
            <a:r>
              <a:rPr lang="en-US" sz="2000" b="1" i="1" dirty="0">
                <a:solidFill>
                  <a:srgbClr val="FF1515"/>
                </a:solidFill>
              </a:rPr>
              <a:t>What is to be done?</a:t>
            </a:r>
          </a:p>
          <a:p>
            <a:pPr algn="just"/>
            <a:r>
              <a:rPr lang="en-US" b="1" i="1" dirty="0"/>
              <a:t>Data cleaning, feature engineering, apply clustering algorithms and finally create segments and get insights from these segments.</a:t>
            </a:r>
          </a:p>
          <a:p>
            <a:endParaRPr lang="en-US" dirty="0"/>
          </a:p>
        </p:txBody>
      </p:sp>
    </p:spTree>
    <p:extLst>
      <p:ext uri="{BB962C8B-B14F-4D97-AF65-F5344CB8AC3E}">
        <p14:creationId xmlns:p14="http://schemas.microsoft.com/office/powerpoint/2010/main" val="2416896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5678"/>
            <a:ext cx="10058400" cy="1031682"/>
          </a:xfrm>
        </p:spPr>
        <p:txBody>
          <a:bodyPr/>
          <a:lstStyle/>
          <a:p>
            <a:r>
              <a:rPr lang="en-US" b="1" dirty="0" smtClean="0"/>
              <a:t>Scope and Objective</a:t>
            </a:r>
            <a:endParaRPr lang="en-US" b="1" dirty="0"/>
          </a:p>
        </p:txBody>
      </p:sp>
      <p:sp>
        <p:nvSpPr>
          <p:cNvPr id="3" name="Content Placeholder 2"/>
          <p:cNvSpPr>
            <a:spLocks noGrp="1"/>
          </p:cNvSpPr>
          <p:nvPr>
            <p:ph idx="1"/>
          </p:nvPr>
        </p:nvSpPr>
        <p:spPr>
          <a:xfrm>
            <a:off x="1097280" y="2109304"/>
            <a:ext cx="10058400" cy="3377096"/>
          </a:xfrm>
        </p:spPr>
        <p:txBody>
          <a:bodyPr>
            <a:normAutofit lnSpcReduction="10000"/>
          </a:bodyPr>
          <a:lstStyle/>
          <a:p>
            <a:pPr algn="just">
              <a:buFont typeface="Arial" panose="020B0604020202020204" pitchFamily="34" charset="0"/>
              <a:buChar char="•"/>
            </a:pPr>
            <a:r>
              <a:rPr lang="en-US" sz="2400" dirty="0" smtClean="0"/>
              <a:t>The prime objective of our project is very clear from the project title itself. We want to segment the customers into various segments using clustering techniques.</a:t>
            </a:r>
          </a:p>
          <a:p>
            <a:pPr algn="just">
              <a:buFont typeface="Arial" panose="020B0604020202020204" pitchFamily="34" charset="0"/>
              <a:buChar char="•"/>
            </a:pPr>
            <a:r>
              <a:rPr lang="en-US" sz="2400" dirty="0" smtClean="0"/>
              <a:t>Analyze given data by performing exploratory data analysis.</a:t>
            </a:r>
          </a:p>
          <a:p>
            <a:pPr algn="just">
              <a:buFont typeface="Arial" panose="020B0604020202020204" pitchFamily="34" charset="0"/>
              <a:buChar char="•"/>
            </a:pPr>
            <a:r>
              <a:rPr lang="en-US" sz="2400" dirty="0" smtClean="0"/>
              <a:t>Perform </a:t>
            </a:r>
            <a:r>
              <a:rPr lang="en-US" sz="2400" dirty="0"/>
              <a:t>f</a:t>
            </a:r>
            <a:r>
              <a:rPr lang="en-US" sz="2400" dirty="0" smtClean="0"/>
              <a:t>eature engineering and advanced reporting based on these features.</a:t>
            </a:r>
          </a:p>
          <a:p>
            <a:pPr algn="just">
              <a:buFont typeface="Arial" panose="020B0604020202020204" pitchFamily="34" charset="0"/>
              <a:buChar char="•"/>
            </a:pPr>
            <a:r>
              <a:rPr lang="en-US" sz="2400" dirty="0" smtClean="0"/>
              <a:t>Reduce dimension using Principal component analysis.</a:t>
            </a:r>
          </a:p>
          <a:p>
            <a:pPr algn="just">
              <a:buFont typeface="Arial" panose="020B0604020202020204" pitchFamily="34" charset="0"/>
              <a:buChar char="•"/>
            </a:pPr>
            <a:r>
              <a:rPr lang="en-US" sz="2400" dirty="0" smtClean="0"/>
              <a:t>Apply K-Means for segmentation.</a:t>
            </a:r>
          </a:p>
          <a:p>
            <a:pPr algn="just">
              <a:buFont typeface="Arial" panose="020B0604020202020204" pitchFamily="34" charset="0"/>
              <a:buChar char="•"/>
            </a:pPr>
            <a:r>
              <a:rPr lang="en-US" sz="2400" dirty="0" smtClean="0"/>
              <a:t>Getting insights from the created segments.</a:t>
            </a:r>
          </a:p>
        </p:txBody>
      </p:sp>
    </p:spTree>
    <p:extLst>
      <p:ext uri="{BB962C8B-B14F-4D97-AF65-F5344CB8AC3E}">
        <p14:creationId xmlns:p14="http://schemas.microsoft.com/office/powerpoint/2010/main" val="823893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10785</TotalTime>
  <Words>1223</Words>
  <Application>Microsoft Office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Kozuka Mincho Pro H</vt:lpstr>
      <vt:lpstr>Arial</vt:lpstr>
      <vt:lpstr>Arial</vt:lpstr>
      <vt:lpstr>Calibri</vt:lpstr>
      <vt:lpstr>Calibri Light</vt:lpstr>
      <vt:lpstr>Copperplate Gothic Light</vt:lpstr>
      <vt:lpstr>Franklin Gothic Book</vt:lpstr>
      <vt:lpstr>Segoe UI</vt:lpstr>
      <vt:lpstr>Times New Roman</vt:lpstr>
      <vt:lpstr>1_Office Theme</vt:lpstr>
      <vt:lpstr>Retrospect</vt:lpstr>
      <vt:lpstr>Credit card customer segmentation</vt:lpstr>
      <vt:lpstr>PowerPoint Presentation</vt:lpstr>
      <vt:lpstr>Presentation Outline</vt:lpstr>
      <vt:lpstr>Introduction</vt:lpstr>
      <vt:lpstr>What is Machine Learning ?</vt:lpstr>
      <vt:lpstr>PowerPoint Presentation</vt:lpstr>
      <vt:lpstr>Clustering</vt:lpstr>
      <vt:lpstr>Problem Statement</vt:lpstr>
      <vt:lpstr>Scope and Objective</vt:lpstr>
      <vt:lpstr>Process and Software Requirement</vt:lpstr>
      <vt:lpstr>Software Requirement</vt:lpstr>
      <vt:lpstr>Understanding Data</vt:lpstr>
      <vt:lpstr>Missing Value Imputation</vt:lpstr>
      <vt:lpstr>Outlier Treatment </vt:lpstr>
      <vt:lpstr>Feature Engineering &amp; Insights</vt:lpstr>
      <vt:lpstr>PowerPoint Presentation</vt:lpstr>
      <vt:lpstr>PowerPoint Presentation</vt:lpstr>
      <vt:lpstr>PowerPoint Presentation</vt:lpstr>
      <vt:lpstr>Standardizing the Data</vt:lpstr>
      <vt:lpstr>Apply PCA</vt:lpstr>
      <vt:lpstr>K-Means</vt:lpstr>
      <vt:lpstr>Identifying best number of segments</vt:lpstr>
      <vt:lpstr>PowerPoint Presentation</vt:lpstr>
      <vt:lpstr>Profiling</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Vishal Kumar</dc:creator>
  <cp:lastModifiedBy>Vishal Kumar</cp:lastModifiedBy>
  <cp:revision>64</cp:revision>
  <dcterms:created xsi:type="dcterms:W3CDTF">2018-11-05T12:08:00Z</dcterms:created>
  <dcterms:modified xsi:type="dcterms:W3CDTF">2019-03-20T05:07:13Z</dcterms:modified>
</cp:coreProperties>
</file>