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  <p:sldMasterId id="2147484152" r:id="rId2"/>
    <p:sldMasterId id="2147484164" r:id="rId3"/>
    <p:sldMasterId id="2147484176" r:id="rId4"/>
    <p:sldMasterId id="2147484188" r:id="rId5"/>
    <p:sldMasterId id="2147484200" r:id="rId6"/>
    <p:sldMasterId id="2147484212" r:id="rId7"/>
    <p:sldMasterId id="2147484224" r:id="rId8"/>
    <p:sldMasterId id="2147484236" r:id="rId9"/>
    <p:sldMasterId id="2147484248" r:id="rId10"/>
    <p:sldMasterId id="2147484260" r:id="rId11"/>
    <p:sldMasterId id="2147484272" r:id="rId12"/>
    <p:sldMasterId id="2147484284" r:id="rId13"/>
    <p:sldMasterId id="2147484296" r:id="rId14"/>
    <p:sldMasterId id="2147484308" r:id="rId15"/>
    <p:sldMasterId id="2147484320" r:id="rId16"/>
    <p:sldMasterId id="2147484332" r:id="rId17"/>
    <p:sldMasterId id="2147484344" r:id="rId18"/>
    <p:sldMasterId id="2147484356" r:id="rId19"/>
    <p:sldMasterId id="2147484368" r:id="rId20"/>
  </p:sldMasterIdLst>
  <p:notesMasterIdLst>
    <p:notesMasterId r:id="rId65"/>
  </p:notesMasterIdLst>
  <p:handoutMasterIdLst>
    <p:handoutMasterId r:id="rId66"/>
  </p:handout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87" r:id="rId31"/>
    <p:sldId id="266" r:id="rId32"/>
    <p:sldId id="267" r:id="rId33"/>
    <p:sldId id="280" r:id="rId34"/>
    <p:sldId id="269" r:id="rId35"/>
    <p:sldId id="270" r:id="rId36"/>
    <p:sldId id="281" r:id="rId37"/>
    <p:sldId id="271" r:id="rId38"/>
    <p:sldId id="272" r:id="rId39"/>
    <p:sldId id="282" r:id="rId40"/>
    <p:sldId id="273" r:id="rId41"/>
    <p:sldId id="274" r:id="rId42"/>
    <p:sldId id="283" r:id="rId43"/>
    <p:sldId id="275" r:id="rId44"/>
    <p:sldId id="276" r:id="rId45"/>
    <p:sldId id="284" r:id="rId46"/>
    <p:sldId id="277" r:id="rId47"/>
    <p:sldId id="278" r:id="rId48"/>
    <p:sldId id="279" r:id="rId49"/>
    <p:sldId id="285" r:id="rId50"/>
    <p:sldId id="286" r:id="rId51"/>
    <p:sldId id="290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4704" autoAdjust="0"/>
  </p:normalViewPr>
  <p:slideViewPr>
    <p:cSldViewPr>
      <p:cViewPr>
        <p:scale>
          <a:sx n="125" d="100"/>
          <a:sy n="125" d="100"/>
        </p:scale>
        <p:origin x="-52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63" Type="http://schemas.openxmlformats.org/officeDocument/2006/relationships/slide" Target="slides/slide43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61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slide" Target="slides/slide44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60589-A619-4928-B51D-81C97C1DCE8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4F786-C1FA-44A1-B23F-326BDFC1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6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3C963-E27F-40C2-B879-FC91686207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AAD2-4978-4F33-BACA-64FE444F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5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4AAD2-4978-4F33-BACA-64FE444FD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7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97C-7387-484F-A1AE-792399BC7A20}" type="datetime1">
              <a:rPr lang="en-US" smtClean="0"/>
              <a:t>1/7/2019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9DBC-79BA-4A31-B92F-FDB24D9C6EFC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644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272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75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893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2211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629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46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3080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136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6845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7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FA04-E743-4B64-8B1F-E466D6ED5F78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566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949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802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73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6895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9664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145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6465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8286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9030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7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9EB-1BA2-421C-993C-5D4E0DF46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5162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0577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1795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067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351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71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0443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6078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9681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500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1254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9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801-0EDF-4D35-AC28-AB0D75C721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771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0344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181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5688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7160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9173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68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4737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211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3251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453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13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84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4F9-FED0-42EA-A216-434E4B461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6536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6727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9341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0132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4279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0038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3280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66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5590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2124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516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78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831-1B96-4624-8235-A396E96F4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4209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917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6641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5351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9027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869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3981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5430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63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5237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1893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7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1B4-DFAC-4159-A846-E78E609E6B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7149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493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8299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3425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8882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7040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8299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3151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5584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60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1126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4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C8D0-4E4B-4FE6-A3B0-0F3F713FE5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5574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8376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436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833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444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3229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7785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8764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7212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5980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5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87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3ED0-9DBF-4C94-A864-88A4E3E3A7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287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0714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5099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1416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2153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4812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4622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8932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7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4475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27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EE9A-8C58-409D-BDE5-4601DA67F1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4961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53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7512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6759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1919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0625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198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2740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3868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2065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9080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2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B1FE-0F18-4B0F-A8C9-733D16F23CF7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1A4-480D-4602-8156-28DA9C4ADA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2987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4841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50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1128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616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2999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4901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2314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2574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6209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9174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73AD-0236-4884-8729-0A06D093EE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7689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453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81459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3563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4310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9983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3435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7063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8297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2377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84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AB7-B9F9-457E-AC97-6231348B07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6518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63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B7CA-F3CC-46D6-90B5-0A7ECBA918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0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27F2-4C83-478F-AD8A-EF12A80BF6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57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83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971-0019-4FA4-AACB-E0B46FAB59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132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B5A-3A33-4178-8165-CE59F5F372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16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647-ECA0-455D-A9D6-3EF960C2E8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09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AA7A-A3A4-41FA-8D43-79B93A0BCE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4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0528-C5A3-4BA3-BEC5-17924B7ECD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3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4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A537-C494-42A2-AED4-7EC98FADC51E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9B7A-FDDC-425B-87AC-87E4FE3DD0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54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431E-2DBC-4331-BFF0-3DD9B8E14B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03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1BF5-BA31-4C46-BEA1-F3736FA6DB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4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431-9468-4947-B9E7-28E9478C7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195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3A7-1F32-416F-A779-E0213FB38D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42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898-B3DE-4EA7-9904-965BE53B05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624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83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55F2-2EDB-4F4B-8AEB-E1F95229AF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32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A961-D06C-4FBE-A4EB-236226018B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685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171-863D-4D18-919E-BD2B055961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559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8C20-4189-411E-A89E-13EBDAF0A1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1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2415-2C23-4176-889B-4776A08DD29E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38F5-552A-428F-8AA2-634D7DDC09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986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F979-8EF4-4145-8119-C9394F5099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887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30C7-FD7F-489D-BA6A-C587725F48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54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559-5A90-4205-B6AB-9941567DBD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221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5ACF-A43E-4C4B-A9C1-9652325F88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603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67EE-008E-4780-ADA0-C43D63E909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262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776-3D3E-4F40-AA29-00780F396F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18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C26E-F672-4903-988D-ECD3199FE3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676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B268-5F9B-48C4-9215-1E78E83E15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214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7257-FC27-4C3D-9680-919D3EC27D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47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12F-2B88-44C5-A228-7FAF700900D9}" type="datetime1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6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3AE5-0832-480C-8EE4-DD00FD2559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014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34F2-462E-4BE5-8057-68D3E02B3D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58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942B-9319-4DFB-9B36-E6347D9E3F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1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E723-2C85-4AC6-932A-AB88DA3DAC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799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8D20-E9ED-4D04-9960-1695AE4E9E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763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607-5A0F-47A9-B3AB-78863088BA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31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6519-DDD4-4717-B7F8-5EEDCAD1C6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329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850A-CCA9-4ACD-9C0D-12BABCFCA8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217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81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2D75-B3CF-46D9-8BA0-D2D9BDDCA8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609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2C5-61D8-44A8-A02D-EC2E1F3352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5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2A5-CD59-4311-923B-C93725269777}" type="datetime1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2D79-353E-44C9-98AE-0A7991B46A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124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D78-6518-4D93-B3E9-7BC9754399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636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F3B1-2239-43D1-BA8B-B15A21B5A3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864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4DCC-0C39-4B6A-9F05-8B88B408AC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731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7C38-2632-4E68-B9A4-EB604697C1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064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A7CE-B917-4C66-9C9D-961452734D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961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30D-C82E-4AEE-8557-C1433B6D56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45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A44-49B4-4173-BD63-6B6B0F9598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709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2A1F-3617-41A9-A436-6061E90652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958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80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F12F-E151-4035-AA9F-33EAB3B674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B90-D57B-4206-985B-13A4D56032FD}" type="datetime1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9F7C-E08D-45D1-B23E-51CC86A26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85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869C-E80D-4827-94CC-8F2A141AC4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731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535-9297-4B6F-B989-5E7050B8FB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322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0186-1730-4F20-B6BB-3E81595979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274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C99-B552-4AA3-AFA9-A8CF535BA3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194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A5B4-F1B5-428F-BE43-52D5C5A2D7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955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CA-11D9-4B5C-BBB5-344F65E981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412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BBB2-379A-4190-B308-481F9ECB37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041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B1EB-EF1D-46AB-8542-9AAC550E20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430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C221-BCBE-4093-B232-DDCC44102C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2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6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C2D9-8DAC-402A-AAFB-6627553A8CDB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78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B301-013B-4504-B65E-D4E09D74F1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379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AE6-DCC3-49AF-8C91-7522891BC8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64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7BEF-3B71-4600-A1D8-942921253F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5758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5CF2-365A-4467-8792-67BAC9EB87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93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983E-0324-4245-8263-8D6B0FA39C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857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F06-5114-4CDF-BFE5-0046D2F600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52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544E-440E-42C2-AA33-D6A8ABEC6B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605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5E6C-4FDB-4605-800B-8829CFD6D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185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FCE7-E659-41CA-99CD-3253E5299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751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14B1-0DC1-4F78-8CC6-51DBDCCD07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3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EB6-6E30-4E59-95D0-6FA1D8408939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6DB-E72E-4BA3-96A2-9214C5A527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07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7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A1A3-1C40-434C-AD3B-09C0FF8E0B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190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5CA9-B4F0-40F4-9355-9D6ACE5B1A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639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75A3-67C5-45B1-BAFF-3B24026DF8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855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475-1A34-4357-8FE9-9A44946CBA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303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27C6-8933-468A-B24B-AC899B69EC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274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3B5F-64FB-4CDB-B35F-62FB058E09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127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BAB-EFD9-42CF-B48B-CCC3816D94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98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CF9C-AC5A-414E-9807-51D7DC91EA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68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073-0B8D-4524-AABC-BA29806FD2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728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8BECE40-D8E5-4DBC-871F-CD939434538C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728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728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2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1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9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1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5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9A26-5B71-4708-A021-4D5785E70A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0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D8ED-B3B5-4020-9886-C5D437F771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5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0706-1742-4A91-BD5E-9D3F7F6BBF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2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9F56-F273-4C27-A233-24ECB0E314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3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4E10-2D6A-4605-98FE-D545A3065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7299-08AA-45B9-8789-06D8BB7408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2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766B-D3C1-4272-81C0-7D008DF06E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4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2B12-9AC9-454F-83A1-DD49E813FF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5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pp.powerbi.com/groups/b05cd905-eb40-4d51-9faa-cb9224f089e1/reports/3c2a4b36-dff2-404b-86b5-4accde0333f4/ReportSection?pbi_source=PowerPoint" TargetMode="External"/><Relationship Id="rId1" Type="http://schemas.openxmlformats.org/officeDocument/2006/relationships/slideLayout" Target="../slideLayouts/slideLayout1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pp.powerbi.com/groups/b05cd905-eb40-4d51-9faa-cb9224f089e1/reports/3c2a4b36-dff2-404b-86b5-4accde0333f4/ReportSection8f5cbcd25ec9b56d1a76?pbi_source=PowerPoint" TargetMode="External"/><Relationship Id="rId1" Type="http://schemas.openxmlformats.org/officeDocument/2006/relationships/slideLayout" Target="../slideLayouts/slideLayout1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pp.powerbi.com/groups/b05cd905-eb40-4d51-9faa-cb9224f089e1/reports/3c2a4b36-dff2-404b-86b5-4accde0333f4/ReportSection93938d7b2509dc517278?pbi_source=PowerPoint" TargetMode="External"/><Relationship Id="rId1" Type="http://schemas.openxmlformats.org/officeDocument/2006/relationships/slideLayout" Target="../slideLayouts/slideLayout1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pp.powerbi.com/groups/b05cd905-eb40-4d51-9faa-cb9224f089e1/reports/3c2a4b36-dff2-404b-86b5-4accde0333f4/ReportSection2790d53e18ee2b73e570?pbi_source=PowerPoint" TargetMode="External"/><Relationship Id="rId1" Type="http://schemas.openxmlformats.org/officeDocument/2006/relationships/slideLayout" Target="../slideLayouts/slideLayout15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pp.powerbi.com/groups/b05cd905-eb40-4d51-9faa-cb9224f089e1/reports/3c2a4b36-dff2-404b-86b5-4accde0333f4/ReportSection92dfb3972ababed95d21?pbi_source=PowerPoint" TargetMode="External"/><Relationship Id="rId1" Type="http://schemas.openxmlformats.org/officeDocument/2006/relationships/slideLayout" Target="../slideLayouts/slideLayout16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app.powerbi.com/groups/b05cd905-eb40-4d51-9faa-cb9224f089e1/reports/3c2a4b36-dff2-404b-86b5-4accde0333f4/ReportSection2026968c6104850387a3?pbi_source=PowerPoint" TargetMode="External"/><Relationship Id="rId1" Type="http://schemas.openxmlformats.org/officeDocument/2006/relationships/slideLayout" Target="../slideLayouts/slideLayout17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pp.powerbi.com/groups/b05cd905-eb40-4d51-9faa-cb9224f089e1/reports/3c2a4b36-dff2-404b-86b5-4accde0333f4/ReportSection90deb12bb93362a57205?pbi_source=PowerPoint" TargetMode="External"/><Relationship Id="rId1" Type="http://schemas.openxmlformats.org/officeDocument/2006/relationships/slideLayout" Target="../slideLayouts/slideLayout1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pp.powerbi.com/groups/b05cd905-eb40-4d51-9faa-cb9224f089e1/reports/3c2a4b36-dff2-404b-86b5-4accde0333f4/ReportSectiona65690a91860872cd9ce?pbi_source=PowerPoint" TargetMode="External"/><Relationship Id="rId1" Type="http://schemas.openxmlformats.org/officeDocument/2006/relationships/slideLayout" Target="../slideLayouts/slideLayout19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pp.powerbi.com/groups/b05cd905-eb40-4d51-9faa-cb9224f089e1/reports/3c2a4b36-dff2-404b-86b5-4accde0333f4/ReportSection782bd47b0483e4e436e2?pbi_source=PowerPoint" TargetMode="External"/><Relationship Id="rId1" Type="http://schemas.openxmlformats.org/officeDocument/2006/relationships/slideLayout" Target="../slideLayouts/slideLayout20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app.powerbi.com/groups/b05cd905-eb40-4d51-9faa-cb9224f089e1/reports/3c2a4b36-dff2-404b-86b5-4accde0333f4/ReportSection9a3c929a861e91ce5526?pbi_source=PowerPoint" TargetMode="External"/><Relationship Id="rId1" Type="http://schemas.openxmlformats.org/officeDocument/2006/relationships/slideLayout" Target="../slideLayouts/slideLayout2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7" y="3048003"/>
            <a:ext cx="6351447" cy="3480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Real Estate Analysis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400" dirty="0" smtClean="0"/>
              <a:t>Conditional Split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7"/>
            <a:ext cx="6629400" cy="5059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620000" cy="1600200"/>
          </a:xfrm>
        </p:spPr>
        <p:txBody>
          <a:bodyPr/>
          <a:lstStyle/>
          <a:p>
            <a:pPr algn="l"/>
            <a:r>
              <a:rPr lang="en-US" dirty="0" smtClean="0"/>
              <a:t>Populated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209802"/>
            <a:ext cx="7086600" cy="3916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Developer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Property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Investor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Developer Time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Purchase Time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Fact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85800"/>
          </a:xfrm>
        </p:spPr>
        <p:txBody>
          <a:bodyPr/>
          <a:lstStyle/>
          <a:p>
            <a:r>
              <a:rPr lang="en-US" sz="3600" dirty="0" smtClean="0"/>
              <a:t>Development Dimensional Table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182546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34202" y="2487538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300" y="3184541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758" y="3321085"/>
            <a:ext cx="161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Developer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91000" y="3184543"/>
            <a:ext cx="1524000" cy="131125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51120" y="337850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971800" y="378274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7878" y="3840170"/>
            <a:ext cx="1226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65" y="1600204"/>
            <a:ext cx="5944874" cy="452596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3600" dirty="0" smtClean="0"/>
              <a:t>Developer Dimensional Table Data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12" y="1143005"/>
            <a:ext cx="6476999" cy="49831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09600"/>
          </a:xfrm>
        </p:spPr>
        <p:txBody>
          <a:bodyPr/>
          <a:lstStyle/>
          <a:p>
            <a:r>
              <a:rPr lang="en-US" sz="3600" dirty="0" smtClean="0"/>
              <a:t>Property Dimensional Table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672625" y="2286000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34202" y="2438400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570" y="3195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1" y="3321085"/>
            <a:ext cx="161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Property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62400" y="3195937"/>
            <a:ext cx="1600200" cy="12998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3429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>
            <a:off x="2730105" y="3886203"/>
            <a:ext cx="1232375" cy="4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5562600" y="389066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79" y="1600204"/>
            <a:ext cx="5597053" cy="452596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sz="3600" dirty="0" smtClean="0"/>
              <a:t>Property Dimensional Table Data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172200" cy="48307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09600"/>
          </a:xfrm>
        </p:spPr>
        <p:txBody>
          <a:bodyPr/>
          <a:lstStyle/>
          <a:p>
            <a:r>
              <a:rPr lang="en-US" sz="3600" dirty="0" smtClean="0"/>
              <a:t>Investor Dimensional Table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672625" y="2398520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34202" y="2438400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5525" y="34245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2807" y="3334940"/>
            <a:ext cx="161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Investor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38600" y="3305770"/>
            <a:ext cx="1524000" cy="13190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3503652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730090" y="3998720"/>
            <a:ext cx="13085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965317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4"/>
            <a:ext cx="6400800" cy="452596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Team Members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Harshali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Jhade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B. </a:t>
            </a:r>
            <a:r>
              <a:rPr lang="en-US" dirty="0" err="1" smtClean="0"/>
              <a:t>Vignesh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Riya</a:t>
            </a:r>
            <a:r>
              <a:rPr lang="en-US" dirty="0" smtClean="0"/>
              <a:t> Patel.</a:t>
            </a:r>
          </a:p>
          <a:p>
            <a:pPr algn="ctr"/>
            <a:r>
              <a:rPr lang="en-US" dirty="0" err="1" smtClean="0"/>
              <a:t>Shapnapriya</a:t>
            </a:r>
            <a:r>
              <a:rPr lang="en-US" dirty="0" smtClean="0"/>
              <a:t>. K</a:t>
            </a:r>
          </a:p>
          <a:p>
            <a:pPr algn="ctr"/>
            <a:r>
              <a:rPr lang="en-US" dirty="0" smtClean="0"/>
              <a:t>Vishal </a:t>
            </a:r>
            <a:r>
              <a:rPr lang="en-US" dirty="0" err="1" smtClean="0"/>
              <a:t>Agrawal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Under The Guidance Of 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Mr. Rahul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Kulkarni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.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4000" dirty="0" smtClean="0"/>
              <a:t>Investor Dimensional Table Data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3" y="1219203"/>
            <a:ext cx="6400799" cy="4906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09600"/>
          </a:xfrm>
        </p:spPr>
        <p:txBody>
          <a:bodyPr/>
          <a:lstStyle/>
          <a:p>
            <a:r>
              <a:rPr lang="en-US" sz="3600" dirty="0" smtClean="0"/>
              <a:t>Developer Time Dimensional Table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438400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67971" y="2532404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6300" y="33230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7973" y="3311462"/>
            <a:ext cx="161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Developer Time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311462"/>
            <a:ext cx="1524000" cy="120032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6200" y="3449953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2590800" y="3911618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5398095" y="3911627"/>
            <a:ext cx="1469878" cy="15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8" y="1600204"/>
            <a:ext cx="7232788" cy="452596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sz="3200" dirty="0" smtClean="0"/>
              <a:t>Developer Time Dimensional Table Data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2" y="1219203"/>
            <a:ext cx="6172199" cy="4906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09600"/>
          </a:xfrm>
        </p:spPr>
        <p:txBody>
          <a:bodyPr/>
          <a:lstStyle/>
          <a:p>
            <a:r>
              <a:rPr lang="en-US" sz="3600" dirty="0" smtClean="0"/>
              <a:t>Purchase Time Dimensional Table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672625" y="2407778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2" y="2560178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387" y="3398186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1" y="3259687"/>
            <a:ext cx="161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Purchase Time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14800" y="3231008"/>
            <a:ext cx="1600200" cy="13885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30108" y="3859851"/>
            <a:ext cx="13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5710015" y="3859852"/>
            <a:ext cx="1147986" cy="20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3615" y="3259687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8" y="1600200"/>
            <a:ext cx="6476999" cy="45720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en-US" sz="3600" dirty="0" smtClean="0"/>
              <a:t>Purchase Time Dimensional Table Data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3"/>
            <a:ext cx="5715000" cy="4906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712"/>
            <a:ext cx="8229600" cy="838200"/>
          </a:xfrm>
        </p:spPr>
        <p:txBody>
          <a:bodyPr/>
          <a:lstStyle/>
          <a:p>
            <a:pPr algn="l"/>
            <a:r>
              <a:rPr lang="en-US" sz="4800" dirty="0" smtClean="0"/>
              <a:t>Populating Fact Table</a:t>
            </a:r>
            <a:endParaRPr lang="en-US" sz="4800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209800"/>
            <a:ext cx="1371600" cy="3276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49467" y="1351746"/>
            <a:ext cx="1371600" cy="858054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16352" y="2380446"/>
            <a:ext cx="1447800" cy="839004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6382" y="3467100"/>
            <a:ext cx="1447800" cy="8763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1042" y="4495800"/>
            <a:ext cx="1447800" cy="1037338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21695" y="5749831"/>
            <a:ext cx="1457770" cy="93345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5600" y="2182026"/>
            <a:ext cx="1447800" cy="3276600"/>
          </a:xfrm>
          <a:prstGeom prst="round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1996511" y="1752600"/>
            <a:ext cx="1768267" cy="1219200"/>
          </a:xfrm>
          <a:prstGeom prst="bentConnector3">
            <a:avLst>
              <a:gd name="adj1" fmla="val 282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1981201" y="2724150"/>
            <a:ext cx="1719842" cy="495300"/>
          </a:xfrm>
          <a:prstGeom prst="bentConnector3">
            <a:avLst>
              <a:gd name="adj1" fmla="val 400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8" idx="1"/>
          </p:cNvCxnSpPr>
          <p:nvPr/>
        </p:nvCxnSpPr>
        <p:spPr>
          <a:xfrm>
            <a:off x="1975861" y="4343401"/>
            <a:ext cx="1725182" cy="6710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2625" y="3368468"/>
            <a:ext cx="4722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3"/>
          </p:cNvCxnSpPr>
          <p:nvPr/>
        </p:nvCxnSpPr>
        <p:spPr>
          <a:xfrm>
            <a:off x="5121174" y="1780774"/>
            <a:ext cx="1584533" cy="943377"/>
          </a:xfrm>
          <a:prstGeom prst="bentConnector3">
            <a:avLst>
              <a:gd name="adj1" fmla="val 645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3"/>
          </p:cNvCxnSpPr>
          <p:nvPr/>
        </p:nvCxnSpPr>
        <p:spPr>
          <a:xfrm>
            <a:off x="5164152" y="2799948"/>
            <a:ext cx="1541448" cy="3242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" idx="3"/>
          </p:cNvCxnSpPr>
          <p:nvPr/>
        </p:nvCxnSpPr>
        <p:spPr>
          <a:xfrm flipV="1">
            <a:off x="5148843" y="3962403"/>
            <a:ext cx="1551418" cy="10520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54183" y="3657600"/>
            <a:ext cx="1551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3436127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Staging Table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808229" y="1303721"/>
            <a:ext cx="126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Developer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820682" y="2350202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851304" y="3389293"/>
            <a:ext cx="1198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Investor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809831" y="4462518"/>
            <a:ext cx="1285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Developer Time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881749" y="5688827"/>
            <a:ext cx="1198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Purchase Time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cxnSp>
        <p:nvCxnSpPr>
          <p:cNvPr id="71" name="Elbow Connector 70"/>
          <p:cNvCxnSpPr>
            <a:endCxn id="9" idx="1"/>
          </p:cNvCxnSpPr>
          <p:nvPr/>
        </p:nvCxnSpPr>
        <p:spPr>
          <a:xfrm>
            <a:off x="1996513" y="4849718"/>
            <a:ext cx="1725182" cy="1366838"/>
          </a:xfrm>
          <a:prstGeom prst="bentConnector3">
            <a:avLst>
              <a:gd name="adj1" fmla="val 381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" idx="3"/>
          </p:cNvCxnSpPr>
          <p:nvPr/>
        </p:nvCxnSpPr>
        <p:spPr>
          <a:xfrm>
            <a:off x="5179463" y="6216556"/>
            <a:ext cx="931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096000" y="42291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72300" y="3273286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Fact Table</a:t>
            </a:r>
            <a:endParaRPr lang="en-US" sz="24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996511" y="3820326"/>
            <a:ext cx="1763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096000" y="4229100"/>
            <a:ext cx="0" cy="1987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248399" cy="460216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       Fact Table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5" y="1447800"/>
            <a:ext cx="6781799" cy="4678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Objective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develop Analysis &amp; Reporting System of Real </a:t>
            </a:r>
            <a:r>
              <a:rPr lang="en-US" dirty="0" smtClean="0"/>
              <a:t>Estate.</a:t>
            </a:r>
          </a:p>
          <a:p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Purchase &amp; Development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reports of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Property in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different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cities.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algn="l"/>
            <a:r>
              <a:rPr lang="en-US" dirty="0" smtClean="0"/>
              <a:t>Automation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482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Development of cities residentially and commercially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Number of Investors annually for every City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Citi wise ranking of developers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Total Revenue on area purchased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Holiday Purchases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City wise price trends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Profitable Quarters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Comparison </a:t>
            </a:r>
            <a:r>
              <a:rPr lang="en-US" dirty="0"/>
              <a:t>of different companies 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Purchase </a:t>
            </a:r>
            <a:r>
              <a:rPr lang="en-US" dirty="0"/>
              <a:t>Trends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City </a:t>
            </a:r>
            <a:r>
              <a:rPr lang="en-US" dirty="0" smtClean="0"/>
              <a:t>wise </a:t>
            </a:r>
            <a:r>
              <a:rPr lang="en-US" dirty="0"/>
              <a:t>assessment of </a:t>
            </a:r>
            <a:r>
              <a:rPr lang="en-US" dirty="0" smtClean="0"/>
              <a:t>Investments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97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7943" y="2982530"/>
            <a:ext cx="4735513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b="1" dirty="0" smtClean="0">
                <a:solidFill>
                  <a:srgbClr val="F3C910"/>
                </a:solidFill>
              </a:rPr>
              <a:t>PROJECT REPORT</a:t>
            </a:r>
            <a:endParaRPr lang="en-US" b="1" dirty="0">
              <a:solidFill>
                <a:srgbClr val="D9D9D9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40088" y="3658761"/>
            <a:ext cx="1116013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236" y="5823924"/>
            <a:ext cx="16332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white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dirty="0" smtClean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1/6/2019 4:26:37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386" y="5408283"/>
            <a:ext cx="16332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white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</a:p>
          <a:p>
            <a:r>
              <a:rPr lang="en-US" sz="900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1/6/2019 4:24:48 PM India Standard Time</a:t>
            </a:r>
            <a:endParaRPr lang="en-US" sz="900" dirty="0" smtClean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8" y="722757"/>
            <a:ext cx="1118018" cy="2458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44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47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87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39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86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23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Project Flow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12" y="2743200"/>
            <a:ext cx="1027988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304800" y="3009900"/>
            <a:ext cx="990600" cy="19050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2" y="2743200"/>
            <a:ext cx="1408275" cy="2402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846677" y="3009900"/>
            <a:ext cx="1182525" cy="177574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800" y="3021794"/>
            <a:ext cx="990600" cy="18030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4988" y="2663576"/>
            <a:ext cx="1088519" cy="1810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54599" y="2767421"/>
            <a:ext cx="1137302" cy="18914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02385" y="2892220"/>
            <a:ext cx="1134811" cy="1893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7600" y="3027348"/>
            <a:ext cx="1143000" cy="1887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15200" y="3153863"/>
            <a:ext cx="1153858" cy="1875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>
            <a:off x="7144997" y="3272544"/>
            <a:ext cx="1219200" cy="2321744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95400" y="386715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13275" y="385575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29200" y="383581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29589" y="3847923"/>
            <a:ext cx="515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806" y="3434986"/>
            <a:ext cx="1256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Homogeneous Sources i.e. Operational Data </a:t>
            </a:r>
          </a:p>
          <a:p>
            <a:pPr algn="ctr"/>
            <a:r>
              <a:rPr lang="en-US" sz="1200" dirty="0" smtClean="0"/>
              <a:t>(Excel File)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88264" y="287152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64464" y="36114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54964" y="42895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07218" y="4730234"/>
            <a:ext cx="12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(SSRS)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75937" y="3398738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Warehouse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(SQL Server)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54954" y="3695700"/>
            <a:ext cx="1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5061" y="3624484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(Power BI)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96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58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84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7940" y="20574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Any  Queries ?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69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19812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5"/>
            <a:ext cx="8229600" cy="54101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Development_Start_Date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Purchased_Date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City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Locality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Property_Type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Developer_Name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Year_Of_Esablishment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CEO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Number_Of_Employees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Service_Amount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Rating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Investor_Name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City_Investors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sq-ft_cost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Purchase_Amount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Area_Purchased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 Warehouse Star Schema</a:t>
            </a:r>
            <a:endParaRPr 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605291" cy="48006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 dirty="0" smtClean="0"/>
              <a:t>Staging Table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1066800"/>
            <a:ext cx="21336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5200" y="1905000"/>
            <a:ext cx="21336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5200" y="2830794"/>
            <a:ext cx="21336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Conversion &amp; New Columns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3733800" y="3810000"/>
            <a:ext cx="1676400" cy="144780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5257800"/>
            <a:ext cx="16764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52600" y="6019800"/>
            <a:ext cx="1676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24600" y="5334000"/>
            <a:ext cx="1828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5720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4572000" y="2590800"/>
            <a:ext cx="0" cy="239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4572000" y="3516594"/>
            <a:ext cx="0" cy="29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590800" y="4533900"/>
            <a:ext cx="114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0800" y="45339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2590800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3"/>
          </p:cNvCxnSpPr>
          <p:nvPr/>
        </p:nvCxnSpPr>
        <p:spPr>
          <a:xfrm>
            <a:off x="5410200" y="4533900"/>
            <a:ext cx="1676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86600" y="4533900"/>
            <a:ext cx="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1143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206893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Sort &amp; Merge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9500" y="419570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</a:p>
          <a:p>
            <a:pPr algn="ctr"/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533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83279" y="6139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 Table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541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Staging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43200" y="422154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5449" y="424441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771"/>
            <a:ext cx="8229600" cy="4168829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Derived Columns in Data Staging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05" y="1600204"/>
            <a:ext cx="5465194" cy="4525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623</TotalTime>
  <Words>387</Words>
  <Application>Microsoft Office PowerPoint</Application>
  <PresentationFormat>On-screen Show (4:3)</PresentationFormat>
  <Paragraphs>138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20</vt:i4>
      </vt:variant>
      <vt:variant>
        <vt:lpstr>Slide Titles</vt:lpstr>
      </vt:variant>
      <vt:variant>
        <vt:i4>44</vt:i4>
      </vt:variant>
    </vt:vector>
  </HeadingPairs>
  <TitlesOfParts>
    <vt:vector size="64" baseType="lpstr">
      <vt:lpstr>Executive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Real Estate Analysis </vt:lpstr>
      <vt:lpstr>Team Members</vt:lpstr>
      <vt:lpstr>Project Objective</vt:lpstr>
      <vt:lpstr>Project Flow</vt:lpstr>
      <vt:lpstr> Source Data</vt:lpstr>
      <vt:lpstr>Data Warehouse Star Schema</vt:lpstr>
      <vt:lpstr>Staging Table</vt:lpstr>
      <vt:lpstr>PowerPoint Presentation</vt:lpstr>
      <vt:lpstr>Derived Columns in Data Staging</vt:lpstr>
      <vt:lpstr>Conditional Split</vt:lpstr>
      <vt:lpstr>Populated Tables</vt:lpstr>
      <vt:lpstr>Development Dimensional Table</vt:lpstr>
      <vt:lpstr>PowerPoint Presentation</vt:lpstr>
      <vt:lpstr>Developer Dimensional Table Data</vt:lpstr>
      <vt:lpstr>Property Dimensional Table</vt:lpstr>
      <vt:lpstr>PowerPoint Presentation</vt:lpstr>
      <vt:lpstr>Property Dimensional Table Data</vt:lpstr>
      <vt:lpstr>Investor Dimensional Table</vt:lpstr>
      <vt:lpstr>PowerPoint Presentation</vt:lpstr>
      <vt:lpstr>Investor Dimensional Table Data</vt:lpstr>
      <vt:lpstr>Developer Time Dimensional Table</vt:lpstr>
      <vt:lpstr>PowerPoint Presentation</vt:lpstr>
      <vt:lpstr>Developer Time Dimensional Table Data</vt:lpstr>
      <vt:lpstr>Purchase Time Dimensional Table</vt:lpstr>
      <vt:lpstr>PowerPoint Presentation</vt:lpstr>
      <vt:lpstr>Purchase Time Dimensional Table Data</vt:lpstr>
      <vt:lpstr>Populating Fact Table</vt:lpstr>
      <vt:lpstr>PowerPoint Presentation</vt:lpstr>
      <vt:lpstr>       Fact Table Data</vt:lpstr>
      <vt:lpstr>Automation</vt:lpstr>
      <vt:lpstr>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</dc:title>
  <dc:creator>Chaudhari, Harshali</dc:creator>
  <cp:lastModifiedBy>IG, hwdlab1F</cp:lastModifiedBy>
  <cp:revision>74</cp:revision>
  <dcterms:created xsi:type="dcterms:W3CDTF">2018-12-29T09:35:35Z</dcterms:created>
  <dcterms:modified xsi:type="dcterms:W3CDTF">2019-01-07T07:29:06Z</dcterms:modified>
</cp:coreProperties>
</file>