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Kanit" panose="020B0604020202020204" charset="-34"/>
      <p:regular r:id="rId12"/>
    </p:embeddedFont>
    <p:embeddedFont>
      <p:font typeface="Martel Sans"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20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30195"/>
          </a:xfrm>
          <a:prstGeom prst="rect">
            <a:avLst/>
          </a:prstGeom>
          <a:solidFill>
            <a:srgbClr val="EBF4F3"/>
          </a:solidFill>
          <a:ln/>
        </p:spPr>
      </p:sp>
      <p:sp>
        <p:nvSpPr>
          <p:cNvPr id="3" name="Shape 1"/>
          <p:cNvSpPr/>
          <p:nvPr/>
        </p:nvSpPr>
        <p:spPr>
          <a:xfrm>
            <a:off x="0" y="0"/>
            <a:ext cx="14630400" cy="8230195"/>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33410"/>
          </a:xfrm>
          <a:prstGeom prst="rect">
            <a:avLst/>
          </a:prstGeom>
          <a:solidFill>
            <a:srgbClr val="EBF4F3"/>
          </a:solidFill>
          <a:ln/>
        </p:spPr>
      </p:sp>
      <p:sp>
        <p:nvSpPr>
          <p:cNvPr id="3" name="Shape 1"/>
          <p:cNvSpPr/>
          <p:nvPr/>
        </p:nvSpPr>
        <p:spPr>
          <a:xfrm>
            <a:off x="0" y="0"/>
            <a:ext cx="14630400" cy="823341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31267"/>
          </a:xfrm>
          <a:prstGeom prst="rect">
            <a:avLst/>
          </a:prstGeom>
          <a:solidFill>
            <a:srgbClr val="EBF4F3"/>
          </a:solidFill>
          <a:ln/>
        </p:spPr>
      </p:sp>
      <p:sp>
        <p:nvSpPr>
          <p:cNvPr id="3" name="Shape 1"/>
          <p:cNvSpPr/>
          <p:nvPr/>
        </p:nvSpPr>
        <p:spPr>
          <a:xfrm>
            <a:off x="0" y="0"/>
            <a:ext cx="14630400" cy="8231267"/>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1"/>
          <p:cNvSpPr/>
          <p:nvPr/>
        </p:nvSpPr>
        <p:spPr>
          <a:xfrm>
            <a:off x="939522" y="863889"/>
            <a:ext cx="7264956" cy="2315289"/>
          </a:xfrm>
          <a:prstGeom prst="rect">
            <a:avLst/>
          </a:prstGeom>
          <a:noFill/>
          <a:ln/>
        </p:spPr>
        <p:txBody>
          <a:bodyPr wrap="square" lIns="0" tIns="0" rIns="0" bIns="0" rtlCol="0" anchor="t"/>
          <a:lstStyle/>
          <a:p>
            <a:pPr marL="0" indent="0">
              <a:lnSpc>
                <a:spcPts val="9100"/>
              </a:lnSpc>
              <a:buNone/>
            </a:pPr>
            <a:r>
              <a:rPr lang="en-US" sz="7250" b="1" dirty="0">
                <a:solidFill>
                  <a:srgbClr val="272D45"/>
                </a:solidFill>
                <a:latin typeface="Kanit" pitchFamily="34" charset="0"/>
                <a:ea typeface="Kanit" pitchFamily="34" charset="-122"/>
                <a:cs typeface="Kanit" pitchFamily="34" charset="-120"/>
              </a:rPr>
              <a:t>Olympic Data Analyzer</a:t>
            </a:r>
            <a:endParaRPr lang="en-US" sz="7250" dirty="0"/>
          </a:p>
        </p:txBody>
      </p:sp>
      <p:sp>
        <p:nvSpPr>
          <p:cNvPr id="4" name="Text 2"/>
          <p:cNvSpPr/>
          <p:nvPr/>
        </p:nvSpPr>
        <p:spPr>
          <a:xfrm>
            <a:off x="939522" y="3581848"/>
            <a:ext cx="7264956" cy="429578"/>
          </a:xfrm>
          <a:prstGeom prst="rect">
            <a:avLst/>
          </a:prstGeom>
          <a:noFill/>
          <a:ln/>
        </p:spPr>
        <p:txBody>
          <a:bodyPr wrap="none" lIns="0" tIns="0" rIns="0" bIns="0" rtlCol="0" anchor="t"/>
          <a:lstStyle/>
          <a:p>
            <a:pPr marL="0" indent="0">
              <a:lnSpc>
                <a:spcPts val="3350"/>
              </a:lnSpc>
              <a:buNone/>
            </a:pPr>
            <a:r>
              <a:rPr lang="en-US" sz="2100" dirty="0">
                <a:solidFill>
                  <a:srgbClr val="2C3249"/>
                </a:solidFill>
                <a:latin typeface="Martel Sans" pitchFamily="34" charset="0"/>
                <a:ea typeface="Martel Sans" pitchFamily="34" charset="-122"/>
                <a:cs typeface="Martel Sans" pitchFamily="34" charset="-120"/>
              </a:rPr>
              <a:t>Report of Python Project</a:t>
            </a:r>
            <a:endParaRPr lang="en-US" sz="2100" dirty="0"/>
          </a:p>
        </p:txBody>
      </p:sp>
      <p:sp>
        <p:nvSpPr>
          <p:cNvPr id="5" name="Text 3"/>
          <p:cNvSpPr/>
          <p:nvPr/>
        </p:nvSpPr>
        <p:spPr>
          <a:xfrm>
            <a:off x="939522" y="4092276"/>
            <a:ext cx="7264956" cy="429578"/>
          </a:xfrm>
          <a:prstGeom prst="rect">
            <a:avLst/>
          </a:prstGeom>
          <a:noFill/>
          <a:ln/>
        </p:spPr>
        <p:txBody>
          <a:bodyPr wrap="none" lIns="0" tIns="0" rIns="0" bIns="0" rtlCol="0" anchor="t"/>
          <a:lstStyle/>
          <a:p>
            <a:pPr marL="0" indent="0">
              <a:lnSpc>
                <a:spcPts val="3350"/>
              </a:lnSpc>
              <a:buNone/>
            </a:pPr>
            <a:r>
              <a:rPr lang="en-US" sz="2100" dirty="0">
                <a:solidFill>
                  <a:srgbClr val="2C3249"/>
                </a:solidFill>
                <a:latin typeface="Martel Sans" pitchFamily="34" charset="0"/>
                <a:ea typeface="Martel Sans" pitchFamily="34" charset="-122"/>
                <a:cs typeface="Martel Sans" pitchFamily="34" charset="-120"/>
              </a:rPr>
              <a:t>Programming in Python (CAP 776)</a:t>
            </a:r>
            <a:endParaRPr lang="en-US" sz="2100" dirty="0"/>
          </a:p>
        </p:txBody>
      </p:sp>
      <p:sp>
        <p:nvSpPr>
          <p:cNvPr id="6" name="Text 4"/>
          <p:cNvSpPr/>
          <p:nvPr/>
        </p:nvSpPr>
        <p:spPr>
          <a:xfrm>
            <a:off x="939522" y="4755551"/>
            <a:ext cx="7264956" cy="1962463"/>
          </a:xfrm>
          <a:prstGeom prst="rect">
            <a:avLst/>
          </a:prstGeom>
          <a:noFill/>
          <a:ln/>
        </p:spPr>
        <p:txBody>
          <a:bodyPr wrap="none" lIns="0" tIns="0" rIns="0" bIns="0" rtlCol="0" anchor="t"/>
          <a:lstStyle/>
          <a:p>
            <a:pPr marL="0" indent="0">
              <a:lnSpc>
                <a:spcPts val="3350"/>
              </a:lnSpc>
              <a:buNone/>
            </a:pPr>
            <a:r>
              <a:rPr lang="en-US" sz="2100" b="1" dirty="0">
                <a:solidFill>
                  <a:srgbClr val="2C3249"/>
                </a:solidFill>
                <a:latin typeface="Martel Sans" pitchFamily="34" charset="0"/>
                <a:ea typeface="Martel Sans" pitchFamily="34" charset="-122"/>
                <a:cs typeface="Martel Sans" pitchFamily="34" charset="-120"/>
              </a:rPr>
              <a:t>Submitted By:</a:t>
            </a:r>
          </a:p>
          <a:p>
            <a:pPr marL="0" indent="0">
              <a:lnSpc>
                <a:spcPts val="3350"/>
              </a:lnSpc>
              <a:buNone/>
            </a:pPr>
            <a:r>
              <a:rPr lang="en-US" sz="2100" b="1" dirty="0">
                <a:solidFill>
                  <a:srgbClr val="2C3249"/>
                </a:solidFill>
                <a:latin typeface="Martel Sans" pitchFamily="34" charset="0"/>
                <a:ea typeface="Martel Sans" pitchFamily="34" charset="-122"/>
                <a:cs typeface="Martel Sans" pitchFamily="34" charset="-120"/>
              </a:rPr>
              <a:t>Vishal Alpuria 12325331</a:t>
            </a:r>
          </a:p>
          <a:p>
            <a:pPr marL="0" indent="0">
              <a:lnSpc>
                <a:spcPts val="3350"/>
              </a:lnSpc>
              <a:buNone/>
            </a:pPr>
            <a:r>
              <a:rPr lang="en-US" sz="2100" b="1" dirty="0">
                <a:solidFill>
                  <a:srgbClr val="2C3249"/>
                </a:solidFill>
                <a:latin typeface="Martel Sans" pitchFamily="34" charset="0"/>
                <a:cs typeface="Martel Sans" pitchFamily="34" charset="-120"/>
              </a:rPr>
              <a:t>Pranav Sharma 12324310</a:t>
            </a:r>
          </a:p>
          <a:p>
            <a:pPr marL="0" indent="0">
              <a:lnSpc>
                <a:spcPts val="3350"/>
              </a:lnSpc>
              <a:buNone/>
            </a:pPr>
            <a:r>
              <a:rPr lang="en-US" sz="2100" b="1" dirty="0">
                <a:solidFill>
                  <a:srgbClr val="2C3249"/>
                </a:solidFill>
                <a:latin typeface="Martel Sans" pitchFamily="34" charset="0"/>
                <a:cs typeface="Martel Sans" pitchFamily="34" charset="-120"/>
              </a:rPr>
              <a:t>Rahul Kumar Gupta 12326327</a:t>
            </a:r>
            <a:endParaRPr lang="en-US" sz="2100" dirty="0"/>
          </a:p>
        </p:txBody>
      </p:sp>
      <p:sp>
        <p:nvSpPr>
          <p:cNvPr id="7" name="Text 5"/>
          <p:cNvSpPr/>
          <p:nvPr/>
        </p:nvSpPr>
        <p:spPr>
          <a:xfrm>
            <a:off x="939522" y="6603952"/>
            <a:ext cx="7264956" cy="856213"/>
          </a:xfrm>
          <a:prstGeom prst="rect">
            <a:avLst/>
          </a:prstGeom>
          <a:noFill/>
          <a:ln/>
        </p:spPr>
        <p:txBody>
          <a:bodyPr wrap="none" lIns="0" tIns="0" rIns="0" bIns="0" rtlCol="0" anchor="t"/>
          <a:lstStyle/>
          <a:p>
            <a:pPr marL="0" indent="0">
              <a:lnSpc>
                <a:spcPts val="3350"/>
              </a:lnSpc>
              <a:buNone/>
            </a:pPr>
            <a:r>
              <a:rPr lang="en-US" sz="2100" b="1" dirty="0">
                <a:solidFill>
                  <a:srgbClr val="2C3249"/>
                </a:solidFill>
                <a:latin typeface="Martel Sans" pitchFamily="34" charset="0"/>
                <a:ea typeface="Martel Sans" pitchFamily="34" charset="-122"/>
                <a:cs typeface="Martel Sans" pitchFamily="34" charset="-120"/>
              </a:rPr>
              <a:t>Submitted To:</a:t>
            </a:r>
          </a:p>
          <a:p>
            <a:pPr marL="0" indent="0">
              <a:lnSpc>
                <a:spcPts val="3350"/>
              </a:lnSpc>
              <a:buNone/>
            </a:pPr>
            <a:r>
              <a:rPr lang="en-US" sz="2100" b="1" dirty="0">
                <a:solidFill>
                  <a:srgbClr val="2C3249"/>
                </a:solidFill>
                <a:latin typeface="Martel Sans" pitchFamily="34" charset="0"/>
                <a:cs typeface="Martel Sans" pitchFamily="34" charset="-120"/>
              </a:rPr>
              <a:t>Mr. Girish Kumar</a:t>
            </a:r>
            <a:endParaRPr lang="en-US" sz="2100" dirty="0"/>
          </a:p>
        </p:txBody>
      </p:sp>
      <p:pic>
        <p:nvPicPr>
          <p:cNvPr id="9" name="Picture 8">
            <a:extLst>
              <a:ext uri="{FF2B5EF4-FFF2-40B4-BE49-F238E27FC236}">
                <a16:creationId xmlns:a16="http://schemas.microsoft.com/office/drawing/2014/main" id="{95B5B4EB-FDDA-4E1C-2D9A-88487662A47D}"/>
              </a:ext>
            </a:extLst>
          </p:cNvPr>
          <p:cNvPicPr>
            <a:picLocks noChangeAspect="1"/>
          </p:cNvPicPr>
          <p:nvPr/>
        </p:nvPicPr>
        <p:blipFill>
          <a:blip r:embed="rId3"/>
          <a:stretch>
            <a:fillRect/>
          </a:stretch>
        </p:blipFill>
        <p:spPr>
          <a:xfrm>
            <a:off x="7571977" y="1327487"/>
            <a:ext cx="6874502" cy="5668448"/>
          </a:xfrm>
          <a:prstGeom prst="rect">
            <a:avLst/>
          </a:prstGeom>
        </p:spPr>
      </p:pic>
      <p:sp>
        <p:nvSpPr>
          <p:cNvPr id="10" name="Rectangle 9">
            <a:extLst>
              <a:ext uri="{FF2B5EF4-FFF2-40B4-BE49-F238E27FC236}">
                <a16:creationId xmlns:a16="http://schemas.microsoft.com/office/drawing/2014/main" id="{DAFBBD6E-CA51-D574-4DA7-6C44C97E1AD7}"/>
              </a:ext>
            </a:extLst>
          </p:cNvPr>
          <p:cNvSpPr/>
          <p:nvPr/>
        </p:nvSpPr>
        <p:spPr>
          <a:xfrm>
            <a:off x="12333249" y="7587214"/>
            <a:ext cx="2207941" cy="55317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195"/>
          </a:xfrm>
          <a:prstGeom prst="rect">
            <a:avLst/>
          </a:prstGeom>
        </p:spPr>
      </p:pic>
      <p:sp>
        <p:nvSpPr>
          <p:cNvPr id="3" name="Text 0"/>
          <p:cNvSpPr/>
          <p:nvPr/>
        </p:nvSpPr>
        <p:spPr>
          <a:xfrm>
            <a:off x="6379607" y="701754"/>
            <a:ext cx="7357586" cy="4401979"/>
          </a:xfrm>
          <a:prstGeom prst="rect">
            <a:avLst/>
          </a:prstGeom>
          <a:noFill/>
          <a:ln/>
        </p:spPr>
        <p:txBody>
          <a:bodyPr wrap="square" lIns="0" tIns="0" rIns="0" bIns="0" rtlCol="0" anchor="t"/>
          <a:lstStyle/>
          <a:p>
            <a:pPr marL="0" indent="0">
              <a:lnSpc>
                <a:spcPts val="8650"/>
              </a:lnSpc>
              <a:buNone/>
            </a:pPr>
            <a:r>
              <a:rPr lang="en-US" sz="6900" dirty="0">
                <a:solidFill>
                  <a:srgbClr val="272D45"/>
                </a:solidFill>
                <a:latin typeface="Kanit" pitchFamily="34" charset="0"/>
                <a:ea typeface="Kanit" pitchFamily="34" charset="-122"/>
                <a:cs typeface="Kanit" pitchFamily="34" charset="-120"/>
              </a:rPr>
              <a:t>Olympic Data Analyzer: A Python Project Report</a:t>
            </a:r>
            <a:endParaRPr lang="en-US" sz="6900" dirty="0"/>
          </a:p>
        </p:txBody>
      </p:sp>
      <p:sp>
        <p:nvSpPr>
          <p:cNvPr id="4" name="Text 1"/>
          <p:cNvSpPr/>
          <p:nvPr/>
        </p:nvSpPr>
        <p:spPr>
          <a:xfrm>
            <a:off x="6379607" y="5486519"/>
            <a:ext cx="7357586" cy="2041922"/>
          </a:xfrm>
          <a:prstGeom prst="rect">
            <a:avLst/>
          </a:prstGeom>
          <a:noFill/>
          <a:ln/>
        </p:spPr>
        <p:txBody>
          <a:bodyPr wrap="square" lIns="0" tIns="0" rIns="0" bIns="0" rtlCol="0" anchor="t"/>
          <a:lstStyle/>
          <a:p>
            <a:pPr marL="0" indent="0">
              <a:lnSpc>
                <a:spcPts val="3200"/>
              </a:lnSpc>
              <a:buNone/>
            </a:pPr>
            <a:r>
              <a:rPr lang="en-US" sz="2000" dirty="0">
                <a:solidFill>
                  <a:srgbClr val="2C3249"/>
                </a:solidFill>
                <a:latin typeface="Martel Sans" pitchFamily="34" charset="0"/>
                <a:ea typeface="Martel Sans" pitchFamily="34" charset="-122"/>
                <a:cs typeface="Martel Sans" pitchFamily="34" charset="-120"/>
              </a:rPr>
              <a:t>This report presents a detailed analysis of the "Olympic Data Analyzer" project, a Python program designed to explore and analyze data from the Olympic Games. It showcases the project's objectives, functionality, implementation, and key features.</a:t>
            </a:r>
            <a:endParaRPr lang="en-US" sz="2000" dirty="0"/>
          </a:p>
        </p:txBody>
      </p:sp>
      <p:sp>
        <p:nvSpPr>
          <p:cNvPr id="7" name="Rectangle 6">
            <a:extLst>
              <a:ext uri="{FF2B5EF4-FFF2-40B4-BE49-F238E27FC236}">
                <a16:creationId xmlns:a16="http://schemas.microsoft.com/office/drawing/2014/main" id="{6965E69C-EB14-0823-498A-C8FB10BA6E3B}"/>
              </a:ext>
            </a:extLst>
          </p:cNvPr>
          <p:cNvSpPr/>
          <p:nvPr/>
        </p:nvSpPr>
        <p:spPr>
          <a:xfrm>
            <a:off x="12333249" y="7587214"/>
            <a:ext cx="2207941" cy="55317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37235" y="579596"/>
            <a:ext cx="5266015" cy="658178"/>
          </a:xfrm>
          <a:prstGeom prst="rect">
            <a:avLst/>
          </a:prstGeom>
          <a:noFill/>
          <a:ln/>
        </p:spPr>
        <p:txBody>
          <a:bodyPr wrap="none" lIns="0" tIns="0" rIns="0" bIns="0" rtlCol="0" anchor="t"/>
          <a:lstStyle/>
          <a:p>
            <a:pPr marL="0" indent="0">
              <a:lnSpc>
                <a:spcPts val="5150"/>
              </a:lnSpc>
              <a:buNone/>
            </a:pPr>
            <a:r>
              <a:rPr lang="en-US" sz="4100" dirty="0">
                <a:solidFill>
                  <a:srgbClr val="272D45"/>
                </a:solidFill>
                <a:latin typeface="Kanit" pitchFamily="34" charset="0"/>
                <a:ea typeface="Kanit" pitchFamily="34" charset="-122"/>
                <a:cs typeface="Kanit" pitchFamily="34" charset="-120"/>
              </a:rPr>
              <a:t>Project Objectives</a:t>
            </a:r>
            <a:endParaRPr lang="en-US" sz="4100" dirty="0"/>
          </a:p>
        </p:txBody>
      </p:sp>
      <p:sp>
        <p:nvSpPr>
          <p:cNvPr id="4" name="Shape 1"/>
          <p:cNvSpPr/>
          <p:nvPr/>
        </p:nvSpPr>
        <p:spPr>
          <a:xfrm>
            <a:off x="737235" y="1790581"/>
            <a:ext cx="473869" cy="473869"/>
          </a:xfrm>
          <a:prstGeom prst="roundRect">
            <a:avLst>
              <a:gd name="adj" fmla="val 18670"/>
            </a:avLst>
          </a:prstGeom>
          <a:solidFill>
            <a:srgbClr val="DFECE9"/>
          </a:solidFill>
          <a:ln w="7620">
            <a:solidFill>
              <a:srgbClr val="C5D2CF"/>
            </a:solidFill>
            <a:prstDash val="solid"/>
          </a:ln>
        </p:spPr>
      </p:sp>
      <p:sp>
        <p:nvSpPr>
          <p:cNvPr id="5" name="Text 2"/>
          <p:cNvSpPr/>
          <p:nvPr/>
        </p:nvSpPr>
        <p:spPr>
          <a:xfrm>
            <a:off x="926068" y="1869519"/>
            <a:ext cx="96083" cy="315992"/>
          </a:xfrm>
          <a:prstGeom prst="rect">
            <a:avLst/>
          </a:prstGeom>
          <a:noFill/>
          <a:ln/>
        </p:spPr>
        <p:txBody>
          <a:bodyPr wrap="none" lIns="0" tIns="0" rIns="0" bIns="0" rtlCol="0" anchor="t"/>
          <a:lstStyle/>
          <a:p>
            <a:pPr marL="0" indent="0" algn="ctr">
              <a:lnSpc>
                <a:spcPts val="2450"/>
              </a:lnSpc>
              <a:buNone/>
            </a:pPr>
            <a:r>
              <a:rPr lang="en-US" sz="2450" dirty="0">
                <a:solidFill>
                  <a:srgbClr val="2C3249"/>
                </a:solidFill>
                <a:latin typeface="Kanit" pitchFamily="34" charset="0"/>
                <a:ea typeface="Kanit" pitchFamily="34" charset="-122"/>
                <a:cs typeface="Kanit" pitchFamily="34" charset="-120"/>
              </a:rPr>
              <a:t>1</a:t>
            </a:r>
            <a:endParaRPr lang="en-US" sz="2450" dirty="0"/>
          </a:p>
        </p:txBody>
      </p:sp>
      <p:sp>
        <p:nvSpPr>
          <p:cNvPr id="6" name="Text 3"/>
          <p:cNvSpPr/>
          <p:nvPr/>
        </p:nvSpPr>
        <p:spPr>
          <a:xfrm>
            <a:off x="1421725" y="1790581"/>
            <a:ext cx="2632948" cy="328970"/>
          </a:xfrm>
          <a:prstGeom prst="rect">
            <a:avLst/>
          </a:prstGeom>
          <a:noFill/>
          <a:ln/>
        </p:spPr>
        <p:txBody>
          <a:bodyPr wrap="none" lIns="0" tIns="0" rIns="0" bIns="0" rtlCol="0" anchor="t"/>
          <a:lstStyle/>
          <a:p>
            <a:pPr marL="0" indent="0">
              <a:lnSpc>
                <a:spcPts val="2550"/>
              </a:lnSpc>
              <a:buNone/>
            </a:pPr>
            <a:r>
              <a:rPr lang="en-US" sz="2050" dirty="0">
                <a:solidFill>
                  <a:srgbClr val="2C3249"/>
                </a:solidFill>
                <a:latin typeface="Kanit" pitchFamily="34" charset="0"/>
                <a:ea typeface="Kanit" pitchFamily="34" charset="-122"/>
                <a:cs typeface="Kanit" pitchFamily="34" charset="-120"/>
              </a:rPr>
              <a:t>Data Analysis</a:t>
            </a:r>
            <a:endParaRPr lang="en-US" sz="2050" dirty="0"/>
          </a:p>
        </p:txBody>
      </p:sp>
      <p:sp>
        <p:nvSpPr>
          <p:cNvPr id="7" name="Text 4"/>
          <p:cNvSpPr/>
          <p:nvPr/>
        </p:nvSpPr>
        <p:spPr>
          <a:xfrm>
            <a:off x="1421725" y="2245876"/>
            <a:ext cx="6985040" cy="673894"/>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To enable users to analyze Olympic data, focusing on key performance indicators.</a:t>
            </a:r>
            <a:endParaRPr lang="en-US" sz="1650" dirty="0"/>
          </a:p>
        </p:txBody>
      </p:sp>
      <p:sp>
        <p:nvSpPr>
          <p:cNvPr id="8" name="Shape 5"/>
          <p:cNvSpPr/>
          <p:nvPr/>
        </p:nvSpPr>
        <p:spPr>
          <a:xfrm>
            <a:off x="737235" y="3367326"/>
            <a:ext cx="473869" cy="473869"/>
          </a:xfrm>
          <a:prstGeom prst="roundRect">
            <a:avLst>
              <a:gd name="adj" fmla="val 18670"/>
            </a:avLst>
          </a:prstGeom>
          <a:solidFill>
            <a:srgbClr val="DFECE9"/>
          </a:solidFill>
          <a:ln w="7620">
            <a:solidFill>
              <a:srgbClr val="C5D2CF"/>
            </a:solidFill>
            <a:prstDash val="solid"/>
          </a:ln>
        </p:spPr>
      </p:sp>
      <p:sp>
        <p:nvSpPr>
          <p:cNvPr id="9" name="Text 6"/>
          <p:cNvSpPr/>
          <p:nvPr/>
        </p:nvSpPr>
        <p:spPr>
          <a:xfrm>
            <a:off x="894159" y="3446264"/>
            <a:ext cx="159901" cy="315992"/>
          </a:xfrm>
          <a:prstGeom prst="rect">
            <a:avLst/>
          </a:prstGeom>
          <a:noFill/>
          <a:ln/>
        </p:spPr>
        <p:txBody>
          <a:bodyPr wrap="none" lIns="0" tIns="0" rIns="0" bIns="0" rtlCol="0" anchor="t"/>
          <a:lstStyle/>
          <a:p>
            <a:pPr marL="0" indent="0" algn="ctr">
              <a:lnSpc>
                <a:spcPts val="2450"/>
              </a:lnSpc>
              <a:buNone/>
            </a:pPr>
            <a:r>
              <a:rPr lang="en-US" sz="2450" dirty="0">
                <a:solidFill>
                  <a:srgbClr val="2C3249"/>
                </a:solidFill>
                <a:latin typeface="Kanit" pitchFamily="34" charset="0"/>
                <a:ea typeface="Kanit" pitchFamily="34" charset="-122"/>
                <a:cs typeface="Kanit" pitchFamily="34" charset="-120"/>
              </a:rPr>
              <a:t>2</a:t>
            </a:r>
            <a:endParaRPr lang="en-US" sz="2450" dirty="0"/>
          </a:p>
        </p:txBody>
      </p:sp>
      <p:sp>
        <p:nvSpPr>
          <p:cNvPr id="10" name="Text 7"/>
          <p:cNvSpPr/>
          <p:nvPr/>
        </p:nvSpPr>
        <p:spPr>
          <a:xfrm>
            <a:off x="1421725" y="3367326"/>
            <a:ext cx="2632948" cy="328970"/>
          </a:xfrm>
          <a:prstGeom prst="rect">
            <a:avLst/>
          </a:prstGeom>
          <a:noFill/>
          <a:ln/>
        </p:spPr>
        <p:txBody>
          <a:bodyPr wrap="none" lIns="0" tIns="0" rIns="0" bIns="0" rtlCol="0" anchor="t"/>
          <a:lstStyle/>
          <a:p>
            <a:pPr marL="0" indent="0">
              <a:lnSpc>
                <a:spcPts val="2550"/>
              </a:lnSpc>
              <a:buNone/>
            </a:pPr>
            <a:r>
              <a:rPr lang="en-US" sz="2050" dirty="0">
                <a:solidFill>
                  <a:srgbClr val="2C3249"/>
                </a:solidFill>
                <a:latin typeface="Kanit" pitchFamily="34" charset="0"/>
                <a:ea typeface="Kanit" pitchFamily="34" charset="-122"/>
                <a:cs typeface="Kanit" pitchFamily="34" charset="-120"/>
              </a:rPr>
              <a:t>Interactive Exploration</a:t>
            </a:r>
            <a:endParaRPr lang="en-US" sz="2050" dirty="0"/>
          </a:p>
        </p:txBody>
      </p:sp>
      <p:sp>
        <p:nvSpPr>
          <p:cNvPr id="11" name="Text 8"/>
          <p:cNvSpPr/>
          <p:nvPr/>
        </p:nvSpPr>
        <p:spPr>
          <a:xfrm>
            <a:off x="1421725" y="3822621"/>
            <a:ext cx="6985040" cy="673894"/>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To provide an interactive menu-driven interface for users to query and explore the dataset.</a:t>
            </a:r>
            <a:endParaRPr lang="en-US" sz="1650" dirty="0"/>
          </a:p>
        </p:txBody>
      </p:sp>
      <p:sp>
        <p:nvSpPr>
          <p:cNvPr id="12" name="Shape 9"/>
          <p:cNvSpPr/>
          <p:nvPr/>
        </p:nvSpPr>
        <p:spPr>
          <a:xfrm>
            <a:off x="737235" y="4944070"/>
            <a:ext cx="473869" cy="473869"/>
          </a:xfrm>
          <a:prstGeom prst="roundRect">
            <a:avLst>
              <a:gd name="adj" fmla="val 18670"/>
            </a:avLst>
          </a:prstGeom>
          <a:solidFill>
            <a:srgbClr val="DFECE9"/>
          </a:solidFill>
          <a:ln w="7620">
            <a:solidFill>
              <a:srgbClr val="C5D2CF"/>
            </a:solidFill>
            <a:prstDash val="solid"/>
          </a:ln>
        </p:spPr>
      </p:sp>
      <p:sp>
        <p:nvSpPr>
          <p:cNvPr id="13" name="Text 10"/>
          <p:cNvSpPr/>
          <p:nvPr/>
        </p:nvSpPr>
        <p:spPr>
          <a:xfrm>
            <a:off x="892969" y="5023009"/>
            <a:ext cx="162401" cy="315992"/>
          </a:xfrm>
          <a:prstGeom prst="rect">
            <a:avLst/>
          </a:prstGeom>
          <a:noFill/>
          <a:ln/>
        </p:spPr>
        <p:txBody>
          <a:bodyPr wrap="none" lIns="0" tIns="0" rIns="0" bIns="0" rtlCol="0" anchor="t"/>
          <a:lstStyle/>
          <a:p>
            <a:pPr marL="0" indent="0" algn="ctr">
              <a:lnSpc>
                <a:spcPts val="2450"/>
              </a:lnSpc>
              <a:buNone/>
            </a:pPr>
            <a:r>
              <a:rPr lang="en-US" sz="2450" dirty="0">
                <a:solidFill>
                  <a:srgbClr val="2C3249"/>
                </a:solidFill>
                <a:latin typeface="Kanit" pitchFamily="34" charset="0"/>
                <a:ea typeface="Kanit" pitchFamily="34" charset="-122"/>
                <a:cs typeface="Kanit" pitchFamily="34" charset="-120"/>
              </a:rPr>
              <a:t>3</a:t>
            </a:r>
            <a:endParaRPr lang="en-US" sz="2450" dirty="0"/>
          </a:p>
        </p:txBody>
      </p:sp>
      <p:sp>
        <p:nvSpPr>
          <p:cNvPr id="14" name="Text 11"/>
          <p:cNvSpPr/>
          <p:nvPr/>
        </p:nvSpPr>
        <p:spPr>
          <a:xfrm>
            <a:off x="1421725" y="4944070"/>
            <a:ext cx="2632948" cy="328970"/>
          </a:xfrm>
          <a:prstGeom prst="rect">
            <a:avLst/>
          </a:prstGeom>
          <a:noFill/>
          <a:ln/>
        </p:spPr>
        <p:txBody>
          <a:bodyPr wrap="none" lIns="0" tIns="0" rIns="0" bIns="0" rtlCol="0" anchor="t"/>
          <a:lstStyle/>
          <a:p>
            <a:pPr marL="0" indent="0">
              <a:lnSpc>
                <a:spcPts val="2550"/>
              </a:lnSpc>
              <a:buNone/>
            </a:pPr>
            <a:r>
              <a:rPr lang="en-US" sz="2050" dirty="0">
                <a:solidFill>
                  <a:srgbClr val="2C3249"/>
                </a:solidFill>
                <a:latin typeface="Kanit" pitchFamily="34" charset="0"/>
                <a:ea typeface="Kanit" pitchFamily="34" charset="-122"/>
                <a:cs typeface="Kanit" pitchFamily="34" charset="-120"/>
              </a:rPr>
              <a:t>Performance Insights</a:t>
            </a:r>
            <a:endParaRPr lang="en-US" sz="2050" dirty="0"/>
          </a:p>
        </p:txBody>
      </p:sp>
      <p:sp>
        <p:nvSpPr>
          <p:cNvPr id="15" name="Text 12"/>
          <p:cNvSpPr/>
          <p:nvPr/>
        </p:nvSpPr>
        <p:spPr>
          <a:xfrm>
            <a:off x="1421725" y="5399365"/>
            <a:ext cx="6985040" cy="673894"/>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To provide insights into athlete performance, country-wise contributions, and historical trends.</a:t>
            </a:r>
            <a:endParaRPr lang="en-US" sz="1650" dirty="0"/>
          </a:p>
        </p:txBody>
      </p:sp>
      <p:sp>
        <p:nvSpPr>
          <p:cNvPr id="16" name="Shape 13"/>
          <p:cNvSpPr/>
          <p:nvPr/>
        </p:nvSpPr>
        <p:spPr>
          <a:xfrm>
            <a:off x="737235" y="6520815"/>
            <a:ext cx="473869" cy="473869"/>
          </a:xfrm>
          <a:prstGeom prst="roundRect">
            <a:avLst>
              <a:gd name="adj" fmla="val 18670"/>
            </a:avLst>
          </a:prstGeom>
          <a:solidFill>
            <a:srgbClr val="DFECE9"/>
          </a:solidFill>
          <a:ln w="7620">
            <a:solidFill>
              <a:srgbClr val="C5D2CF"/>
            </a:solidFill>
            <a:prstDash val="solid"/>
          </a:ln>
        </p:spPr>
      </p:sp>
      <p:sp>
        <p:nvSpPr>
          <p:cNvPr id="17" name="Text 14"/>
          <p:cNvSpPr/>
          <p:nvPr/>
        </p:nvSpPr>
        <p:spPr>
          <a:xfrm>
            <a:off x="888683" y="6599753"/>
            <a:ext cx="170974" cy="315992"/>
          </a:xfrm>
          <a:prstGeom prst="rect">
            <a:avLst/>
          </a:prstGeom>
          <a:noFill/>
          <a:ln/>
        </p:spPr>
        <p:txBody>
          <a:bodyPr wrap="none" lIns="0" tIns="0" rIns="0" bIns="0" rtlCol="0" anchor="t"/>
          <a:lstStyle/>
          <a:p>
            <a:pPr marL="0" indent="0" algn="ctr">
              <a:lnSpc>
                <a:spcPts val="2450"/>
              </a:lnSpc>
              <a:buNone/>
            </a:pPr>
            <a:r>
              <a:rPr lang="en-US" sz="2450" dirty="0">
                <a:solidFill>
                  <a:srgbClr val="2C3249"/>
                </a:solidFill>
                <a:latin typeface="Kanit" pitchFamily="34" charset="0"/>
                <a:ea typeface="Kanit" pitchFamily="34" charset="-122"/>
                <a:cs typeface="Kanit" pitchFamily="34" charset="-120"/>
              </a:rPr>
              <a:t>4</a:t>
            </a:r>
            <a:endParaRPr lang="en-US" sz="2450" dirty="0"/>
          </a:p>
        </p:txBody>
      </p:sp>
      <p:sp>
        <p:nvSpPr>
          <p:cNvPr id="18" name="Text 15"/>
          <p:cNvSpPr/>
          <p:nvPr/>
        </p:nvSpPr>
        <p:spPr>
          <a:xfrm>
            <a:off x="1421725" y="6520815"/>
            <a:ext cx="2632948" cy="328970"/>
          </a:xfrm>
          <a:prstGeom prst="rect">
            <a:avLst/>
          </a:prstGeom>
          <a:noFill/>
          <a:ln/>
        </p:spPr>
        <p:txBody>
          <a:bodyPr wrap="none" lIns="0" tIns="0" rIns="0" bIns="0" rtlCol="0" anchor="t"/>
          <a:lstStyle/>
          <a:p>
            <a:pPr marL="0" indent="0">
              <a:lnSpc>
                <a:spcPts val="2550"/>
              </a:lnSpc>
              <a:buNone/>
            </a:pPr>
            <a:r>
              <a:rPr lang="en-US" sz="2050" dirty="0">
                <a:solidFill>
                  <a:srgbClr val="2C3249"/>
                </a:solidFill>
                <a:latin typeface="Kanit" pitchFamily="34" charset="0"/>
                <a:ea typeface="Kanit" pitchFamily="34" charset="-122"/>
                <a:cs typeface="Kanit" pitchFamily="34" charset="-120"/>
              </a:rPr>
              <a:t>Data Visualization</a:t>
            </a:r>
            <a:endParaRPr lang="en-US" sz="2050" dirty="0"/>
          </a:p>
        </p:txBody>
      </p:sp>
      <p:sp>
        <p:nvSpPr>
          <p:cNvPr id="19" name="Text 16"/>
          <p:cNvSpPr/>
          <p:nvPr/>
        </p:nvSpPr>
        <p:spPr>
          <a:xfrm>
            <a:off x="1421725" y="6976110"/>
            <a:ext cx="6985040" cy="673894"/>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To visualize the analyzed data effectively, facilitating a deeper understanding of the trends.</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3410"/>
          </a:xfrm>
          <a:prstGeom prst="rect">
            <a:avLst/>
          </a:prstGeom>
        </p:spPr>
      </p:pic>
      <p:sp>
        <p:nvSpPr>
          <p:cNvPr id="3" name="Text 0"/>
          <p:cNvSpPr/>
          <p:nvPr/>
        </p:nvSpPr>
        <p:spPr>
          <a:xfrm>
            <a:off x="6243638" y="594955"/>
            <a:ext cx="5409367" cy="676037"/>
          </a:xfrm>
          <a:prstGeom prst="rect">
            <a:avLst/>
          </a:prstGeom>
          <a:noFill/>
          <a:ln/>
        </p:spPr>
        <p:txBody>
          <a:bodyPr wrap="none" lIns="0" tIns="0" rIns="0" bIns="0" rtlCol="0" anchor="t"/>
          <a:lstStyle/>
          <a:p>
            <a:pPr marL="0" indent="0">
              <a:lnSpc>
                <a:spcPts val="5300"/>
              </a:lnSpc>
              <a:buNone/>
            </a:pPr>
            <a:r>
              <a:rPr lang="en-US" sz="4250" dirty="0">
                <a:solidFill>
                  <a:srgbClr val="272D45"/>
                </a:solidFill>
                <a:latin typeface="Kanit" pitchFamily="34" charset="0"/>
                <a:ea typeface="Kanit" pitchFamily="34" charset="-122"/>
                <a:cs typeface="Kanit" pitchFamily="34" charset="-120"/>
              </a:rPr>
              <a:t>System Functionality</a:t>
            </a:r>
            <a:endParaRPr lang="en-US" sz="4250" dirty="0"/>
          </a:p>
        </p:txBody>
      </p:sp>
      <p:sp>
        <p:nvSpPr>
          <p:cNvPr id="4" name="Shape 1"/>
          <p:cNvSpPr/>
          <p:nvPr/>
        </p:nvSpPr>
        <p:spPr>
          <a:xfrm>
            <a:off x="6243638" y="1595557"/>
            <a:ext cx="7629525" cy="1261943"/>
          </a:xfrm>
          <a:prstGeom prst="roundRect">
            <a:avLst>
              <a:gd name="adj" fmla="val 7201"/>
            </a:avLst>
          </a:prstGeom>
          <a:solidFill>
            <a:srgbClr val="DFECE9"/>
          </a:solidFill>
          <a:ln w="7620">
            <a:solidFill>
              <a:srgbClr val="C5D2CF"/>
            </a:solidFill>
            <a:prstDash val="solid"/>
          </a:ln>
        </p:spPr>
      </p:sp>
      <p:sp>
        <p:nvSpPr>
          <p:cNvPr id="5" name="Text 2"/>
          <p:cNvSpPr/>
          <p:nvPr/>
        </p:nvSpPr>
        <p:spPr>
          <a:xfrm>
            <a:off x="6467594" y="1819513"/>
            <a:ext cx="2704624" cy="338138"/>
          </a:xfrm>
          <a:prstGeom prst="rect">
            <a:avLst/>
          </a:prstGeom>
          <a:noFill/>
          <a:ln/>
        </p:spPr>
        <p:txBody>
          <a:bodyPr wrap="none" lIns="0" tIns="0" rIns="0" bIns="0" rtlCol="0" anchor="t"/>
          <a:lstStyle/>
          <a:p>
            <a:pPr marL="0" indent="0">
              <a:lnSpc>
                <a:spcPts val="2650"/>
              </a:lnSpc>
              <a:buNone/>
            </a:pPr>
            <a:r>
              <a:rPr lang="en-US" sz="2100" dirty="0">
                <a:solidFill>
                  <a:srgbClr val="2C3249"/>
                </a:solidFill>
                <a:latin typeface="Kanit" pitchFamily="34" charset="0"/>
                <a:ea typeface="Kanit" pitchFamily="34" charset="-122"/>
                <a:cs typeface="Kanit" pitchFamily="34" charset="-120"/>
              </a:rPr>
              <a:t>Athlete Counts</a:t>
            </a:r>
            <a:endParaRPr lang="en-US" sz="2100" dirty="0"/>
          </a:p>
        </p:txBody>
      </p:sp>
      <p:sp>
        <p:nvSpPr>
          <p:cNvPr id="6" name="Text 3"/>
          <p:cNvSpPr/>
          <p:nvPr/>
        </p:nvSpPr>
        <p:spPr>
          <a:xfrm>
            <a:off x="6467594" y="2287429"/>
            <a:ext cx="7181612" cy="346115"/>
          </a:xfrm>
          <a:prstGeom prst="rect">
            <a:avLst/>
          </a:prstGeom>
          <a:noFill/>
          <a:ln/>
        </p:spPr>
        <p:txBody>
          <a:bodyPr wrap="none" lIns="0" tIns="0" rIns="0" bIns="0" rtlCol="0" anchor="t"/>
          <a:lstStyle/>
          <a:p>
            <a:pPr marL="0" indent="0">
              <a:lnSpc>
                <a:spcPts val="2700"/>
              </a:lnSpc>
              <a:buNone/>
            </a:pPr>
            <a:r>
              <a:rPr lang="en-US" sz="1700" dirty="0">
                <a:solidFill>
                  <a:srgbClr val="2C3249"/>
                </a:solidFill>
                <a:latin typeface="Martel Sans" pitchFamily="34" charset="0"/>
                <a:ea typeface="Martel Sans" pitchFamily="34" charset="-122"/>
                <a:cs typeface="Martel Sans" pitchFamily="34" charset="-120"/>
              </a:rPr>
              <a:t>Provides total athlete count and athlete count per country.</a:t>
            </a:r>
            <a:endParaRPr lang="en-US" sz="1700" dirty="0"/>
          </a:p>
        </p:txBody>
      </p:sp>
      <p:sp>
        <p:nvSpPr>
          <p:cNvPr id="7" name="Shape 4"/>
          <p:cNvSpPr/>
          <p:nvPr/>
        </p:nvSpPr>
        <p:spPr>
          <a:xfrm>
            <a:off x="6243638" y="3073837"/>
            <a:ext cx="7629525" cy="1261943"/>
          </a:xfrm>
          <a:prstGeom prst="roundRect">
            <a:avLst>
              <a:gd name="adj" fmla="val 7201"/>
            </a:avLst>
          </a:prstGeom>
          <a:solidFill>
            <a:srgbClr val="DFECE9"/>
          </a:solidFill>
          <a:ln w="7620">
            <a:solidFill>
              <a:srgbClr val="C5D2CF"/>
            </a:solidFill>
            <a:prstDash val="solid"/>
          </a:ln>
        </p:spPr>
      </p:sp>
      <p:sp>
        <p:nvSpPr>
          <p:cNvPr id="8" name="Text 5"/>
          <p:cNvSpPr/>
          <p:nvPr/>
        </p:nvSpPr>
        <p:spPr>
          <a:xfrm>
            <a:off x="6467594" y="3297793"/>
            <a:ext cx="2704624" cy="338138"/>
          </a:xfrm>
          <a:prstGeom prst="rect">
            <a:avLst/>
          </a:prstGeom>
          <a:noFill/>
          <a:ln/>
        </p:spPr>
        <p:txBody>
          <a:bodyPr wrap="none" lIns="0" tIns="0" rIns="0" bIns="0" rtlCol="0" anchor="t"/>
          <a:lstStyle/>
          <a:p>
            <a:pPr marL="0" indent="0">
              <a:lnSpc>
                <a:spcPts val="2650"/>
              </a:lnSpc>
              <a:buNone/>
            </a:pPr>
            <a:r>
              <a:rPr lang="en-US" sz="2100" dirty="0">
                <a:solidFill>
                  <a:srgbClr val="2C3249"/>
                </a:solidFill>
                <a:latin typeface="Kanit" pitchFamily="34" charset="0"/>
                <a:ea typeface="Kanit" pitchFamily="34" charset="-122"/>
                <a:cs typeface="Kanit" pitchFamily="34" charset="-120"/>
              </a:rPr>
              <a:t>Medal Statistics</a:t>
            </a:r>
            <a:endParaRPr lang="en-US" sz="2100" dirty="0"/>
          </a:p>
        </p:txBody>
      </p:sp>
      <p:sp>
        <p:nvSpPr>
          <p:cNvPr id="9" name="Text 6"/>
          <p:cNvSpPr/>
          <p:nvPr/>
        </p:nvSpPr>
        <p:spPr>
          <a:xfrm>
            <a:off x="6467594" y="3765709"/>
            <a:ext cx="7181612" cy="346115"/>
          </a:xfrm>
          <a:prstGeom prst="rect">
            <a:avLst/>
          </a:prstGeom>
          <a:noFill/>
          <a:ln/>
        </p:spPr>
        <p:txBody>
          <a:bodyPr wrap="none" lIns="0" tIns="0" rIns="0" bIns="0" rtlCol="0" anchor="t"/>
          <a:lstStyle/>
          <a:p>
            <a:pPr marL="0" indent="0">
              <a:lnSpc>
                <a:spcPts val="2700"/>
              </a:lnSpc>
              <a:buNone/>
            </a:pPr>
            <a:r>
              <a:rPr lang="en-US" sz="1700" dirty="0">
                <a:solidFill>
                  <a:srgbClr val="2C3249"/>
                </a:solidFill>
                <a:latin typeface="Martel Sans" pitchFamily="34" charset="0"/>
                <a:ea typeface="Martel Sans" pitchFamily="34" charset="-122"/>
                <a:cs typeface="Martel Sans" pitchFamily="34" charset="-120"/>
              </a:rPr>
              <a:t>Calculates medal counts by country, team, and session.</a:t>
            </a:r>
            <a:endParaRPr lang="en-US" sz="1700" dirty="0"/>
          </a:p>
        </p:txBody>
      </p:sp>
      <p:sp>
        <p:nvSpPr>
          <p:cNvPr id="10" name="Shape 7"/>
          <p:cNvSpPr/>
          <p:nvPr/>
        </p:nvSpPr>
        <p:spPr>
          <a:xfrm>
            <a:off x="6243638" y="4552117"/>
            <a:ext cx="7629525" cy="1261943"/>
          </a:xfrm>
          <a:prstGeom prst="roundRect">
            <a:avLst>
              <a:gd name="adj" fmla="val 7201"/>
            </a:avLst>
          </a:prstGeom>
          <a:solidFill>
            <a:srgbClr val="DFECE9"/>
          </a:solidFill>
          <a:ln w="7620">
            <a:solidFill>
              <a:srgbClr val="C5D2CF"/>
            </a:solidFill>
            <a:prstDash val="solid"/>
          </a:ln>
        </p:spPr>
      </p:sp>
      <p:sp>
        <p:nvSpPr>
          <p:cNvPr id="11" name="Text 8"/>
          <p:cNvSpPr/>
          <p:nvPr/>
        </p:nvSpPr>
        <p:spPr>
          <a:xfrm>
            <a:off x="6467594" y="4776073"/>
            <a:ext cx="3159562" cy="338138"/>
          </a:xfrm>
          <a:prstGeom prst="rect">
            <a:avLst/>
          </a:prstGeom>
          <a:noFill/>
          <a:ln/>
        </p:spPr>
        <p:txBody>
          <a:bodyPr wrap="none" lIns="0" tIns="0" rIns="0" bIns="0" rtlCol="0" anchor="t"/>
          <a:lstStyle/>
          <a:p>
            <a:pPr marL="0" indent="0">
              <a:lnSpc>
                <a:spcPts val="2650"/>
              </a:lnSpc>
              <a:buNone/>
            </a:pPr>
            <a:r>
              <a:rPr lang="en-US" sz="2100" dirty="0">
                <a:solidFill>
                  <a:srgbClr val="2C3249"/>
                </a:solidFill>
                <a:latin typeface="Kanit" pitchFamily="34" charset="0"/>
                <a:ea typeface="Kanit" pitchFamily="34" charset="-122"/>
                <a:cs typeface="Kanit" pitchFamily="34" charset="-120"/>
              </a:rPr>
              <a:t>Average Athlete Attributes</a:t>
            </a:r>
            <a:endParaRPr lang="en-US" sz="2100" dirty="0"/>
          </a:p>
        </p:txBody>
      </p:sp>
      <p:sp>
        <p:nvSpPr>
          <p:cNvPr id="12" name="Text 9"/>
          <p:cNvSpPr/>
          <p:nvPr/>
        </p:nvSpPr>
        <p:spPr>
          <a:xfrm>
            <a:off x="6467594" y="5243989"/>
            <a:ext cx="7181612" cy="346115"/>
          </a:xfrm>
          <a:prstGeom prst="rect">
            <a:avLst/>
          </a:prstGeom>
          <a:noFill/>
          <a:ln/>
        </p:spPr>
        <p:txBody>
          <a:bodyPr wrap="none" lIns="0" tIns="0" rIns="0" bIns="0" rtlCol="0" anchor="t"/>
          <a:lstStyle/>
          <a:p>
            <a:pPr marL="0" indent="0">
              <a:lnSpc>
                <a:spcPts val="2700"/>
              </a:lnSpc>
              <a:buNone/>
            </a:pPr>
            <a:r>
              <a:rPr lang="en-US" sz="1700" dirty="0">
                <a:solidFill>
                  <a:srgbClr val="2C3249"/>
                </a:solidFill>
                <a:latin typeface="Martel Sans" pitchFamily="34" charset="0"/>
                <a:ea typeface="Martel Sans" pitchFamily="34" charset="-122"/>
                <a:cs typeface="Martel Sans" pitchFamily="34" charset="-120"/>
              </a:rPr>
              <a:t>Calculates average age, height, and weight of athletes by sport.</a:t>
            </a:r>
            <a:endParaRPr lang="en-US" sz="1700" dirty="0"/>
          </a:p>
        </p:txBody>
      </p:sp>
      <p:sp>
        <p:nvSpPr>
          <p:cNvPr id="13" name="Shape 10"/>
          <p:cNvSpPr/>
          <p:nvPr/>
        </p:nvSpPr>
        <p:spPr>
          <a:xfrm>
            <a:off x="6243638" y="6030397"/>
            <a:ext cx="7629525" cy="1608058"/>
          </a:xfrm>
          <a:prstGeom prst="roundRect">
            <a:avLst>
              <a:gd name="adj" fmla="val 5651"/>
            </a:avLst>
          </a:prstGeom>
          <a:solidFill>
            <a:srgbClr val="DFECE9"/>
          </a:solidFill>
          <a:ln w="7620">
            <a:solidFill>
              <a:srgbClr val="C5D2CF"/>
            </a:solidFill>
            <a:prstDash val="solid"/>
          </a:ln>
        </p:spPr>
      </p:sp>
      <p:sp>
        <p:nvSpPr>
          <p:cNvPr id="14" name="Text 11"/>
          <p:cNvSpPr/>
          <p:nvPr/>
        </p:nvSpPr>
        <p:spPr>
          <a:xfrm>
            <a:off x="6467594" y="6254353"/>
            <a:ext cx="2704624" cy="338138"/>
          </a:xfrm>
          <a:prstGeom prst="rect">
            <a:avLst/>
          </a:prstGeom>
          <a:noFill/>
          <a:ln/>
        </p:spPr>
        <p:txBody>
          <a:bodyPr wrap="none" lIns="0" tIns="0" rIns="0" bIns="0" rtlCol="0" anchor="t"/>
          <a:lstStyle/>
          <a:p>
            <a:pPr marL="0" indent="0">
              <a:lnSpc>
                <a:spcPts val="2650"/>
              </a:lnSpc>
              <a:buNone/>
            </a:pPr>
            <a:r>
              <a:rPr lang="en-US" sz="2100" dirty="0">
                <a:solidFill>
                  <a:srgbClr val="2C3249"/>
                </a:solidFill>
                <a:latin typeface="Kanit" pitchFamily="34" charset="0"/>
                <a:ea typeface="Kanit" pitchFamily="34" charset="-122"/>
                <a:cs typeface="Kanit" pitchFamily="34" charset="-120"/>
              </a:rPr>
              <a:t>Year-Wise Analysis</a:t>
            </a:r>
            <a:endParaRPr lang="en-US" sz="2100" dirty="0"/>
          </a:p>
        </p:txBody>
      </p:sp>
      <p:sp>
        <p:nvSpPr>
          <p:cNvPr id="15" name="Text 12"/>
          <p:cNvSpPr/>
          <p:nvPr/>
        </p:nvSpPr>
        <p:spPr>
          <a:xfrm>
            <a:off x="6467594" y="6722269"/>
            <a:ext cx="7181612" cy="692229"/>
          </a:xfrm>
          <a:prstGeom prst="rect">
            <a:avLst/>
          </a:prstGeom>
          <a:noFill/>
          <a:ln/>
        </p:spPr>
        <p:txBody>
          <a:bodyPr wrap="square" lIns="0" tIns="0" rIns="0" bIns="0" rtlCol="0" anchor="t"/>
          <a:lstStyle/>
          <a:p>
            <a:pPr marL="0" indent="0">
              <a:lnSpc>
                <a:spcPts val="2700"/>
              </a:lnSpc>
              <a:buNone/>
            </a:pPr>
            <a:r>
              <a:rPr lang="en-US" sz="1700" dirty="0">
                <a:solidFill>
                  <a:srgbClr val="2C3249"/>
                </a:solidFill>
                <a:latin typeface="Martel Sans" pitchFamily="34" charset="0"/>
                <a:ea typeface="Martel Sans" pitchFamily="34" charset="-122"/>
                <a:cs typeface="Martel Sans" pitchFamily="34" charset="-120"/>
              </a:rPr>
              <a:t>Displays year-wise medal distribution, allowing users to track performance trends.</a:t>
            </a:r>
            <a:endParaRPr lang="en-US" sz="1700" dirty="0"/>
          </a:p>
        </p:txBody>
      </p:sp>
      <p:sp>
        <p:nvSpPr>
          <p:cNvPr id="19" name="Rectangle 18">
            <a:extLst>
              <a:ext uri="{FF2B5EF4-FFF2-40B4-BE49-F238E27FC236}">
                <a16:creationId xmlns:a16="http://schemas.microsoft.com/office/drawing/2014/main" id="{00761BD4-012B-6D6F-919D-731C46E58045}"/>
              </a:ext>
            </a:extLst>
          </p:cNvPr>
          <p:cNvSpPr/>
          <p:nvPr/>
        </p:nvSpPr>
        <p:spPr>
          <a:xfrm>
            <a:off x="12333249" y="7768232"/>
            <a:ext cx="2207941" cy="3721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39522" y="1391602"/>
            <a:ext cx="6711077" cy="838914"/>
          </a:xfrm>
          <a:prstGeom prst="rect">
            <a:avLst/>
          </a:prstGeom>
          <a:noFill/>
          <a:ln/>
        </p:spPr>
        <p:txBody>
          <a:bodyPr wrap="none" lIns="0" tIns="0" rIns="0" bIns="0" rtlCol="0" anchor="t"/>
          <a:lstStyle/>
          <a:p>
            <a:pPr marL="0" indent="0">
              <a:lnSpc>
                <a:spcPts val="6600"/>
              </a:lnSpc>
              <a:buNone/>
            </a:pPr>
            <a:r>
              <a:rPr lang="en-US" sz="5250" dirty="0">
                <a:solidFill>
                  <a:srgbClr val="272D45"/>
                </a:solidFill>
                <a:latin typeface="Kanit" pitchFamily="34" charset="0"/>
                <a:ea typeface="Kanit" pitchFamily="34" charset="-122"/>
                <a:cs typeface="Kanit" pitchFamily="34" charset="-120"/>
              </a:rPr>
              <a:t>Technology Stack</a:t>
            </a:r>
            <a:endParaRPr lang="en-US" sz="5250" dirty="0"/>
          </a:p>
        </p:txBody>
      </p:sp>
      <p:sp>
        <p:nvSpPr>
          <p:cNvPr id="3" name="Text 1"/>
          <p:cNvSpPr/>
          <p:nvPr/>
        </p:nvSpPr>
        <p:spPr>
          <a:xfrm>
            <a:off x="939522" y="2901553"/>
            <a:ext cx="3522702" cy="419338"/>
          </a:xfrm>
          <a:prstGeom prst="rect">
            <a:avLst/>
          </a:prstGeom>
          <a:noFill/>
          <a:ln/>
        </p:spPr>
        <p:txBody>
          <a:bodyPr wrap="none" lIns="0" tIns="0" rIns="0" bIns="0" rtlCol="0" anchor="t"/>
          <a:lstStyle/>
          <a:p>
            <a:pPr marL="0" indent="0">
              <a:lnSpc>
                <a:spcPts val="3300"/>
              </a:lnSpc>
              <a:buNone/>
            </a:pPr>
            <a:r>
              <a:rPr lang="en-US" sz="2600" dirty="0">
                <a:solidFill>
                  <a:srgbClr val="272D45"/>
                </a:solidFill>
                <a:latin typeface="Kanit" pitchFamily="34" charset="0"/>
                <a:ea typeface="Kanit" pitchFamily="34" charset="-122"/>
                <a:cs typeface="Kanit" pitchFamily="34" charset="-120"/>
              </a:rPr>
              <a:t>Programming Language</a:t>
            </a:r>
            <a:endParaRPr lang="en-US" sz="2600" dirty="0"/>
          </a:p>
        </p:txBody>
      </p:sp>
      <p:sp>
        <p:nvSpPr>
          <p:cNvPr id="4" name="Text 2"/>
          <p:cNvSpPr/>
          <p:nvPr/>
        </p:nvSpPr>
        <p:spPr>
          <a:xfrm>
            <a:off x="939522" y="3589258"/>
            <a:ext cx="3813334" cy="1718310"/>
          </a:xfrm>
          <a:prstGeom prst="rect">
            <a:avLst/>
          </a:prstGeom>
          <a:noFill/>
          <a:ln/>
        </p:spPr>
        <p:txBody>
          <a:bodyPr wrap="square" lIns="0" tIns="0" rIns="0" bIns="0" rtlCol="0" anchor="t"/>
          <a:lstStyle/>
          <a:p>
            <a:pPr marL="0" indent="0">
              <a:lnSpc>
                <a:spcPts val="3350"/>
              </a:lnSpc>
              <a:buNone/>
            </a:pPr>
            <a:r>
              <a:rPr lang="en-US" sz="2100" dirty="0">
                <a:solidFill>
                  <a:srgbClr val="2C3249"/>
                </a:solidFill>
                <a:latin typeface="Martel Sans" pitchFamily="34" charset="0"/>
                <a:ea typeface="Martel Sans" pitchFamily="34" charset="-122"/>
                <a:cs typeface="Martel Sans" pitchFamily="34" charset="-120"/>
              </a:rPr>
              <a:t>Python was chosen for its readability, extensive libraries, and suitability for data analysis.</a:t>
            </a:r>
            <a:endParaRPr lang="en-US" sz="2100" dirty="0"/>
          </a:p>
        </p:txBody>
      </p:sp>
      <p:sp>
        <p:nvSpPr>
          <p:cNvPr id="5" name="Text 3"/>
          <p:cNvSpPr/>
          <p:nvPr/>
        </p:nvSpPr>
        <p:spPr>
          <a:xfrm>
            <a:off x="5415320" y="2901553"/>
            <a:ext cx="3355538" cy="419338"/>
          </a:xfrm>
          <a:prstGeom prst="rect">
            <a:avLst/>
          </a:prstGeom>
          <a:noFill/>
          <a:ln/>
        </p:spPr>
        <p:txBody>
          <a:bodyPr wrap="none" lIns="0" tIns="0" rIns="0" bIns="0" rtlCol="0" anchor="t"/>
          <a:lstStyle/>
          <a:p>
            <a:pPr marL="0" indent="0">
              <a:lnSpc>
                <a:spcPts val="3300"/>
              </a:lnSpc>
              <a:buNone/>
            </a:pPr>
            <a:r>
              <a:rPr lang="en-US" sz="2600" dirty="0">
                <a:solidFill>
                  <a:srgbClr val="272D45"/>
                </a:solidFill>
                <a:latin typeface="Kanit" pitchFamily="34" charset="0"/>
                <a:ea typeface="Kanit" pitchFamily="34" charset="-122"/>
                <a:cs typeface="Kanit" pitchFamily="34" charset="-120"/>
              </a:rPr>
              <a:t>Data Structure</a:t>
            </a:r>
            <a:endParaRPr lang="en-US" sz="2600" dirty="0"/>
          </a:p>
        </p:txBody>
      </p:sp>
      <p:sp>
        <p:nvSpPr>
          <p:cNvPr id="6" name="Text 4"/>
          <p:cNvSpPr/>
          <p:nvPr/>
        </p:nvSpPr>
        <p:spPr>
          <a:xfrm>
            <a:off x="5415320" y="3589258"/>
            <a:ext cx="3813334" cy="2147888"/>
          </a:xfrm>
          <a:prstGeom prst="rect">
            <a:avLst/>
          </a:prstGeom>
          <a:noFill/>
          <a:ln/>
        </p:spPr>
        <p:txBody>
          <a:bodyPr wrap="square" lIns="0" tIns="0" rIns="0" bIns="0" rtlCol="0" anchor="t"/>
          <a:lstStyle/>
          <a:p>
            <a:pPr marL="0" indent="0">
              <a:lnSpc>
                <a:spcPts val="3350"/>
              </a:lnSpc>
              <a:buNone/>
            </a:pPr>
            <a:r>
              <a:rPr lang="en-US" sz="2100" dirty="0">
                <a:solidFill>
                  <a:srgbClr val="2C3249"/>
                </a:solidFill>
                <a:latin typeface="Martel Sans" pitchFamily="34" charset="0"/>
                <a:ea typeface="Martel Sans" pitchFamily="34" charset="-122"/>
                <a:cs typeface="Martel Sans" pitchFamily="34" charset="-120"/>
              </a:rPr>
              <a:t>The data was stored in a dictionary format, chosen for its flexibility and ability to represent complex data relationships.</a:t>
            </a:r>
            <a:endParaRPr lang="en-US" sz="2100" dirty="0"/>
          </a:p>
        </p:txBody>
      </p:sp>
      <p:sp>
        <p:nvSpPr>
          <p:cNvPr id="7" name="Text 5"/>
          <p:cNvSpPr/>
          <p:nvPr/>
        </p:nvSpPr>
        <p:spPr>
          <a:xfrm>
            <a:off x="9891117" y="2901553"/>
            <a:ext cx="3355538" cy="419338"/>
          </a:xfrm>
          <a:prstGeom prst="rect">
            <a:avLst/>
          </a:prstGeom>
          <a:noFill/>
          <a:ln/>
        </p:spPr>
        <p:txBody>
          <a:bodyPr wrap="none" lIns="0" tIns="0" rIns="0" bIns="0" rtlCol="0" anchor="t"/>
          <a:lstStyle/>
          <a:p>
            <a:pPr marL="0" indent="0">
              <a:lnSpc>
                <a:spcPts val="3300"/>
              </a:lnSpc>
              <a:buNone/>
            </a:pPr>
            <a:r>
              <a:rPr lang="en-US" sz="2600" dirty="0">
                <a:solidFill>
                  <a:srgbClr val="272D45"/>
                </a:solidFill>
                <a:latin typeface="Kanit" pitchFamily="34" charset="0"/>
                <a:ea typeface="Kanit" pitchFamily="34" charset="-122"/>
                <a:cs typeface="Kanit" pitchFamily="34" charset="-120"/>
              </a:rPr>
              <a:t>Libraries Used</a:t>
            </a:r>
            <a:endParaRPr lang="en-US" sz="2600" dirty="0"/>
          </a:p>
        </p:txBody>
      </p:sp>
      <p:sp>
        <p:nvSpPr>
          <p:cNvPr id="8" name="Text 6"/>
          <p:cNvSpPr/>
          <p:nvPr/>
        </p:nvSpPr>
        <p:spPr>
          <a:xfrm>
            <a:off x="9891117" y="3589258"/>
            <a:ext cx="3813334" cy="3007043"/>
          </a:xfrm>
          <a:prstGeom prst="rect">
            <a:avLst/>
          </a:prstGeom>
          <a:noFill/>
          <a:ln/>
        </p:spPr>
        <p:txBody>
          <a:bodyPr wrap="square" lIns="0" tIns="0" rIns="0" bIns="0" rtlCol="0" anchor="t"/>
          <a:lstStyle/>
          <a:p>
            <a:pPr marL="0" indent="0">
              <a:lnSpc>
                <a:spcPts val="3350"/>
              </a:lnSpc>
              <a:buNone/>
            </a:pPr>
            <a:r>
              <a:rPr lang="en-US" sz="2100" dirty="0">
                <a:solidFill>
                  <a:srgbClr val="2C3249"/>
                </a:solidFill>
                <a:latin typeface="Martel Sans" pitchFamily="34" charset="0"/>
                <a:ea typeface="Martel Sans" pitchFamily="34" charset="-122"/>
                <a:cs typeface="Martel Sans" pitchFamily="34" charset="-120"/>
              </a:rPr>
              <a:t>No external libraries were required for this project. Python's standard libraries like input for user input and data structures like lists and dictionaries were used for implementation.</a:t>
            </a:r>
            <a:endParaRPr lang="en-US" sz="2100" dirty="0"/>
          </a:p>
        </p:txBody>
      </p:sp>
      <p:sp>
        <p:nvSpPr>
          <p:cNvPr id="10" name="Rectangle 9">
            <a:extLst>
              <a:ext uri="{FF2B5EF4-FFF2-40B4-BE49-F238E27FC236}">
                <a16:creationId xmlns:a16="http://schemas.microsoft.com/office/drawing/2014/main" id="{C90554BD-87B7-9395-448B-7D479B5823F8}"/>
              </a:ext>
            </a:extLst>
          </p:cNvPr>
          <p:cNvSpPr/>
          <p:nvPr/>
        </p:nvSpPr>
        <p:spPr>
          <a:xfrm>
            <a:off x="12333249" y="7768232"/>
            <a:ext cx="2207941" cy="3721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17959" y="647938"/>
            <a:ext cx="8638580" cy="730448"/>
          </a:xfrm>
          <a:prstGeom prst="rect">
            <a:avLst/>
          </a:prstGeom>
          <a:noFill/>
          <a:ln/>
        </p:spPr>
        <p:txBody>
          <a:bodyPr wrap="none" lIns="0" tIns="0" rIns="0" bIns="0" rtlCol="0" anchor="t"/>
          <a:lstStyle/>
          <a:p>
            <a:pPr marL="0" indent="0">
              <a:lnSpc>
                <a:spcPts val="5750"/>
              </a:lnSpc>
              <a:buNone/>
            </a:pPr>
            <a:r>
              <a:rPr lang="en-US" sz="4600" dirty="0">
                <a:solidFill>
                  <a:srgbClr val="272D45"/>
                </a:solidFill>
                <a:latin typeface="Kanit" pitchFamily="34" charset="0"/>
                <a:ea typeface="Kanit" pitchFamily="34" charset="-122"/>
                <a:cs typeface="Kanit" pitchFamily="34" charset="-120"/>
              </a:rPr>
              <a:t>Key Features and Implementation</a:t>
            </a:r>
            <a:endParaRPr lang="en-US" sz="4600" dirty="0"/>
          </a:p>
        </p:txBody>
      </p:sp>
      <p:sp>
        <p:nvSpPr>
          <p:cNvPr id="3" name="Shape 1"/>
          <p:cNvSpPr/>
          <p:nvPr/>
        </p:nvSpPr>
        <p:spPr>
          <a:xfrm>
            <a:off x="7299960" y="1728907"/>
            <a:ext cx="30480" cy="5852636"/>
          </a:xfrm>
          <a:prstGeom prst="roundRect">
            <a:avLst>
              <a:gd name="adj" fmla="val 322059"/>
            </a:avLst>
          </a:prstGeom>
          <a:solidFill>
            <a:srgbClr val="C5D2CF"/>
          </a:solidFill>
          <a:ln/>
        </p:spPr>
      </p:sp>
      <p:sp>
        <p:nvSpPr>
          <p:cNvPr id="4" name="Shape 2"/>
          <p:cNvSpPr/>
          <p:nvPr/>
        </p:nvSpPr>
        <p:spPr>
          <a:xfrm>
            <a:off x="6264831" y="2239447"/>
            <a:ext cx="817959" cy="30480"/>
          </a:xfrm>
          <a:prstGeom prst="roundRect">
            <a:avLst>
              <a:gd name="adj" fmla="val 322059"/>
            </a:avLst>
          </a:prstGeom>
          <a:solidFill>
            <a:srgbClr val="C5D2CF"/>
          </a:solidFill>
          <a:ln/>
        </p:spPr>
      </p:sp>
      <p:sp>
        <p:nvSpPr>
          <p:cNvPr id="5" name="Shape 3"/>
          <p:cNvSpPr/>
          <p:nvPr/>
        </p:nvSpPr>
        <p:spPr>
          <a:xfrm>
            <a:off x="7052310" y="1991797"/>
            <a:ext cx="525780" cy="525780"/>
          </a:xfrm>
          <a:prstGeom prst="roundRect">
            <a:avLst>
              <a:gd name="adj" fmla="val 18670"/>
            </a:avLst>
          </a:prstGeom>
          <a:solidFill>
            <a:srgbClr val="DFECE9"/>
          </a:solidFill>
          <a:ln w="7620">
            <a:solidFill>
              <a:srgbClr val="C5D2CF"/>
            </a:solidFill>
            <a:prstDash val="solid"/>
          </a:ln>
        </p:spPr>
      </p:sp>
      <p:sp>
        <p:nvSpPr>
          <p:cNvPr id="6" name="Text 4"/>
          <p:cNvSpPr/>
          <p:nvPr/>
        </p:nvSpPr>
        <p:spPr>
          <a:xfrm>
            <a:off x="7261860" y="2079308"/>
            <a:ext cx="106561" cy="350639"/>
          </a:xfrm>
          <a:prstGeom prst="rect">
            <a:avLst/>
          </a:prstGeom>
          <a:noFill/>
          <a:ln/>
        </p:spPr>
        <p:txBody>
          <a:bodyPr wrap="none" lIns="0" tIns="0" rIns="0" bIns="0" rtlCol="0" anchor="t"/>
          <a:lstStyle/>
          <a:p>
            <a:pPr marL="0" indent="0" algn="ctr">
              <a:lnSpc>
                <a:spcPts val="2750"/>
              </a:lnSpc>
              <a:buNone/>
            </a:pPr>
            <a:r>
              <a:rPr lang="en-US" sz="2750" dirty="0">
                <a:solidFill>
                  <a:srgbClr val="2C3249"/>
                </a:solidFill>
                <a:latin typeface="Kanit" pitchFamily="34" charset="0"/>
                <a:ea typeface="Kanit" pitchFamily="34" charset="-122"/>
                <a:cs typeface="Kanit" pitchFamily="34" charset="-120"/>
              </a:rPr>
              <a:t>1</a:t>
            </a:r>
            <a:endParaRPr lang="en-US" sz="2750" dirty="0"/>
          </a:p>
        </p:txBody>
      </p:sp>
      <p:sp>
        <p:nvSpPr>
          <p:cNvPr id="7" name="Text 5"/>
          <p:cNvSpPr/>
          <p:nvPr/>
        </p:nvSpPr>
        <p:spPr>
          <a:xfrm>
            <a:off x="2804517" y="1962626"/>
            <a:ext cx="3225284" cy="365165"/>
          </a:xfrm>
          <a:prstGeom prst="rect">
            <a:avLst/>
          </a:prstGeom>
          <a:noFill/>
          <a:ln/>
        </p:spPr>
        <p:txBody>
          <a:bodyPr wrap="none" lIns="0" tIns="0" rIns="0" bIns="0" rtlCol="0" anchor="t"/>
          <a:lstStyle/>
          <a:p>
            <a:pPr marL="0" indent="0" algn="r">
              <a:lnSpc>
                <a:spcPts val="2850"/>
              </a:lnSpc>
              <a:buNone/>
            </a:pPr>
            <a:r>
              <a:rPr lang="en-US" sz="2300" dirty="0">
                <a:solidFill>
                  <a:srgbClr val="2C3249"/>
                </a:solidFill>
                <a:latin typeface="Kanit" pitchFamily="34" charset="0"/>
                <a:ea typeface="Kanit" pitchFamily="34" charset="-122"/>
                <a:cs typeface="Kanit" pitchFamily="34" charset="-120"/>
              </a:rPr>
              <a:t>Total Number of Athletes</a:t>
            </a:r>
            <a:endParaRPr lang="en-US" sz="2300" dirty="0"/>
          </a:p>
        </p:txBody>
      </p:sp>
      <p:sp>
        <p:nvSpPr>
          <p:cNvPr id="8" name="Text 6"/>
          <p:cNvSpPr/>
          <p:nvPr/>
        </p:nvSpPr>
        <p:spPr>
          <a:xfrm>
            <a:off x="817959" y="2467928"/>
            <a:ext cx="5211842" cy="747713"/>
          </a:xfrm>
          <a:prstGeom prst="rect">
            <a:avLst/>
          </a:prstGeom>
          <a:noFill/>
          <a:ln/>
        </p:spPr>
        <p:txBody>
          <a:bodyPr wrap="square" lIns="0" tIns="0" rIns="0" bIns="0" rtlCol="0" anchor="t"/>
          <a:lstStyle/>
          <a:p>
            <a:pPr marL="0" indent="0" algn="r">
              <a:lnSpc>
                <a:spcPts val="2900"/>
              </a:lnSpc>
              <a:buNone/>
            </a:pPr>
            <a:r>
              <a:rPr lang="en-US" sz="1800" dirty="0">
                <a:solidFill>
                  <a:srgbClr val="2C3249"/>
                </a:solidFill>
                <a:latin typeface="Martel Sans" pitchFamily="34" charset="0"/>
                <a:ea typeface="Martel Sans" pitchFamily="34" charset="-122"/>
                <a:cs typeface="Martel Sans" pitchFamily="34" charset="-120"/>
              </a:rPr>
              <a:t>The system counts the total number of unique athletes by checking their unique IDs.</a:t>
            </a:r>
            <a:endParaRPr lang="en-US" sz="1800" dirty="0"/>
          </a:p>
        </p:txBody>
      </p:sp>
      <p:sp>
        <p:nvSpPr>
          <p:cNvPr id="9" name="Shape 7"/>
          <p:cNvSpPr/>
          <p:nvPr/>
        </p:nvSpPr>
        <p:spPr>
          <a:xfrm>
            <a:off x="7547610" y="3408045"/>
            <a:ext cx="817959" cy="30480"/>
          </a:xfrm>
          <a:prstGeom prst="roundRect">
            <a:avLst>
              <a:gd name="adj" fmla="val 322059"/>
            </a:avLst>
          </a:prstGeom>
          <a:solidFill>
            <a:srgbClr val="C5D2CF"/>
          </a:solidFill>
          <a:ln/>
        </p:spPr>
      </p:sp>
      <p:sp>
        <p:nvSpPr>
          <p:cNvPr id="10" name="Shape 8"/>
          <p:cNvSpPr/>
          <p:nvPr/>
        </p:nvSpPr>
        <p:spPr>
          <a:xfrm>
            <a:off x="7052310" y="3160395"/>
            <a:ext cx="525780" cy="525780"/>
          </a:xfrm>
          <a:prstGeom prst="roundRect">
            <a:avLst>
              <a:gd name="adj" fmla="val 18670"/>
            </a:avLst>
          </a:prstGeom>
          <a:solidFill>
            <a:srgbClr val="DFECE9"/>
          </a:solidFill>
          <a:ln w="7620">
            <a:solidFill>
              <a:srgbClr val="C5D2CF"/>
            </a:solidFill>
            <a:prstDash val="solid"/>
          </a:ln>
        </p:spPr>
      </p:sp>
      <p:sp>
        <p:nvSpPr>
          <p:cNvPr id="11" name="Text 9"/>
          <p:cNvSpPr/>
          <p:nvPr/>
        </p:nvSpPr>
        <p:spPr>
          <a:xfrm>
            <a:off x="7226498" y="3247906"/>
            <a:ext cx="177403" cy="350639"/>
          </a:xfrm>
          <a:prstGeom prst="rect">
            <a:avLst/>
          </a:prstGeom>
          <a:noFill/>
          <a:ln/>
        </p:spPr>
        <p:txBody>
          <a:bodyPr wrap="none" lIns="0" tIns="0" rIns="0" bIns="0" rtlCol="0" anchor="t"/>
          <a:lstStyle/>
          <a:p>
            <a:pPr marL="0" indent="0" algn="ctr">
              <a:lnSpc>
                <a:spcPts val="2750"/>
              </a:lnSpc>
              <a:buNone/>
            </a:pPr>
            <a:r>
              <a:rPr lang="en-US" sz="2750" dirty="0">
                <a:solidFill>
                  <a:srgbClr val="2C3249"/>
                </a:solidFill>
                <a:latin typeface="Kanit" pitchFamily="34" charset="0"/>
                <a:ea typeface="Kanit" pitchFamily="34" charset="-122"/>
                <a:cs typeface="Kanit" pitchFamily="34" charset="-120"/>
              </a:rPr>
              <a:t>2</a:t>
            </a:r>
            <a:endParaRPr lang="en-US" sz="2750" dirty="0"/>
          </a:p>
        </p:txBody>
      </p:sp>
      <p:sp>
        <p:nvSpPr>
          <p:cNvPr id="12" name="Text 10"/>
          <p:cNvSpPr/>
          <p:nvPr/>
        </p:nvSpPr>
        <p:spPr>
          <a:xfrm>
            <a:off x="8600599" y="3131225"/>
            <a:ext cx="2921437" cy="365165"/>
          </a:xfrm>
          <a:prstGeom prst="rect">
            <a:avLst/>
          </a:prstGeom>
          <a:noFill/>
          <a:ln/>
        </p:spPr>
        <p:txBody>
          <a:bodyPr wrap="none" lIns="0" tIns="0" rIns="0" bIns="0" rtlCol="0" anchor="t"/>
          <a:lstStyle/>
          <a:p>
            <a:pPr marL="0" indent="0" algn="l">
              <a:lnSpc>
                <a:spcPts val="2850"/>
              </a:lnSpc>
              <a:buNone/>
            </a:pPr>
            <a:r>
              <a:rPr lang="en-US" sz="2300" dirty="0">
                <a:solidFill>
                  <a:srgbClr val="2C3249"/>
                </a:solidFill>
                <a:latin typeface="Kanit" pitchFamily="34" charset="0"/>
                <a:ea typeface="Kanit" pitchFamily="34" charset="-122"/>
                <a:cs typeface="Kanit" pitchFamily="34" charset="-120"/>
              </a:rPr>
              <a:t>Athletes Per Country</a:t>
            </a:r>
            <a:endParaRPr lang="en-US" sz="2300" dirty="0"/>
          </a:p>
        </p:txBody>
      </p:sp>
      <p:sp>
        <p:nvSpPr>
          <p:cNvPr id="13" name="Text 11"/>
          <p:cNvSpPr/>
          <p:nvPr/>
        </p:nvSpPr>
        <p:spPr>
          <a:xfrm>
            <a:off x="8600599" y="3636526"/>
            <a:ext cx="5211842" cy="1495425"/>
          </a:xfrm>
          <a:prstGeom prst="rect">
            <a:avLst/>
          </a:prstGeom>
          <a:noFill/>
          <a:ln/>
        </p:spPr>
        <p:txBody>
          <a:bodyPr wrap="square" lIns="0" tIns="0" rIns="0" bIns="0" rtlCol="0" anchor="t"/>
          <a:lstStyle/>
          <a:p>
            <a:pPr marL="0" indent="0" algn="l">
              <a:lnSpc>
                <a:spcPts val="2900"/>
              </a:lnSpc>
              <a:buNone/>
            </a:pPr>
            <a:r>
              <a:rPr lang="en-US" sz="1800" dirty="0">
                <a:solidFill>
                  <a:srgbClr val="2C3249"/>
                </a:solidFill>
                <a:latin typeface="Martel Sans" pitchFamily="34" charset="0"/>
                <a:ea typeface="Martel Sans" pitchFamily="34" charset="-122"/>
                <a:cs typeface="Martel Sans" pitchFamily="34" charset="-120"/>
              </a:rPr>
              <a:t>This feature computes the number of athletes representing each country and allows the user to view either a specific country or a summary for all countries.</a:t>
            </a:r>
            <a:endParaRPr lang="en-US" sz="1800" dirty="0"/>
          </a:p>
        </p:txBody>
      </p:sp>
      <p:sp>
        <p:nvSpPr>
          <p:cNvPr id="14" name="Shape 12"/>
          <p:cNvSpPr/>
          <p:nvPr/>
        </p:nvSpPr>
        <p:spPr>
          <a:xfrm>
            <a:off x="6264831" y="4758928"/>
            <a:ext cx="817959" cy="30480"/>
          </a:xfrm>
          <a:prstGeom prst="roundRect">
            <a:avLst>
              <a:gd name="adj" fmla="val 322059"/>
            </a:avLst>
          </a:prstGeom>
          <a:solidFill>
            <a:srgbClr val="C5D2CF"/>
          </a:solidFill>
          <a:ln/>
        </p:spPr>
      </p:sp>
      <p:sp>
        <p:nvSpPr>
          <p:cNvPr id="15" name="Shape 13"/>
          <p:cNvSpPr/>
          <p:nvPr/>
        </p:nvSpPr>
        <p:spPr>
          <a:xfrm>
            <a:off x="7052310" y="4511278"/>
            <a:ext cx="525780" cy="525780"/>
          </a:xfrm>
          <a:prstGeom prst="roundRect">
            <a:avLst>
              <a:gd name="adj" fmla="val 18670"/>
            </a:avLst>
          </a:prstGeom>
          <a:solidFill>
            <a:srgbClr val="DFECE9"/>
          </a:solidFill>
          <a:ln w="7620">
            <a:solidFill>
              <a:srgbClr val="C5D2CF"/>
            </a:solidFill>
            <a:prstDash val="solid"/>
          </a:ln>
        </p:spPr>
      </p:sp>
      <p:sp>
        <p:nvSpPr>
          <p:cNvPr id="16" name="Text 14"/>
          <p:cNvSpPr/>
          <p:nvPr/>
        </p:nvSpPr>
        <p:spPr>
          <a:xfrm>
            <a:off x="7225070" y="4598789"/>
            <a:ext cx="180261" cy="350639"/>
          </a:xfrm>
          <a:prstGeom prst="rect">
            <a:avLst/>
          </a:prstGeom>
          <a:noFill/>
          <a:ln/>
        </p:spPr>
        <p:txBody>
          <a:bodyPr wrap="none" lIns="0" tIns="0" rIns="0" bIns="0" rtlCol="0" anchor="t"/>
          <a:lstStyle/>
          <a:p>
            <a:pPr marL="0" indent="0" algn="ctr">
              <a:lnSpc>
                <a:spcPts val="2750"/>
              </a:lnSpc>
              <a:buNone/>
            </a:pPr>
            <a:r>
              <a:rPr lang="en-US" sz="2750" dirty="0">
                <a:solidFill>
                  <a:srgbClr val="2C3249"/>
                </a:solidFill>
                <a:latin typeface="Kanit" pitchFamily="34" charset="0"/>
                <a:ea typeface="Kanit" pitchFamily="34" charset="-122"/>
                <a:cs typeface="Kanit" pitchFamily="34" charset="-120"/>
              </a:rPr>
              <a:t>3</a:t>
            </a:r>
            <a:endParaRPr lang="en-US" sz="2750" dirty="0"/>
          </a:p>
        </p:txBody>
      </p:sp>
      <p:sp>
        <p:nvSpPr>
          <p:cNvPr id="17" name="Text 15"/>
          <p:cNvSpPr/>
          <p:nvPr/>
        </p:nvSpPr>
        <p:spPr>
          <a:xfrm>
            <a:off x="2779395" y="4482108"/>
            <a:ext cx="3250406" cy="365165"/>
          </a:xfrm>
          <a:prstGeom prst="rect">
            <a:avLst/>
          </a:prstGeom>
          <a:noFill/>
          <a:ln/>
        </p:spPr>
        <p:txBody>
          <a:bodyPr wrap="none" lIns="0" tIns="0" rIns="0" bIns="0" rtlCol="0" anchor="t"/>
          <a:lstStyle/>
          <a:p>
            <a:pPr marL="0" indent="0" algn="r">
              <a:lnSpc>
                <a:spcPts val="2850"/>
              </a:lnSpc>
              <a:buNone/>
            </a:pPr>
            <a:r>
              <a:rPr lang="en-US" sz="2300" dirty="0">
                <a:solidFill>
                  <a:srgbClr val="2C3249"/>
                </a:solidFill>
                <a:latin typeface="Kanit" pitchFamily="34" charset="0"/>
                <a:ea typeface="Kanit" pitchFamily="34" charset="-122"/>
                <a:cs typeface="Kanit" pitchFamily="34" charset="-120"/>
              </a:rPr>
              <a:t>Medal Counts by Country</a:t>
            </a:r>
            <a:endParaRPr lang="en-US" sz="2300" dirty="0"/>
          </a:p>
        </p:txBody>
      </p:sp>
      <p:sp>
        <p:nvSpPr>
          <p:cNvPr id="18" name="Text 16"/>
          <p:cNvSpPr/>
          <p:nvPr/>
        </p:nvSpPr>
        <p:spPr>
          <a:xfrm>
            <a:off x="817959" y="4987409"/>
            <a:ext cx="5211842" cy="1121569"/>
          </a:xfrm>
          <a:prstGeom prst="rect">
            <a:avLst/>
          </a:prstGeom>
          <a:noFill/>
          <a:ln/>
        </p:spPr>
        <p:txBody>
          <a:bodyPr wrap="square" lIns="0" tIns="0" rIns="0" bIns="0" rtlCol="0" anchor="t"/>
          <a:lstStyle/>
          <a:p>
            <a:pPr marL="0" indent="0" algn="r">
              <a:lnSpc>
                <a:spcPts val="2900"/>
              </a:lnSpc>
              <a:buNone/>
            </a:pPr>
            <a:r>
              <a:rPr lang="en-US" sz="1800" dirty="0">
                <a:solidFill>
                  <a:srgbClr val="2C3249"/>
                </a:solidFill>
                <a:latin typeface="Martel Sans" pitchFamily="34" charset="0"/>
                <a:ea typeface="Martel Sans" pitchFamily="34" charset="-122"/>
                <a:cs typeface="Martel Sans" pitchFamily="34" charset="-120"/>
              </a:rPr>
              <a:t>Users can retrieve the number of medals won by athletes from each country, categorized by gold, silver, and bronze.</a:t>
            </a:r>
            <a:endParaRPr lang="en-US" sz="1800" dirty="0"/>
          </a:p>
        </p:txBody>
      </p:sp>
      <p:sp>
        <p:nvSpPr>
          <p:cNvPr id="19" name="Shape 17"/>
          <p:cNvSpPr/>
          <p:nvPr/>
        </p:nvSpPr>
        <p:spPr>
          <a:xfrm>
            <a:off x="7547610" y="6109930"/>
            <a:ext cx="817959" cy="30480"/>
          </a:xfrm>
          <a:prstGeom prst="roundRect">
            <a:avLst>
              <a:gd name="adj" fmla="val 322059"/>
            </a:avLst>
          </a:prstGeom>
          <a:solidFill>
            <a:srgbClr val="C5D2CF"/>
          </a:solidFill>
          <a:ln/>
        </p:spPr>
      </p:sp>
      <p:sp>
        <p:nvSpPr>
          <p:cNvPr id="20" name="Shape 18"/>
          <p:cNvSpPr/>
          <p:nvPr/>
        </p:nvSpPr>
        <p:spPr>
          <a:xfrm>
            <a:off x="7052310" y="5862280"/>
            <a:ext cx="525780" cy="525780"/>
          </a:xfrm>
          <a:prstGeom prst="roundRect">
            <a:avLst>
              <a:gd name="adj" fmla="val 18670"/>
            </a:avLst>
          </a:prstGeom>
          <a:solidFill>
            <a:srgbClr val="DFECE9"/>
          </a:solidFill>
          <a:ln w="7620">
            <a:solidFill>
              <a:srgbClr val="C5D2CF"/>
            </a:solidFill>
            <a:prstDash val="solid"/>
          </a:ln>
        </p:spPr>
      </p:sp>
      <p:sp>
        <p:nvSpPr>
          <p:cNvPr id="21" name="Text 19"/>
          <p:cNvSpPr/>
          <p:nvPr/>
        </p:nvSpPr>
        <p:spPr>
          <a:xfrm>
            <a:off x="7220307" y="5949791"/>
            <a:ext cx="189667" cy="350639"/>
          </a:xfrm>
          <a:prstGeom prst="rect">
            <a:avLst/>
          </a:prstGeom>
          <a:noFill/>
          <a:ln/>
        </p:spPr>
        <p:txBody>
          <a:bodyPr wrap="none" lIns="0" tIns="0" rIns="0" bIns="0" rtlCol="0" anchor="t"/>
          <a:lstStyle/>
          <a:p>
            <a:pPr marL="0" indent="0" algn="ctr">
              <a:lnSpc>
                <a:spcPts val="2750"/>
              </a:lnSpc>
              <a:buNone/>
            </a:pPr>
            <a:r>
              <a:rPr lang="en-US" sz="2750" dirty="0">
                <a:solidFill>
                  <a:srgbClr val="2C3249"/>
                </a:solidFill>
                <a:latin typeface="Kanit" pitchFamily="34" charset="0"/>
                <a:ea typeface="Kanit" pitchFamily="34" charset="-122"/>
                <a:cs typeface="Kanit" pitchFamily="34" charset="-120"/>
              </a:rPr>
              <a:t>4</a:t>
            </a:r>
            <a:endParaRPr lang="en-US" sz="2750" dirty="0"/>
          </a:p>
        </p:txBody>
      </p:sp>
      <p:sp>
        <p:nvSpPr>
          <p:cNvPr id="22" name="Text 20"/>
          <p:cNvSpPr/>
          <p:nvPr/>
        </p:nvSpPr>
        <p:spPr>
          <a:xfrm>
            <a:off x="8600599" y="5833110"/>
            <a:ext cx="4257437" cy="365165"/>
          </a:xfrm>
          <a:prstGeom prst="rect">
            <a:avLst/>
          </a:prstGeom>
          <a:noFill/>
          <a:ln/>
        </p:spPr>
        <p:txBody>
          <a:bodyPr wrap="none" lIns="0" tIns="0" rIns="0" bIns="0" rtlCol="0" anchor="t"/>
          <a:lstStyle/>
          <a:p>
            <a:pPr marL="0" indent="0" algn="l">
              <a:lnSpc>
                <a:spcPts val="2850"/>
              </a:lnSpc>
              <a:buNone/>
            </a:pPr>
            <a:r>
              <a:rPr lang="en-US" sz="2300" dirty="0">
                <a:solidFill>
                  <a:srgbClr val="2C3249"/>
                </a:solidFill>
                <a:latin typeface="Kanit" pitchFamily="34" charset="0"/>
                <a:ea typeface="Kanit" pitchFamily="34" charset="-122"/>
                <a:cs typeface="Kanit" pitchFamily="34" charset="-120"/>
              </a:rPr>
              <a:t>Average Age of Athletes by Sport</a:t>
            </a:r>
            <a:endParaRPr lang="en-US" sz="2300" dirty="0"/>
          </a:p>
        </p:txBody>
      </p:sp>
      <p:sp>
        <p:nvSpPr>
          <p:cNvPr id="23" name="Text 21"/>
          <p:cNvSpPr/>
          <p:nvPr/>
        </p:nvSpPr>
        <p:spPr>
          <a:xfrm>
            <a:off x="8600599" y="6338411"/>
            <a:ext cx="5211842" cy="747713"/>
          </a:xfrm>
          <a:prstGeom prst="rect">
            <a:avLst/>
          </a:prstGeom>
          <a:noFill/>
          <a:ln/>
        </p:spPr>
        <p:txBody>
          <a:bodyPr wrap="square" lIns="0" tIns="0" rIns="0" bIns="0" rtlCol="0" anchor="t"/>
          <a:lstStyle/>
          <a:p>
            <a:pPr marL="0" indent="0" algn="l">
              <a:lnSpc>
                <a:spcPts val="2900"/>
              </a:lnSpc>
              <a:buNone/>
            </a:pPr>
            <a:r>
              <a:rPr lang="en-US" sz="1800" dirty="0">
                <a:solidFill>
                  <a:srgbClr val="2C3249"/>
                </a:solidFill>
                <a:latin typeface="Martel Sans" pitchFamily="34" charset="0"/>
                <a:ea typeface="Martel Sans" pitchFamily="34" charset="-122"/>
                <a:cs typeface="Martel Sans" pitchFamily="34" charset="-120"/>
              </a:rPr>
              <a:t>The system calculates the average age of athletes participating in different sports.</a:t>
            </a:r>
            <a:endParaRPr lang="en-US" sz="1800" dirty="0"/>
          </a:p>
        </p:txBody>
      </p:sp>
      <p:sp>
        <p:nvSpPr>
          <p:cNvPr id="25" name="Rectangle 24">
            <a:extLst>
              <a:ext uri="{FF2B5EF4-FFF2-40B4-BE49-F238E27FC236}">
                <a16:creationId xmlns:a16="http://schemas.microsoft.com/office/drawing/2014/main" id="{2D151CA3-DF50-4C85-6D21-12AA14C7014B}"/>
              </a:ext>
            </a:extLst>
          </p:cNvPr>
          <p:cNvSpPr/>
          <p:nvPr/>
        </p:nvSpPr>
        <p:spPr>
          <a:xfrm>
            <a:off x="12333249" y="7768232"/>
            <a:ext cx="2207941" cy="3721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30317" y="495538"/>
            <a:ext cx="7883366" cy="1125617"/>
          </a:xfrm>
          <a:prstGeom prst="rect">
            <a:avLst/>
          </a:prstGeom>
          <a:noFill/>
          <a:ln/>
        </p:spPr>
        <p:txBody>
          <a:bodyPr wrap="square" lIns="0" tIns="0" rIns="0" bIns="0" rtlCol="0" anchor="t"/>
          <a:lstStyle/>
          <a:p>
            <a:pPr marL="0" indent="0">
              <a:lnSpc>
                <a:spcPts val="4400"/>
              </a:lnSpc>
              <a:buNone/>
            </a:pPr>
            <a:r>
              <a:rPr lang="en-US" sz="3500" dirty="0">
                <a:solidFill>
                  <a:srgbClr val="272D45"/>
                </a:solidFill>
                <a:latin typeface="Kanit" pitchFamily="34" charset="0"/>
                <a:ea typeface="Kanit" pitchFamily="34" charset="-122"/>
                <a:cs typeface="Kanit" pitchFamily="34" charset="-120"/>
              </a:rPr>
              <a:t>Key Features and Implementation (continued)</a:t>
            </a:r>
            <a:endParaRPr lang="en-US" sz="3500" dirty="0"/>
          </a:p>
        </p:txBody>
      </p:sp>
      <p:sp>
        <p:nvSpPr>
          <p:cNvPr id="4" name="Shape 1"/>
          <p:cNvSpPr/>
          <p:nvPr/>
        </p:nvSpPr>
        <p:spPr>
          <a:xfrm>
            <a:off x="889040" y="1891308"/>
            <a:ext cx="22860" cy="5842635"/>
          </a:xfrm>
          <a:prstGeom prst="roundRect">
            <a:avLst>
              <a:gd name="adj" fmla="val 330932"/>
            </a:avLst>
          </a:prstGeom>
          <a:solidFill>
            <a:srgbClr val="C5D2CF"/>
          </a:solidFill>
          <a:ln/>
        </p:spPr>
      </p:sp>
      <p:sp>
        <p:nvSpPr>
          <p:cNvPr id="5" name="Shape 2"/>
          <p:cNvSpPr/>
          <p:nvPr/>
        </p:nvSpPr>
        <p:spPr>
          <a:xfrm>
            <a:off x="1080195" y="2284928"/>
            <a:ext cx="630317" cy="22860"/>
          </a:xfrm>
          <a:prstGeom prst="roundRect">
            <a:avLst>
              <a:gd name="adj" fmla="val 330932"/>
            </a:avLst>
          </a:prstGeom>
          <a:solidFill>
            <a:srgbClr val="C5D2CF"/>
          </a:solidFill>
          <a:ln/>
        </p:spPr>
      </p:sp>
      <p:sp>
        <p:nvSpPr>
          <p:cNvPr id="6" name="Shape 3"/>
          <p:cNvSpPr/>
          <p:nvPr/>
        </p:nvSpPr>
        <p:spPr>
          <a:xfrm>
            <a:off x="697885" y="2093833"/>
            <a:ext cx="405170" cy="405170"/>
          </a:xfrm>
          <a:prstGeom prst="roundRect">
            <a:avLst>
              <a:gd name="adj" fmla="val 18671"/>
            </a:avLst>
          </a:prstGeom>
          <a:solidFill>
            <a:srgbClr val="DFECE9"/>
          </a:solidFill>
          <a:ln w="7620">
            <a:solidFill>
              <a:srgbClr val="C5D2CF"/>
            </a:solidFill>
            <a:prstDash val="solid"/>
          </a:ln>
        </p:spPr>
      </p:sp>
      <p:sp>
        <p:nvSpPr>
          <p:cNvPr id="7" name="Text 4"/>
          <p:cNvSpPr/>
          <p:nvPr/>
        </p:nvSpPr>
        <p:spPr>
          <a:xfrm>
            <a:off x="859334" y="2161342"/>
            <a:ext cx="82153" cy="270153"/>
          </a:xfrm>
          <a:prstGeom prst="rect">
            <a:avLst/>
          </a:prstGeom>
          <a:noFill/>
          <a:ln/>
        </p:spPr>
        <p:txBody>
          <a:bodyPr wrap="none" lIns="0" tIns="0" rIns="0" bIns="0" rtlCol="0" anchor="t"/>
          <a:lstStyle/>
          <a:p>
            <a:pPr marL="0" indent="0" algn="ctr">
              <a:lnSpc>
                <a:spcPts val="2100"/>
              </a:lnSpc>
              <a:buNone/>
            </a:pPr>
            <a:r>
              <a:rPr lang="en-US" sz="2100" dirty="0">
                <a:solidFill>
                  <a:srgbClr val="2C3249"/>
                </a:solidFill>
                <a:latin typeface="Kanit" pitchFamily="34" charset="0"/>
                <a:ea typeface="Kanit" pitchFamily="34" charset="-122"/>
                <a:cs typeface="Kanit" pitchFamily="34" charset="-120"/>
              </a:rPr>
              <a:t>1</a:t>
            </a:r>
            <a:endParaRPr lang="en-US" sz="2100" dirty="0"/>
          </a:p>
        </p:txBody>
      </p:sp>
      <p:sp>
        <p:nvSpPr>
          <p:cNvPr id="8" name="Text 5"/>
          <p:cNvSpPr/>
          <p:nvPr/>
        </p:nvSpPr>
        <p:spPr>
          <a:xfrm>
            <a:off x="1891070" y="2071330"/>
            <a:ext cx="2251472" cy="281345"/>
          </a:xfrm>
          <a:prstGeom prst="rect">
            <a:avLst/>
          </a:prstGeom>
          <a:noFill/>
          <a:ln/>
        </p:spPr>
        <p:txBody>
          <a:bodyPr wrap="none" lIns="0" tIns="0" rIns="0" bIns="0" rtlCol="0" anchor="t"/>
          <a:lstStyle/>
          <a:p>
            <a:pPr marL="0" indent="0" algn="l">
              <a:lnSpc>
                <a:spcPts val="2200"/>
              </a:lnSpc>
              <a:buNone/>
            </a:pPr>
            <a:r>
              <a:rPr lang="en-US" sz="1750" dirty="0">
                <a:solidFill>
                  <a:srgbClr val="2C3249"/>
                </a:solidFill>
                <a:latin typeface="Kanit" pitchFamily="34" charset="0"/>
                <a:ea typeface="Kanit" pitchFamily="34" charset="-122"/>
                <a:cs typeface="Kanit" pitchFamily="34" charset="-120"/>
              </a:rPr>
              <a:t>Medal Distribution</a:t>
            </a:r>
            <a:endParaRPr lang="en-US" sz="1750" dirty="0"/>
          </a:p>
        </p:txBody>
      </p:sp>
      <p:sp>
        <p:nvSpPr>
          <p:cNvPr id="9" name="Text 6"/>
          <p:cNvSpPr/>
          <p:nvPr/>
        </p:nvSpPr>
        <p:spPr>
          <a:xfrm>
            <a:off x="1891070" y="2460665"/>
            <a:ext cx="6622613" cy="576263"/>
          </a:xfrm>
          <a:prstGeom prst="rect">
            <a:avLst/>
          </a:prstGeom>
          <a:noFill/>
          <a:ln/>
        </p:spPr>
        <p:txBody>
          <a:bodyPr wrap="square" lIns="0" tIns="0" rIns="0" bIns="0" rtlCol="0" anchor="t"/>
          <a:lstStyle/>
          <a:p>
            <a:pPr marL="0" indent="0" algn="l">
              <a:lnSpc>
                <a:spcPts val="2250"/>
              </a:lnSpc>
              <a:buNone/>
            </a:pPr>
            <a:r>
              <a:rPr lang="en-US" sz="1400" dirty="0">
                <a:solidFill>
                  <a:srgbClr val="2C3249"/>
                </a:solidFill>
                <a:latin typeface="Martel Sans" pitchFamily="34" charset="0"/>
                <a:ea typeface="Martel Sans" pitchFamily="34" charset="-122"/>
                <a:cs typeface="Martel Sans" pitchFamily="34" charset="-120"/>
              </a:rPr>
              <a:t>Users can view the overall distribution of medals as well as the country with the highest count of gold, silver, and bronze medals.</a:t>
            </a:r>
            <a:endParaRPr lang="en-US" sz="1400" dirty="0"/>
          </a:p>
        </p:txBody>
      </p:sp>
      <p:sp>
        <p:nvSpPr>
          <p:cNvPr id="10" name="Shape 7"/>
          <p:cNvSpPr/>
          <p:nvPr/>
        </p:nvSpPr>
        <p:spPr>
          <a:xfrm>
            <a:off x="1080195" y="3790593"/>
            <a:ext cx="630317" cy="22860"/>
          </a:xfrm>
          <a:prstGeom prst="roundRect">
            <a:avLst>
              <a:gd name="adj" fmla="val 330932"/>
            </a:avLst>
          </a:prstGeom>
          <a:solidFill>
            <a:srgbClr val="C5D2CF"/>
          </a:solidFill>
          <a:ln/>
        </p:spPr>
      </p:sp>
      <p:sp>
        <p:nvSpPr>
          <p:cNvPr id="11" name="Shape 8"/>
          <p:cNvSpPr/>
          <p:nvPr/>
        </p:nvSpPr>
        <p:spPr>
          <a:xfrm>
            <a:off x="697885" y="3599497"/>
            <a:ext cx="405170" cy="405170"/>
          </a:xfrm>
          <a:prstGeom prst="roundRect">
            <a:avLst>
              <a:gd name="adj" fmla="val 18671"/>
            </a:avLst>
          </a:prstGeom>
          <a:solidFill>
            <a:srgbClr val="DFECE9"/>
          </a:solidFill>
          <a:ln w="7620">
            <a:solidFill>
              <a:srgbClr val="C5D2CF"/>
            </a:solidFill>
            <a:prstDash val="solid"/>
          </a:ln>
        </p:spPr>
      </p:sp>
      <p:sp>
        <p:nvSpPr>
          <p:cNvPr id="12" name="Text 9"/>
          <p:cNvSpPr/>
          <p:nvPr/>
        </p:nvSpPr>
        <p:spPr>
          <a:xfrm>
            <a:off x="832068" y="3667006"/>
            <a:ext cx="136684" cy="270153"/>
          </a:xfrm>
          <a:prstGeom prst="rect">
            <a:avLst/>
          </a:prstGeom>
          <a:noFill/>
          <a:ln/>
        </p:spPr>
        <p:txBody>
          <a:bodyPr wrap="none" lIns="0" tIns="0" rIns="0" bIns="0" rtlCol="0" anchor="t"/>
          <a:lstStyle/>
          <a:p>
            <a:pPr marL="0" indent="0" algn="ctr">
              <a:lnSpc>
                <a:spcPts val="2100"/>
              </a:lnSpc>
              <a:buNone/>
            </a:pPr>
            <a:r>
              <a:rPr lang="en-US" sz="2100" dirty="0">
                <a:solidFill>
                  <a:srgbClr val="2C3249"/>
                </a:solidFill>
                <a:latin typeface="Kanit" pitchFamily="34" charset="0"/>
                <a:ea typeface="Kanit" pitchFamily="34" charset="-122"/>
                <a:cs typeface="Kanit" pitchFamily="34" charset="-120"/>
              </a:rPr>
              <a:t>2</a:t>
            </a:r>
            <a:endParaRPr lang="en-US" sz="2100" dirty="0"/>
          </a:p>
        </p:txBody>
      </p:sp>
      <p:sp>
        <p:nvSpPr>
          <p:cNvPr id="13" name="Text 10"/>
          <p:cNvSpPr/>
          <p:nvPr/>
        </p:nvSpPr>
        <p:spPr>
          <a:xfrm>
            <a:off x="1891070" y="3576995"/>
            <a:ext cx="2251472" cy="281345"/>
          </a:xfrm>
          <a:prstGeom prst="rect">
            <a:avLst/>
          </a:prstGeom>
          <a:noFill/>
          <a:ln/>
        </p:spPr>
        <p:txBody>
          <a:bodyPr wrap="none" lIns="0" tIns="0" rIns="0" bIns="0" rtlCol="0" anchor="t"/>
          <a:lstStyle/>
          <a:p>
            <a:pPr marL="0" indent="0" algn="l">
              <a:lnSpc>
                <a:spcPts val="2200"/>
              </a:lnSpc>
              <a:buNone/>
            </a:pPr>
            <a:r>
              <a:rPr lang="en-US" sz="1750" dirty="0">
                <a:solidFill>
                  <a:srgbClr val="2C3249"/>
                </a:solidFill>
                <a:latin typeface="Kanit" pitchFamily="34" charset="0"/>
                <a:ea typeface="Kanit" pitchFamily="34" charset="-122"/>
                <a:cs typeface="Kanit" pitchFamily="34" charset="-120"/>
              </a:rPr>
              <a:t>Medals Won by Team</a:t>
            </a:r>
            <a:endParaRPr lang="en-US" sz="1750" dirty="0"/>
          </a:p>
        </p:txBody>
      </p:sp>
      <p:sp>
        <p:nvSpPr>
          <p:cNvPr id="14" name="Text 11"/>
          <p:cNvSpPr/>
          <p:nvPr/>
        </p:nvSpPr>
        <p:spPr>
          <a:xfrm>
            <a:off x="1891070" y="3966329"/>
            <a:ext cx="6622613" cy="576263"/>
          </a:xfrm>
          <a:prstGeom prst="rect">
            <a:avLst/>
          </a:prstGeom>
          <a:noFill/>
          <a:ln/>
        </p:spPr>
        <p:txBody>
          <a:bodyPr wrap="square" lIns="0" tIns="0" rIns="0" bIns="0" rtlCol="0" anchor="t"/>
          <a:lstStyle/>
          <a:p>
            <a:pPr marL="0" indent="0" algn="l">
              <a:lnSpc>
                <a:spcPts val="2250"/>
              </a:lnSpc>
              <a:buNone/>
            </a:pPr>
            <a:r>
              <a:rPr lang="en-US" sz="1400" dirty="0">
                <a:solidFill>
                  <a:srgbClr val="2C3249"/>
                </a:solidFill>
                <a:latin typeface="Martel Sans" pitchFamily="34" charset="0"/>
                <a:ea typeface="Martel Sans" pitchFamily="34" charset="-122"/>
                <a:cs typeface="Martel Sans" pitchFamily="34" charset="-120"/>
              </a:rPr>
              <a:t>This function tracks medals won by each team, broken down by medal type (gold, silver, bronze).</a:t>
            </a:r>
            <a:endParaRPr lang="en-US" sz="1400" dirty="0"/>
          </a:p>
        </p:txBody>
      </p:sp>
      <p:sp>
        <p:nvSpPr>
          <p:cNvPr id="15" name="Shape 12"/>
          <p:cNvSpPr/>
          <p:nvPr/>
        </p:nvSpPr>
        <p:spPr>
          <a:xfrm>
            <a:off x="1080195" y="5296257"/>
            <a:ext cx="630317" cy="22860"/>
          </a:xfrm>
          <a:prstGeom prst="roundRect">
            <a:avLst>
              <a:gd name="adj" fmla="val 330932"/>
            </a:avLst>
          </a:prstGeom>
          <a:solidFill>
            <a:srgbClr val="C5D2CF"/>
          </a:solidFill>
          <a:ln/>
        </p:spPr>
      </p:sp>
      <p:sp>
        <p:nvSpPr>
          <p:cNvPr id="16" name="Shape 13"/>
          <p:cNvSpPr/>
          <p:nvPr/>
        </p:nvSpPr>
        <p:spPr>
          <a:xfrm>
            <a:off x="697885" y="5105162"/>
            <a:ext cx="405170" cy="405170"/>
          </a:xfrm>
          <a:prstGeom prst="roundRect">
            <a:avLst>
              <a:gd name="adj" fmla="val 18671"/>
            </a:avLst>
          </a:prstGeom>
          <a:solidFill>
            <a:srgbClr val="DFECE9"/>
          </a:solidFill>
          <a:ln w="7620">
            <a:solidFill>
              <a:srgbClr val="C5D2CF"/>
            </a:solidFill>
            <a:prstDash val="solid"/>
          </a:ln>
        </p:spPr>
      </p:sp>
      <p:sp>
        <p:nvSpPr>
          <p:cNvPr id="17" name="Text 14"/>
          <p:cNvSpPr/>
          <p:nvPr/>
        </p:nvSpPr>
        <p:spPr>
          <a:xfrm>
            <a:off x="830997" y="5172670"/>
            <a:ext cx="138827" cy="270153"/>
          </a:xfrm>
          <a:prstGeom prst="rect">
            <a:avLst/>
          </a:prstGeom>
          <a:noFill/>
          <a:ln/>
        </p:spPr>
        <p:txBody>
          <a:bodyPr wrap="none" lIns="0" tIns="0" rIns="0" bIns="0" rtlCol="0" anchor="t"/>
          <a:lstStyle/>
          <a:p>
            <a:pPr marL="0" indent="0" algn="ctr">
              <a:lnSpc>
                <a:spcPts val="2100"/>
              </a:lnSpc>
              <a:buNone/>
            </a:pPr>
            <a:r>
              <a:rPr lang="en-US" sz="2100" dirty="0">
                <a:solidFill>
                  <a:srgbClr val="2C3249"/>
                </a:solidFill>
                <a:latin typeface="Kanit" pitchFamily="34" charset="0"/>
                <a:ea typeface="Kanit" pitchFamily="34" charset="-122"/>
                <a:cs typeface="Kanit" pitchFamily="34" charset="-120"/>
              </a:rPr>
              <a:t>3</a:t>
            </a:r>
            <a:endParaRPr lang="en-US" sz="2100" dirty="0"/>
          </a:p>
        </p:txBody>
      </p:sp>
      <p:sp>
        <p:nvSpPr>
          <p:cNvPr id="18" name="Text 15"/>
          <p:cNvSpPr/>
          <p:nvPr/>
        </p:nvSpPr>
        <p:spPr>
          <a:xfrm>
            <a:off x="1891070" y="5082659"/>
            <a:ext cx="2251472" cy="281345"/>
          </a:xfrm>
          <a:prstGeom prst="rect">
            <a:avLst/>
          </a:prstGeom>
          <a:noFill/>
          <a:ln/>
        </p:spPr>
        <p:txBody>
          <a:bodyPr wrap="none" lIns="0" tIns="0" rIns="0" bIns="0" rtlCol="0" anchor="t"/>
          <a:lstStyle/>
          <a:p>
            <a:pPr marL="0" indent="0" algn="l">
              <a:lnSpc>
                <a:spcPts val="2200"/>
              </a:lnSpc>
              <a:buNone/>
            </a:pPr>
            <a:r>
              <a:rPr lang="en-US" sz="1750" dirty="0">
                <a:solidFill>
                  <a:srgbClr val="2C3249"/>
                </a:solidFill>
                <a:latin typeface="Kanit" pitchFamily="34" charset="0"/>
                <a:ea typeface="Kanit" pitchFamily="34" charset="-122"/>
                <a:cs typeface="Kanit" pitchFamily="34" charset="-120"/>
              </a:rPr>
              <a:t>Medals by Year</a:t>
            </a:r>
            <a:endParaRPr lang="en-US" sz="1750" dirty="0"/>
          </a:p>
        </p:txBody>
      </p:sp>
      <p:sp>
        <p:nvSpPr>
          <p:cNvPr id="19" name="Text 16"/>
          <p:cNvSpPr/>
          <p:nvPr/>
        </p:nvSpPr>
        <p:spPr>
          <a:xfrm>
            <a:off x="1891070" y="5471993"/>
            <a:ext cx="6622613" cy="576263"/>
          </a:xfrm>
          <a:prstGeom prst="rect">
            <a:avLst/>
          </a:prstGeom>
          <a:noFill/>
          <a:ln/>
        </p:spPr>
        <p:txBody>
          <a:bodyPr wrap="square" lIns="0" tIns="0" rIns="0" bIns="0" rtlCol="0" anchor="t"/>
          <a:lstStyle/>
          <a:p>
            <a:pPr marL="0" indent="0" algn="l">
              <a:lnSpc>
                <a:spcPts val="2250"/>
              </a:lnSpc>
              <a:buNone/>
            </a:pPr>
            <a:r>
              <a:rPr lang="en-US" sz="1400" dirty="0">
                <a:solidFill>
                  <a:srgbClr val="2C3249"/>
                </a:solidFill>
                <a:latin typeface="Martel Sans" pitchFamily="34" charset="0"/>
                <a:ea typeface="Martel Sans" pitchFamily="34" charset="-122"/>
                <a:cs typeface="Martel Sans" pitchFamily="34" charset="-120"/>
              </a:rPr>
              <a:t>Users can see the number of medals awarded in each year for each type of medal.</a:t>
            </a:r>
            <a:endParaRPr lang="en-US" sz="1400" dirty="0"/>
          </a:p>
        </p:txBody>
      </p:sp>
      <p:sp>
        <p:nvSpPr>
          <p:cNvPr id="20" name="Shape 17"/>
          <p:cNvSpPr/>
          <p:nvPr/>
        </p:nvSpPr>
        <p:spPr>
          <a:xfrm>
            <a:off x="1080195" y="6801922"/>
            <a:ext cx="630317" cy="22860"/>
          </a:xfrm>
          <a:prstGeom prst="roundRect">
            <a:avLst>
              <a:gd name="adj" fmla="val 330932"/>
            </a:avLst>
          </a:prstGeom>
          <a:solidFill>
            <a:srgbClr val="C5D2CF"/>
          </a:solidFill>
          <a:ln/>
        </p:spPr>
      </p:sp>
      <p:sp>
        <p:nvSpPr>
          <p:cNvPr id="21" name="Shape 18"/>
          <p:cNvSpPr/>
          <p:nvPr/>
        </p:nvSpPr>
        <p:spPr>
          <a:xfrm>
            <a:off x="697885" y="6610826"/>
            <a:ext cx="405170" cy="405170"/>
          </a:xfrm>
          <a:prstGeom prst="roundRect">
            <a:avLst>
              <a:gd name="adj" fmla="val 18671"/>
            </a:avLst>
          </a:prstGeom>
          <a:solidFill>
            <a:srgbClr val="DFECE9"/>
          </a:solidFill>
          <a:ln w="7620">
            <a:solidFill>
              <a:srgbClr val="C5D2CF"/>
            </a:solidFill>
            <a:prstDash val="solid"/>
          </a:ln>
        </p:spPr>
      </p:sp>
      <p:sp>
        <p:nvSpPr>
          <p:cNvPr id="22" name="Text 19"/>
          <p:cNvSpPr/>
          <p:nvPr/>
        </p:nvSpPr>
        <p:spPr>
          <a:xfrm>
            <a:off x="827425" y="6678335"/>
            <a:ext cx="146090" cy="270153"/>
          </a:xfrm>
          <a:prstGeom prst="rect">
            <a:avLst/>
          </a:prstGeom>
          <a:noFill/>
          <a:ln/>
        </p:spPr>
        <p:txBody>
          <a:bodyPr wrap="none" lIns="0" tIns="0" rIns="0" bIns="0" rtlCol="0" anchor="t"/>
          <a:lstStyle/>
          <a:p>
            <a:pPr marL="0" indent="0" algn="ctr">
              <a:lnSpc>
                <a:spcPts val="2100"/>
              </a:lnSpc>
              <a:buNone/>
            </a:pPr>
            <a:r>
              <a:rPr lang="en-US" sz="2100" dirty="0">
                <a:solidFill>
                  <a:srgbClr val="2C3249"/>
                </a:solidFill>
                <a:latin typeface="Kanit" pitchFamily="34" charset="0"/>
                <a:ea typeface="Kanit" pitchFamily="34" charset="-122"/>
                <a:cs typeface="Kanit" pitchFamily="34" charset="-120"/>
              </a:rPr>
              <a:t>4</a:t>
            </a:r>
            <a:endParaRPr lang="en-US" sz="2100" dirty="0"/>
          </a:p>
        </p:txBody>
      </p:sp>
      <p:sp>
        <p:nvSpPr>
          <p:cNvPr id="23" name="Text 20"/>
          <p:cNvSpPr/>
          <p:nvPr/>
        </p:nvSpPr>
        <p:spPr>
          <a:xfrm>
            <a:off x="1891070" y="6588323"/>
            <a:ext cx="3814763" cy="281345"/>
          </a:xfrm>
          <a:prstGeom prst="rect">
            <a:avLst/>
          </a:prstGeom>
          <a:noFill/>
          <a:ln/>
        </p:spPr>
        <p:txBody>
          <a:bodyPr wrap="none" lIns="0" tIns="0" rIns="0" bIns="0" rtlCol="0" anchor="t"/>
          <a:lstStyle/>
          <a:p>
            <a:pPr marL="0" indent="0" algn="l">
              <a:lnSpc>
                <a:spcPts val="2200"/>
              </a:lnSpc>
              <a:buNone/>
            </a:pPr>
            <a:r>
              <a:rPr lang="en-US" sz="1750" dirty="0">
                <a:solidFill>
                  <a:srgbClr val="2C3249"/>
                </a:solidFill>
                <a:latin typeface="Kanit" pitchFamily="34" charset="0"/>
                <a:ea typeface="Kanit" pitchFamily="34" charset="-122"/>
                <a:cs typeface="Kanit" pitchFamily="34" charset="-120"/>
              </a:rPr>
              <a:t>Average Height and Weight of Athletes</a:t>
            </a:r>
            <a:endParaRPr lang="en-US" sz="1750" dirty="0"/>
          </a:p>
        </p:txBody>
      </p:sp>
      <p:sp>
        <p:nvSpPr>
          <p:cNvPr id="24" name="Text 21"/>
          <p:cNvSpPr/>
          <p:nvPr/>
        </p:nvSpPr>
        <p:spPr>
          <a:xfrm>
            <a:off x="1891070" y="6977658"/>
            <a:ext cx="6622613" cy="576263"/>
          </a:xfrm>
          <a:prstGeom prst="rect">
            <a:avLst/>
          </a:prstGeom>
          <a:noFill/>
          <a:ln/>
        </p:spPr>
        <p:txBody>
          <a:bodyPr wrap="square" lIns="0" tIns="0" rIns="0" bIns="0" rtlCol="0" anchor="t"/>
          <a:lstStyle/>
          <a:p>
            <a:pPr marL="0" indent="0" algn="l">
              <a:lnSpc>
                <a:spcPts val="2250"/>
              </a:lnSpc>
              <a:buNone/>
            </a:pPr>
            <a:r>
              <a:rPr lang="en-US" sz="1400" dirty="0">
                <a:solidFill>
                  <a:srgbClr val="2C3249"/>
                </a:solidFill>
                <a:latin typeface="Martel Sans" pitchFamily="34" charset="0"/>
                <a:ea typeface="Martel Sans" pitchFamily="34" charset="-122"/>
                <a:cs typeface="Martel Sans" pitchFamily="34" charset="-120"/>
              </a:rPr>
              <a:t>The program calculates the average height and weight of athletes, providing insight into the physical attributes of Olympic participants.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31758" y="574953"/>
            <a:ext cx="10505480" cy="653415"/>
          </a:xfrm>
          <a:prstGeom prst="rect">
            <a:avLst/>
          </a:prstGeom>
          <a:noFill/>
          <a:ln/>
        </p:spPr>
        <p:txBody>
          <a:bodyPr wrap="none" lIns="0" tIns="0" rIns="0" bIns="0" rtlCol="0" anchor="t"/>
          <a:lstStyle/>
          <a:p>
            <a:pPr marL="0" indent="0">
              <a:lnSpc>
                <a:spcPts val="5100"/>
              </a:lnSpc>
              <a:buNone/>
            </a:pPr>
            <a:r>
              <a:rPr lang="en-US" sz="4100" dirty="0">
                <a:solidFill>
                  <a:srgbClr val="272D45"/>
                </a:solidFill>
                <a:latin typeface="Kanit" pitchFamily="34" charset="0"/>
                <a:ea typeface="Kanit" pitchFamily="34" charset="-122"/>
                <a:cs typeface="Kanit" pitchFamily="34" charset="-120"/>
              </a:rPr>
              <a:t>Key Features and Implementation (continued)</a:t>
            </a:r>
            <a:endParaRPr lang="en-US" sz="4100" dirty="0"/>
          </a:p>
        </p:txBody>
      </p:sp>
      <p:sp>
        <p:nvSpPr>
          <p:cNvPr id="3" name="Shape 1"/>
          <p:cNvSpPr/>
          <p:nvPr/>
        </p:nvSpPr>
        <p:spPr>
          <a:xfrm>
            <a:off x="1033939" y="1541978"/>
            <a:ext cx="22860" cy="6114336"/>
          </a:xfrm>
          <a:prstGeom prst="roundRect">
            <a:avLst>
              <a:gd name="adj" fmla="val 384173"/>
            </a:avLst>
          </a:prstGeom>
          <a:solidFill>
            <a:srgbClr val="C5D2CF"/>
          </a:solidFill>
          <a:ln/>
        </p:spPr>
      </p:sp>
      <p:sp>
        <p:nvSpPr>
          <p:cNvPr id="4" name="Shape 2"/>
          <p:cNvSpPr/>
          <p:nvPr/>
        </p:nvSpPr>
        <p:spPr>
          <a:xfrm>
            <a:off x="1257717" y="2000845"/>
            <a:ext cx="731758" cy="22860"/>
          </a:xfrm>
          <a:prstGeom prst="roundRect">
            <a:avLst>
              <a:gd name="adj" fmla="val 384173"/>
            </a:avLst>
          </a:prstGeom>
          <a:solidFill>
            <a:srgbClr val="C5D2CF"/>
          </a:solidFill>
          <a:ln/>
        </p:spPr>
      </p:sp>
      <p:sp>
        <p:nvSpPr>
          <p:cNvPr id="5" name="Shape 3"/>
          <p:cNvSpPr/>
          <p:nvPr/>
        </p:nvSpPr>
        <p:spPr>
          <a:xfrm>
            <a:off x="810161" y="1777127"/>
            <a:ext cx="470416" cy="470416"/>
          </a:xfrm>
          <a:prstGeom prst="roundRect">
            <a:avLst>
              <a:gd name="adj" fmla="val 18669"/>
            </a:avLst>
          </a:prstGeom>
          <a:solidFill>
            <a:srgbClr val="DFECE9"/>
          </a:solidFill>
          <a:ln w="7620">
            <a:solidFill>
              <a:srgbClr val="C5D2CF"/>
            </a:solidFill>
            <a:prstDash val="solid"/>
          </a:ln>
        </p:spPr>
      </p:sp>
      <p:sp>
        <p:nvSpPr>
          <p:cNvPr id="6" name="Text 4"/>
          <p:cNvSpPr/>
          <p:nvPr/>
        </p:nvSpPr>
        <p:spPr>
          <a:xfrm>
            <a:off x="997684" y="1855470"/>
            <a:ext cx="95369" cy="313611"/>
          </a:xfrm>
          <a:prstGeom prst="rect">
            <a:avLst/>
          </a:prstGeom>
          <a:noFill/>
          <a:ln/>
        </p:spPr>
        <p:txBody>
          <a:bodyPr wrap="none" lIns="0" tIns="0" rIns="0" bIns="0" rtlCol="0" anchor="t"/>
          <a:lstStyle/>
          <a:p>
            <a:pPr marL="0" indent="0" algn="ctr">
              <a:lnSpc>
                <a:spcPts val="2450"/>
              </a:lnSpc>
              <a:buNone/>
            </a:pPr>
            <a:r>
              <a:rPr lang="en-US" sz="2450" dirty="0">
                <a:solidFill>
                  <a:srgbClr val="2C3249"/>
                </a:solidFill>
                <a:latin typeface="Kanit" pitchFamily="34" charset="0"/>
                <a:ea typeface="Kanit" pitchFamily="34" charset="-122"/>
                <a:cs typeface="Kanit" pitchFamily="34" charset="-120"/>
              </a:rPr>
              <a:t>1</a:t>
            </a:r>
            <a:endParaRPr lang="en-US" sz="2450" dirty="0"/>
          </a:p>
        </p:txBody>
      </p:sp>
      <p:sp>
        <p:nvSpPr>
          <p:cNvPr id="7" name="Text 5"/>
          <p:cNvSpPr/>
          <p:nvPr/>
        </p:nvSpPr>
        <p:spPr>
          <a:xfrm>
            <a:off x="2195393" y="1751052"/>
            <a:ext cx="3087767" cy="326588"/>
          </a:xfrm>
          <a:prstGeom prst="rect">
            <a:avLst/>
          </a:prstGeom>
          <a:noFill/>
          <a:ln/>
        </p:spPr>
        <p:txBody>
          <a:bodyPr wrap="none" lIns="0" tIns="0" rIns="0" bIns="0" rtlCol="0" anchor="t"/>
          <a:lstStyle/>
          <a:p>
            <a:pPr marL="0" indent="0" algn="l">
              <a:lnSpc>
                <a:spcPts val="2550"/>
              </a:lnSpc>
              <a:buNone/>
            </a:pPr>
            <a:r>
              <a:rPr lang="en-US" sz="2050" dirty="0">
                <a:solidFill>
                  <a:srgbClr val="2C3249"/>
                </a:solidFill>
                <a:latin typeface="Kanit" pitchFamily="34" charset="0"/>
                <a:ea typeface="Kanit" pitchFamily="34" charset="-122"/>
                <a:cs typeface="Kanit" pitchFamily="34" charset="-120"/>
              </a:rPr>
              <a:t>Number of Events by Sport</a:t>
            </a:r>
            <a:endParaRPr lang="en-US" sz="2050" dirty="0"/>
          </a:p>
        </p:txBody>
      </p:sp>
      <p:sp>
        <p:nvSpPr>
          <p:cNvPr id="8" name="Text 6"/>
          <p:cNvSpPr/>
          <p:nvPr/>
        </p:nvSpPr>
        <p:spPr>
          <a:xfrm>
            <a:off x="2195393" y="2203013"/>
            <a:ext cx="11703248" cy="334447"/>
          </a:xfrm>
          <a:prstGeom prst="rect">
            <a:avLst/>
          </a:prstGeom>
          <a:noFill/>
          <a:ln/>
        </p:spPr>
        <p:txBody>
          <a:bodyPr wrap="non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This feature counts the total number of events for each sport in the dataset.</a:t>
            </a:r>
            <a:endParaRPr lang="en-US" sz="1600" dirty="0"/>
          </a:p>
        </p:txBody>
      </p:sp>
      <p:sp>
        <p:nvSpPr>
          <p:cNvPr id="9" name="Shape 7"/>
          <p:cNvSpPr/>
          <p:nvPr/>
        </p:nvSpPr>
        <p:spPr>
          <a:xfrm>
            <a:off x="1257717" y="3414474"/>
            <a:ext cx="731758" cy="22860"/>
          </a:xfrm>
          <a:prstGeom prst="roundRect">
            <a:avLst>
              <a:gd name="adj" fmla="val 384173"/>
            </a:avLst>
          </a:prstGeom>
          <a:solidFill>
            <a:srgbClr val="C5D2CF"/>
          </a:solidFill>
          <a:ln/>
        </p:spPr>
      </p:sp>
      <p:sp>
        <p:nvSpPr>
          <p:cNvPr id="10" name="Shape 8"/>
          <p:cNvSpPr/>
          <p:nvPr/>
        </p:nvSpPr>
        <p:spPr>
          <a:xfrm>
            <a:off x="810161" y="3190756"/>
            <a:ext cx="470416" cy="470416"/>
          </a:xfrm>
          <a:prstGeom prst="roundRect">
            <a:avLst>
              <a:gd name="adj" fmla="val 18669"/>
            </a:avLst>
          </a:prstGeom>
          <a:solidFill>
            <a:srgbClr val="DFECE9"/>
          </a:solidFill>
          <a:ln w="7620">
            <a:solidFill>
              <a:srgbClr val="C5D2CF"/>
            </a:solidFill>
            <a:prstDash val="solid"/>
          </a:ln>
        </p:spPr>
      </p:sp>
      <p:sp>
        <p:nvSpPr>
          <p:cNvPr id="11" name="Text 9"/>
          <p:cNvSpPr/>
          <p:nvPr/>
        </p:nvSpPr>
        <p:spPr>
          <a:xfrm>
            <a:off x="966014" y="3269099"/>
            <a:ext cx="158710" cy="313611"/>
          </a:xfrm>
          <a:prstGeom prst="rect">
            <a:avLst/>
          </a:prstGeom>
          <a:noFill/>
          <a:ln/>
        </p:spPr>
        <p:txBody>
          <a:bodyPr wrap="none" lIns="0" tIns="0" rIns="0" bIns="0" rtlCol="0" anchor="t"/>
          <a:lstStyle/>
          <a:p>
            <a:pPr marL="0" indent="0" algn="ctr">
              <a:lnSpc>
                <a:spcPts val="2450"/>
              </a:lnSpc>
              <a:buNone/>
            </a:pPr>
            <a:r>
              <a:rPr lang="en-US" sz="2450" dirty="0">
                <a:solidFill>
                  <a:srgbClr val="2C3249"/>
                </a:solidFill>
                <a:latin typeface="Kanit" pitchFamily="34" charset="0"/>
                <a:ea typeface="Kanit" pitchFamily="34" charset="-122"/>
                <a:cs typeface="Kanit" pitchFamily="34" charset="-120"/>
              </a:rPr>
              <a:t>2</a:t>
            </a:r>
            <a:endParaRPr lang="en-US" sz="2450" dirty="0"/>
          </a:p>
        </p:txBody>
      </p:sp>
      <p:sp>
        <p:nvSpPr>
          <p:cNvPr id="12" name="Text 10"/>
          <p:cNvSpPr/>
          <p:nvPr/>
        </p:nvSpPr>
        <p:spPr>
          <a:xfrm>
            <a:off x="2195393" y="3164681"/>
            <a:ext cx="2818090" cy="326588"/>
          </a:xfrm>
          <a:prstGeom prst="rect">
            <a:avLst/>
          </a:prstGeom>
          <a:noFill/>
          <a:ln/>
        </p:spPr>
        <p:txBody>
          <a:bodyPr wrap="none" lIns="0" tIns="0" rIns="0" bIns="0" rtlCol="0" anchor="t"/>
          <a:lstStyle/>
          <a:p>
            <a:pPr marL="0" indent="0" algn="l">
              <a:lnSpc>
                <a:spcPts val="2550"/>
              </a:lnSpc>
              <a:buNone/>
            </a:pPr>
            <a:r>
              <a:rPr lang="en-US" sz="2050" dirty="0">
                <a:solidFill>
                  <a:srgbClr val="2C3249"/>
                </a:solidFill>
                <a:latin typeface="Kanit" pitchFamily="34" charset="0"/>
                <a:ea typeface="Kanit" pitchFamily="34" charset="-122"/>
                <a:cs typeface="Kanit" pitchFamily="34" charset="-120"/>
              </a:rPr>
              <a:t>Medal Counts by Season</a:t>
            </a:r>
            <a:endParaRPr lang="en-US" sz="2050" dirty="0"/>
          </a:p>
        </p:txBody>
      </p:sp>
      <p:sp>
        <p:nvSpPr>
          <p:cNvPr id="13" name="Text 11"/>
          <p:cNvSpPr/>
          <p:nvPr/>
        </p:nvSpPr>
        <p:spPr>
          <a:xfrm>
            <a:off x="2195393" y="3616643"/>
            <a:ext cx="11703248" cy="334447"/>
          </a:xfrm>
          <a:prstGeom prst="rect">
            <a:avLst/>
          </a:prstGeom>
          <a:noFill/>
          <a:ln/>
        </p:spPr>
        <p:txBody>
          <a:bodyPr wrap="non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Users can explore how medals are distributed across summer and winter Olympic games.</a:t>
            </a:r>
            <a:endParaRPr lang="en-US" sz="1600" dirty="0"/>
          </a:p>
        </p:txBody>
      </p:sp>
      <p:sp>
        <p:nvSpPr>
          <p:cNvPr id="14" name="Shape 12"/>
          <p:cNvSpPr/>
          <p:nvPr/>
        </p:nvSpPr>
        <p:spPr>
          <a:xfrm>
            <a:off x="1257717" y="4828103"/>
            <a:ext cx="731758" cy="22860"/>
          </a:xfrm>
          <a:prstGeom prst="roundRect">
            <a:avLst>
              <a:gd name="adj" fmla="val 384173"/>
            </a:avLst>
          </a:prstGeom>
          <a:solidFill>
            <a:srgbClr val="C5D2CF"/>
          </a:solidFill>
          <a:ln/>
        </p:spPr>
      </p:sp>
      <p:sp>
        <p:nvSpPr>
          <p:cNvPr id="15" name="Shape 13"/>
          <p:cNvSpPr/>
          <p:nvPr/>
        </p:nvSpPr>
        <p:spPr>
          <a:xfrm>
            <a:off x="810161" y="4604385"/>
            <a:ext cx="470416" cy="470416"/>
          </a:xfrm>
          <a:prstGeom prst="roundRect">
            <a:avLst>
              <a:gd name="adj" fmla="val 18669"/>
            </a:avLst>
          </a:prstGeom>
          <a:solidFill>
            <a:srgbClr val="DFECE9"/>
          </a:solidFill>
          <a:ln w="7620">
            <a:solidFill>
              <a:srgbClr val="C5D2CF"/>
            </a:solidFill>
            <a:prstDash val="solid"/>
          </a:ln>
        </p:spPr>
      </p:sp>
      <p:sp>
        <p:nvSpPr>
          <p:cNvPr id="16" name="Text 14"/>
          <p:cNvSpPr/>
          <p:nvPr/>
        </p:nvSpPr>
        <p:spPr>
          <a:xfrm>
            <a:off x="964704" y="4682728"/>
            <a:ext cx="161211" cy="313611"/>
          </a:xfrm>
          <a:prstGeom prst="rect">
            <a:avLst/>
          </a:prstGeom>
          <a:noFill/>
          <a:ln/>
        </p:spPr>
        <p:txBody>
          <a:bodyPr wrap="none" lIns="0" tIns="0" rIns="0" bIns="0" rtlCol="0" anchor="t"/>
          <a:lstStyle/>
          <a:p>
            <a:pPr marL="0" indent="0" algn="ctr">
              <a:lnSpc>
                <a:spcPts val="2450"/>
              </a:lnSpc>
              <a:buNone/>
            </a:pPr>
            <a:r>
              <a:rPr lang="en-US" sz="2450" dirty="0">
                <a:solidFill>
                  <a:srgbClr val="2C3249"/>
                </a:solidFill>
                <a:latin typeface="Kanit" pitchFamily="34" charset="0"/>
                <a:ea typeface="Kanit" pitchFamily="34" charset="-122"/>
                <a:cs typeface="Kanit" pitchFamily="34" charset="-120"/>
              </a:rPr>
              <a:t>3</a:t>
            </a:r>
            <a:endParaRPr lang="en-US" sz="2450" dirty="0"/>
          </a:p>
        </p:txBody>
      </p:sp>
      <p:sp>
        <p:nvSpPr>
          <p:cNvPr id="17" name="Text 15"/>
          <p:cNvSpPr/>
          <p:nvPr/>
        </p:nvSpPr>
        <p:spPr>
          <a:xfrm>
            <a:off x="2195393" y="4578310"/>
            <a:ext cx="3222903" cy="326588"/>
          </a:xfrm>
          <a:prstGeom prst="rect">
            <a:avLst/>
          </a:prstGeom>
          <a:noFill/>
          <a:ln/>
        </p:spPr>
        <p:txBody>
          <a:bodyPr wrap="none" lIns="0" tIns="0" rIns="0" bIns="0" rtlCol="0" anchor="t"/>
          <a:lstStyle/>
          <a:p>
            <a:pPr marL="0" indent="0" algn="l">
              <a:lnSpc>
                <a:spcPts val="2550"/>
              </a:lnSpc>
              <a:buNone/>
            </a:pPr>
            <a:r>
              <a:rPr lang="en-US" sz="2050" dirty="0">
                <a:solidFill>
                  <a:srgbClr val="2C3249"/>
                </a:solidFill>
                <a:latin typeface="Kanit" pitchFamily="34" charset="0"/>
                <a:ea typeface="Kanit" pitchFamily="34" charset="-122"/>
                <a:cs typeface="Kanit" pitchFamily="34" charset="-120"/>
              </a:rPr>
              <a:t>Height and Weight Statistics</a:t>
            </a:r>
            <a:endParaRPr lang="en-US" sz="2050" dirty="0"/>
          </a:p>
        </p:txBody>
      </p:sp>
      <p:sp>
        <p:nvSpPr>
          <p:cNvPr id="18" name="Text 16"/>
          <p:cNvSpPr/>
          <p:nvPr/>
        </p:nvSpPr>
        <p:spPr>
          <a:xfrm>
            <a:off x="2195393" y="5030272"/>
            <a:ext cx="11703248" cy="668893"/>
          </a:xfrm>
          <a:prstGeom prst="rect">
            <a:avLst/>
          </a:prstGeom>
          <a:noFill/>
          <a:ln/>
        </p:spPr>
        <p:txBody>
          <a:bodyPr wrap="squar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This function computes basic statistics (minimum, maximum, mean) for athletes' height and weight, giving an overview of the physical trends over the years.</a:t>
            </a:r>
            <a:endParaRPr lang="en-US" sz="1600" dirty="0"/>
          </a:p>
        </p:txBody>
      </p:sp>
      <p:sp>
        <p:nvSpPr>
          <p:cNvPr id="19" name="Shape 17"/>
          <p:cNvSpPr/>
          <p:nvPr/>
        </p:nvSpPr>
        <p:spPr>
          <a:xfrm>
            <a:off x="1257717" y="6576179"/>
            <a:ext cx="731758" cy="22860"/>
          </a:xfrm>
          <a:prstGeom prst="roundRect">
            <a:avLst>
              <a:gd name="adj" fmla="val 384173"/>
            </a:avLst>
          </a:prstGeom>
          <a:solidFill>
            <a:srgbClr val="C5D2CF"/>
          </a:solidFill>
          <a:ln/>
        </p:spPr>
      </p:sp>
      <p:sp>
        <p:nvSpPr>
          <p:cNvPr id="20" name="Shape 18"/>
          <p:cNvSpPr/>
          <p:nvPr/>
        </p:nvSpPr>
        <p:spPr>
          <a:xfrm>
            <a:off x="810161" y="6352461"/>
            <a:ext cx="470416" cy="470416"/>
          </a:xfrm>
          <a:prstGeom prst="roundRect">
            <a:avLst>
              <a:gd name="adj" fmla="val 18669"/>
            </a:avLst>
          </a:prstGeom>
          <a:solidFill>
            <a:srgbClr val="DFECE9"/>
          </a:solidFill>
          <a:ln w="7620">
            <a:solidFill>
              <a:srgbClr val="C5D2CF"/>
            </a:solidFill>
            <a:prstDash val="solid"/>
          </a:ln>
        </p:spPr>
      </p:sp>
      <p:sp>
        <p:nvSpPr>
          <p:cNvPr id="21" name="Text 19"/>
          <p:cNvSpPr/>
          <p:nvPr/>
        </p:nvSpPr>
        <p:spPr>
          <a:xfrm>
            <a:off x="960537" y="6430804"/>
            <a:ext cx="169664" cy="313611"/>
          </a:xfrm>
          <a:prstGeom prst="rect">
            <a:avLst/>
          </a:prstGeom>
          <a:noFill/>
          <a:ln/>
        </p:spPr>
        <p:txBody>
          <a:bodyPr wrap="none" lIns="0" tIns="0" rIns="0" bIns="0" rtlCol="0" anchor="t"/>
          <a:lstStyle/>
          <a:p>
            <a:pPr marL="0" indent="0" algn="ctr">
              <a:lnSpc>
                <a:spcPts val="2450"/>
              </a:lnSpc>
              <a:buNone/>
            </a:pPr>
            <a:r>
              <a:rPr lang="en-US" sz="2450" dirty="0">
                <a:solidFill>
                  <a:srgbClr val="2C3249"/>
                </a:solidFill>
                <a:latin typeface="Kanit" pitchFamily="34" charset="0"/>
                <a:ea typeface="Kanit" pitchFamily="34" charset="-122"/>
                <a:cs typeface="Kanit" pitchFamily="34" charset="-120"/>
              </a:rPr>
              <a:t>4</a:t>
            </a:r>
            <a:endParaRPr lang="en-US" sz="2450" dirty="0"/>
          </a:p>
        </p:txBody>
      </p:sp>
      <p:sp>
        <p:nvSpPr>
          <p:cNvPr id="22" name="Text 20"/>
          <p:cNvSpPr/>
          <p:nvPr/>
        </p:nvSpPr>
        <p:spPr>
          <a:xfrm>
            <a:off x="2195393" y="6326386"/>
            <a:ext cx="3351252" cy="326588"/>
          </a:xfrm>
          <a:prstGeom prst="rect">
            <a:avLst/>
          </a:prstGeom>
          <a:noFill/>
          <a:ln/>
        </p:spPr>
        <p:txBody>
          <a:bodyPr wrap="none" lIns="0" tIns="0" rIns="0" bIns="0" rtlCol="0" anchor="t"/>
          <a:lstStyle/>
          <a:p>
            <a:pPr marL="0" indent="0" algn="l">
              <a:lnSpc>
                <a:spcPts val="2550"/>
              </a:lnSpc>
              <a:buNone/>
            </a:pPr>
            <a:r>
              <a:rPr lang="en-US" sz="2050" dirty="0">
                <a:solidFill>
                  <a:srgbClr val="2C3249"/>
                </a:solidFill>
                <a:latin typeface="Kanit" pitchFamily="34" charset="0"/>
                <a:ea typeface="Kanit" pitchFamily="34" charset="-122"/>
                <a:cs typeface="Kanit" pitchFamily="34" charset="-120"/>
              </a:rPr>
              <a:t>Year-Wise Medal Distribution</a:t>
            </a:r>
            <a:endParaRPr lang="en-US" sz="2050" dirty="0"/>
          </a:p>
        </p:txBody>
      </p:sp>
      <p:sp>
        <p:nvSpPr>
          <p:cNvPr id="23" name="Text 21"/>
          <p:cNvSpPr/>
          <p:nvPr/>
        </p:nvSpPr>
        <p:spPr>
          <a:xfrm>
            <a:off x="2195393" y="6778347"/>
            <a:ext cx="11703248" cy="668893"/>
          </a:xfrm>
          <a:prstGeom prst="rect">
            <a:avLst/>
          </a:prstGeom>
          <a:noFill/>
          <a:ln/>
        </p:spPr>
        <p:txBody>
          <a:bodyPr wrap="squar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The year-wise distribution of medals is displayed for each country, helping users analyze performance trends over time.</a:t>
            </a:r>
            <a:endParaRPr lang="en-US" sz="1600" dirty="0"/>
          </a:p>
        </p:txBody>
      </p:sp>
      <p:sp>
        <p:nvSpPr>
          <p:cNvPr id="25" name="Rectangle 24">
            <a:extLst>
              <a:ext uri="{FF2B5EF4-FFF2-40B4-BE49-F238E27FC236}">
                <a16:creationId xmlns:a16="http://schemas.microsoft.com/office/drawing/2014/main" id="{1766FDC2-64AE-67F6-DA64-44B1750918DC}"/>
              </a:ext>
            </a:extLst>
          </p:cNvPr>
          <p:cNvSpPr/>
          <p:nvPr/>
        </p:nvSpPr>
        <p:spPr>
          <a:xfrm>
            <a:off x="12333249" y="7768232"/>
            <a:ext cx="2207941" cy="3721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425922" y="1775698"/>
            <a:ext cx="6711077" cy="838914"/>
          </a:xfrm>
          <a:prstGeom prst="rect">
            <a:avLst/>
          </a:prstGeom>
          <a:noFill/>
          <a:ln/>
        </p:spPr>
        <p:txBody>
          <a:bodyPr wrap="none" lIns="0" tIns="0" rIns="0" bIns="0" rtlCol="0" anchor="t"/>
          <a:lstStyle/>
          <a:p>
            <a:pPr marL="0" indent="0">
              <a:lnSpc>
                <a:spcPts val="6600"/>
              </a:lnSpc>
              <a:buNone/>
            </a:pPr>
            <a:r>
              <a:rPr lang="en-US" sz="5250" dirty="0">
                <a:solidFill>
                  <a:srgbClr val="272D45"/>
                </a:solidFill>
                <a:latin typeface="Kanit" pitchFamily="34" charset="0"/>
                <a:ea typeface="Kanit" pitchFamily="34" charset="-122"/>
                <a:cs typeface="Kanit" pitchFamily="34" charset="-120"/>
              </a:rPr>
              <a:t>Conclusion</a:t>
            </a:r>
            <a:endParaRPr lang="en-US" sz="5250" dirty="0"/>
          </a:p>
        </p:txBody>
      </p:sp>
      <p:sp>
        <p:nvSpPr>
          <p:cNvPr id="4" name="Text 1"/>
          <p:cNvSpPr/>
          <p:nvPr/>
        </p:nvSpPr>
        <p:spPr>
          <a:xfrm>
            <a:off x="6425922" y="3017282"/>
            <a:ext cx="7264956" cy="3436620"/>
          </a:xfrm>
          <a:prstGeom prst="rect">
            <a:avLst/>
          </a:prstGeom>
          <a:noFill/>
          <a:ln/>
        </p:spPr>
        <p:txBody>
          <a:bodyPr wrap="square" lIns="0" tIns="0" rIns="0" bIns="0" rtlCol="0" anchor="t"/>
          <a:lstStyle/>
          <a:p>
            <a:pPr marL="0" indent="0">
              <a:lnSpc>
                <a:spcPts val="3350"/>
              </a:lnSpc>
              <a:buNone/>
            </a:pPr>
            <a:r>
              <a:rPr lang="en-US" sz="2100" dirty="0">
                <a:solidFill>
                  <a:srgbClr val="2C3249"/>
                </a:solidFill>
                <a:latin typeface="Martel Sans" pitchFamily="34" charset="0"/>
                <a:ea typeface="Martel Sans" pitchFamily="34" charset="-122"/>
                <a:cs typeface="Martel Sans" pitchFamily="34" charset="-120"/>
              </a:rPr>
              <a:t>The Olympic Data Analyzer project provides a valuable tool for analyzing Olympic data. Its user-friendly interface allows for easy exploration and extraction of insightful information about athlete performance, medal distribution, and historical trends. With potential for future expansion and integration with real Olympic datasets, this project could become a powerful resource for sports enthusiasts and researchers.</a:t>
            </a:r>
            <a:endParaRPr lang="en-US" sz="2100" dirty="0"/>
          </a:p>
        </p:txBody>
      </p:sp>
      <p:sp>
        <p:nvSpPr>
          <p:cNvPr id="6" name="Rectangle 5">
            <a:extLst>
              <a:ext uri="{FF2B5EF4-FFF2-40B4-BE49-F238E27FC236}">
                <a16:creationId xmlns:a16="http://schemas.microsoft.com/office/drawing/2014/main" id="{BC5FBCFA-CC24-49A8-A022-95F595EC7231}"/>
              </a:ext>
            </a:extLst>
          </p:cNvPr>
          <p:cNvSpPr/>
          <p:nvPr/>
        </p:nvSpPr>
        <p:spPr>
          <a:xfrm>
            <a:off x="12333249" y="7768232"/>
            <a:ext cx="2207941" cy="3721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679</Words>
  <Application>Microsoft Office PowerPoint</Application>
  <PresentationFormat>Custom</PresentationFormat>
  <Paragraphs>90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Martel Sans</vt:lpstr>
      <vt:lpstr>Arial</vt:lpstr>
      <vt:lpstr>Kanit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Vishal Alpuria</cp:lastModifiedBy>
  <cp:revision>12</cp:revision>
  <dcterms:created xsi:type="dcterms:W3CDTF">2024-09-09T09:23:57Z</dcterms:created>
  <dcterms:modified xsi:type="dcterms:W3CDTF">2024-09-09T09:30:40Z</dcterms:modified>
</cp:coreProperties>
</file>