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57"/>
  </p:notesMasterIdLst>
  <p:handoutMasterIdLst>
    <p:handoutMasterId r:id="rId58"/>
  </p:handoutMasterIdLst>
  <p:sldIdLst>
    <p:sldId id="269" r:id="rId2"/>
    <p:sldId id="381" r:id="rId3"/>
    <p:sldId id="445" r:id="rId4"/>
    <p:sldId id="493" r:id="rId5"/>
    <p:sldId id="446" r:id="rId6"/>
    <p:sldId id="492" r:id="rId7"/>
    <p:sldId id="374" r:id="rId8"/>
    <p:sldId id="384" r:id="rId9"/>
    <p:sldId id="386" r:id="rId10"/>
    <p:sldId id="387" r:id="rId11"/>
    <p:sldId id="378" r:id="rId12"/>
    <p:sldId id="379" r:id="rId13"/>
    <p:sldId id="388" r:id="rId14"/>
    <p:sldId id="389" r:id="rId15"/>
    <p:sldId id="393" r:id="rId16"/>
    <p:sldId id="376" r:id="rId17"/>
    <p:sldId id="400" r:id="rId18"/>
    <p:sldId id="354" r:id="rId19"/>
    <p:sldId id="355" r:id="rId20"/>
    <p:sldId id="356" r:id="rId21"/>
    <p:sldId id="357" r:id="rId22"/>
    <p:sldId id="358" r:id="rId23"/>
    <p:sldId id="447" r:id="rId24"/>
    <p:sldId id="395" r:id="rId25"/>
    <p:sldId id="363" r:id="rId26"/>
    <p:sldId id="365" r:id="rId27"/>
    <p:sldId id="366" r:id="rId28"/>
    <p:sldId id="39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97" r:id="rId37"/>
    <p:sldId id="375" r:id="rId38"/>
    <p:sldId id="398" r:id="rId39"/>
    <p:sldId id="399" r:id="rId40"/>
    <p:sldId id="401" r:id="rId41"/>
    <p:sldId id="402" r:id="rId42"/>
    <p:sldId id="361" r:id="rId43"/>
    <p:sldId id="360" r:id="rId44"/>
    <p:sldId id="408" r:id="rId45"/>
    <p:sldId id="409" r:id="rId46"/>
    <p:sldId id="410" r:id="rId47"/>
    <p:sldId id="448" r:id="rId48"/>
    <p:sldId id="403" r:id="rId49"/>
    <p:sldId id="404" r:id="rId50"/>
    <p:sldId id="405" r:id="rId51"/>
    <p:sldId id="411" r:id="rId52"/>
    <p:sldId id="412" r:id="rId53"/>
    <p:sldId id="413" r:id="rId54"/>
    <p:sldId id="434" r:id="rId55"/>
    <p:sldId id="35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FAAB-7358-4F8C-A876-611FF9F5F7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EFBF-0FCF-4DEE-87F9-1687C10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Abstract or User-Defined Data Types: </a:t>
            </a:r>
            <a:r>
              <a:rPr lang="en-US" dirty="0">
                <a:solidFill>
                  <a:schemeClr val="tx1"/>
                </a:solidFill>
              </a:rPr>
              <a:t>These data types are defined by user itself.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union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enumeration or </a:t>
            </a:r>
            <a:r>
              <a:rPr lang="en-US" dirty="0" err="1">
                <a:solidFill>
                  <a:schemeClr val="tx1"/>
                </a:solidFill>
              </a:rPr>
              <a:t>enum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3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02B49-BFD9-4179-8AFF-F5CD5A71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9015"/>
              </p:ext>
            </p:extLst>
          </p:nvPr>
        </p:nvGraphicFramePr>
        <p:xfrm>
          <a:off x="381000" y="457200"/>
          <a:ext cx="8305800" cy="563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56743199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89372421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935798061"/>
                    </a:ext>
                  </a:extLst>
                </a:gridCol>
              </a:tblGrid>
              <a:tr h="412027"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Size(in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045777"/>
                  </a:ext>
                </a:extLst>
              </a:tr>
              <a:tr h="576838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 =8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-128 to 127 or 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29681"/>
                  </a:ext>
                </a:extLst>
              </a:tr>
              <a:tr h="329621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55486"/>
                  </a:ext>
                </a:extLst>
              </a:tr>
              <a:tr h="329621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75670"/>
                  </a:ext>
                </a:extLst>
              </a:tr>
              <a:tr h="576838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               4=32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32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US" sz="1800" b="1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02310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-32,768 to 32,767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21155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unsigned 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65,535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8850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unsigned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4,294,967,295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39340"/>
                  </a:ext>
                </a:extLst>
              </a:tr>
              <a:tr h="5237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float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27411"/>
                  </a:ext>
                </a:extLst>
              </a:tr>
              <a:tr h="5237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8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63420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long 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12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45149"/>
                  </a:ext>
                </a:extLst>
              </a:tr>
              <a:tr h="32962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2754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AF7933-4F15-4BDC-BFB7-17E04F3DA362}"/>
              </a:ext>
            </a:extLst>
          </p:cNvPr>
          <p:cNvSpPr txBox="1"/>
          <p:nvPr/>
        </p:nvSpPr>
        <p:spPr>
          <a:xfrm>
            <a:off x="609600" y="6092038"/>
            <a:ext cx="7973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We can display the size of all the data types by using the </a:t>
            </a:r>
            <a:r>
              <a:rPr lang="en-US" sz="2000" b="1" dirty="0" err="1">
                <a:solidFill>
                  <a:srgbClr val="C00000"/>
                </a:solidFill>
              </a:rPr>
              <a:t>sizeof</a:t>
            </a:r>
            <a:r>
              <a:rPr lang="en-US" sz="2000" b="1" dirty="0">
                <a:solidFill>
                  <a:srgbClr val="C00000"/>
                </a:solidFill>
              </a:rPr>
              <a:t>() operator</a:t>
            </a:r>
          </a:p>
        </p:txBody>
      </p:sp>
    </p:spTree>
    <p:extLst>
      <p:ext uri="{BB962C8B-B14F-4D97-AF65-F5344CB8AC3E}">
        <p14:creationId xmlns:p14="http://schemas.microsoft.com/office/powerpoint/2010/main" val="400413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D86-3883-4854-8A78-517165A4D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128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Memory representation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1326DE-91F8-4D6C-9D79-2543F007DB2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91095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01787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87185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03195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51030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09580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7880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2796073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230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A68DB2-6A81-4487-84EF-DBFF33C45B0D}"/>
              </a:ext>
            </a:extLst>
          </p:cNvPr>
          <p:cNvSpPr txBox="1"/>
          <p:nvPr/>
        </p:nvSpPr>
        <p:spPr>
          <a:xfrm>
            <a:off x="1219200" y="3429000"/>
            <a:ext cx="1887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=65;</a:t>
            </a:r>
          </a:p>
          <a:p>
            <a:r>
              <a:rPr lang="en-US" sz="2800" dirty="0"/>
              <a:t>Or</a:t>
            </a:r>
          </a:p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=‘A’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B872B-52B6-4A14-B79A-6423F2043154}"/>
              </a:ext>
            </a:extLst>
          </p:cNvPr>
          <p:cNvSpPr txBox="1"/>
          <p:nvPr/>
        </p:nvSpPr>
        <p:spPr>
          <a:xfrm>
            <a:off x="4648200" y="3733800"/>
            <a:ext cx="432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 is occupying 1 Byte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ADE65-1A60-4533-9E3D-62FF54713CBE}"/>
              </a:ext>
            </a:extLst>
          </p:cNvPr>
          <p:cNvSpPr txBox="1"/>
          <p:nvPr/>
        </p:nvSpPr>
        <p:spPr>
          <a:xfrm>
            <a:off x="4267200" y="838200"/>
            <a:ext cx="187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Byte= 8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D6948-006F-4A56-A43E-ED155742E75A}"/>
              </a:ext>
            </a:extLst>
          </p:cNvPr>
          <p:cNvSpPr txBox="1"/>
          <p:nvPr/>
        </p:nvSpPr>
        <p:spPr>
          <a:xfrm>
            <a:off x="3188009" y="251460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A(65)=01000001</a:t>
            </a:r>
          </a:p>
        </p:txBody>
      </p:sp>
    </p:spTree>
    <p:extLst>
      <p:ext uri="{BB962C8B-B14F-4D97-AF65-F5344CB8AC3E}">
        <p14:creationId xmlns:p14="http://schemas.microsoft.com/office/powerpoint/2010/main" val="157796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9267-8C2A-42D2-B74D-68C47CF4B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How to find out range?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3771-11AC-4D9F-8BF2-20EAD121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 Signed data types:</a:t>
            </a:r>
          </a:p>
          <a:p>
            <a:pPr marL="0" indent="0">
              <a:buNone/>
            </a:pPr>
            <a:r>
              <a:rPr lang="en-US" dirty="0"/>
              <a:t>1.) calculate total number of bits </a:t>
            </a:r>
          </a:p>
          <a:p>
            <a:pPr marL="0" indent="0">
              <a:buNone/>
            </a:pPr>
            <a:r>
              <a:rPr lang="en-US" dirty="0"/>
              <a:t>2.) Calculate  -</a:t>
            </a:r>
            <a:r>
              <a:rPr lang="en-US" dirty="0">
                <a:solidFill>
                  <a:srgbClr val="C00000"/>
                </a:solidFill>
              </a:rPr>
              <a:t>2^(n-1) </a:t>
            </a:r>
            <a:r>
              <a:rPr lang="en-US" dirty="0"/>
              <a:t>for minimum range</a:t>
            </a:r>
          </a:p>
          <a:p>
            <a:pPr marL="0" indent="0">
              <a:buNone/>
            </a:pPr>
            <a:r>
              <a:rPr lang="en-US" dirty="0"/>
              <a:t>3.) Calculate  </a:t>
            </a:r>
            <a:r>
              <a:rPr lang="en-US" dirty="0">
                <a:solidFill>
                  <a:srgbClr val="C00000"/>
                </a:solidFill>
              </a:rPr>
              <a:t>(2^(n-1))-1 </a:t>
            </a:r>
            <a:r>
              <a:rPr lang="en-US" dirty="0"/>
              <a:t>for maximum range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Data Types:</a:t>
            </a:r>
          </a:p>
          <a:p>
            <a:pPr marL="0" indent="0">
              <a:buNone/>
            </a:pPr>
            <a:r>
              <a:rPr lang="en-US" dirty="0"/>
              <a:t>1.)Find number of bits </a:t>
            </a:r>
          </a:p>
          <a:p>
            <a:pPr marL="0" indent="0">
              <a:buNone/>
            </a:pPr>
            <a:r>
              <a:rPr lang="en-US" dirty="0"/>
              <a:t>2.)minimum range is always zero for unsigned data type</a:t>
            </a:r>
          </a:p>
          <a:p>
            <a:pPr marL="0" indent="0">
              <a:buNone/>
            </a:pPr>
            <a:r>
              <a:rPr lang="en-US" dirty="0"/>
              <a:t>3.)for maximum range calculate </a:t>
            </a:r>
            <a:r>
              <a:rPr lang="en-US" dirty="0">
                <a:solidFill>
                  <a:srgbClr val="C00000"/>
                </a:solidFill>
              </a:rPr>
              <a:t>2^n-1</a:t>
            </a:r>
          </a:p>
        </p:txBody>
      </p:sp>
    </p:spTree>
    <p:extLst>
      <p:ext uri="{BB962C8B-B14F-4D97-AF65-F5344CB8AC3E}">
        <p14:creationId xmlns:p14="http://schemas.microsoft.com/office/powerpoint/2010/main" val="221018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F77-2A85-4EBB-A2C1-DD2508ED20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5531-3654-4935-82D4-ADC85930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Char : 1  byte: 8 bits=n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Signed</a:t>
            </a:r>
            <a:r>
              <a:rPr lang="en-US" dirty="0"/>
              <a:t>: -2</a:t>
            </a:r>
            <a:r>
              <a:rPr lang="en-US" baseline="30000" dirty="0"/>
              <a:t>(8-1)  </a:t>
            </a:r>
            <a:r>
              <a:rPr lang="en-US" dirty="0"/>
              <a:t>to (2</a:t>
            </a:r>
            <a:r>
              <a:rPr lang="en-US" baseline="30000" dirty="0"/>
              <a:t>(8-1)</a:t>
            </a:r>
            <a:r>
              <a:rPr lang="en-US" dirty="0"/>
              <a:t>)-1</a:t>
            </a:r>
          </a:p>
          <a:p>
            <a:pPr marL="0" indent="0">
              <a:buNone/>
            </a:pPr>
            <a:r>
              <a:rPr lang="en-US" dirty="0"/>
              <a:t>=-128 to 127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0 to 2</a:t>
            </a:r>
            <a:r>
              <a:rPr lang="en-US" baseline="30000" dirty="0"/>
              <a:t>(8)</a:t>
            </a:r>
            <a:r>
              <a:rPr lang="en-US" dirty="0"/>
              <a:t>-1</a:t>
            </a:r>
            <a:endParaRPr lang="en-US" baseline="30000" dirty="0"/>
          </a:p>
          <a:p>
            <a:pPr marL="0" indent="0">
              <a:buNone/>
            </a:pPr>
            <a:r>
              <a:rPr lang="en-US" sz="3600" baseline="30000" dirty="0"/>
              <a:t>=0 to 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4B337-A4AA-4263-B5DD-350DEC277C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What will be output?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96581-1D49-4BF4-A0D3-CD930B83C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num=2147483648;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&lt;&lt;num&lt;&lt;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A6C4A-83C5-49A2-8B0B-E2A89BE5A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2147483648</a:t>
            </a:r>
          </a:p>
          <a:p>
            <a:pPr marL="514350" indent="-514350">
              <a:buAutoNum type="alphaUcPeriod"/>
            </a:pPr>
            <a:r>
              <a:rPr lang="en-US" dirty="0"/>
              <a:t>- 2147483648</a:t>
            </a:r>
          </a:p>
          <a:p>
            <a:pPr marL="514350" indent="-514350">
              <a:buAutoNum type="alphaUcPeriod"/>
            </a:pPr>
            <a:r>
              <a:rPr lang="en-US" dirty="0"/>
              <a:t>Error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5485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9DF2-F5C1-4297-95E5-5074B71D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i="0" dirty="0">
                <a:effectLst/>
                <a:latin typeface="Roboto"/>
              </a:rPr>
              <a:t>Data type modifiers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Unsigned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Short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Long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F61B6-B739-4C67-8EBE-5DEAE2E0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314450"/>
            <a:ext cx="8467596" cy="424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B17617-512B-430E-AF0C-D1AA3FBBF24F}"/>
              </a:ext>
            </a:extLst>
          </p:cNvPr>
          <p:cNvSpPr txBox="1"/>
          <p:nvPr/>
        </p:nvSpPr>
        <p:spPr>
          <a:xfrm>
            <a:off x="333741" y="609600"/>
            <a:ext cx="499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Today we are going to learn about……?</a:t>
            </a:r>
          </a:p>
        </p:txBody>
      </p:sp>
    </p:spTree>
    <p:extLst>
      <p:ext uri="{BB962C8B-B14F-4D97-AF65-F5344CB8AC3E}">
        <p14:creationId xmlns:p14="http://schemas.microsoft.com/office/powerpoint/2010/main" val="184835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E82-B47B-431F-85E9-73EDF9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Assignment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Increment /decrement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insertion operator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extraction 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0CA-4424-48DE-B529-2F2B198ED4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A0921-EA9B-474D-AC8C-7416C5C67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090" y="1600200"/>
          <a:ext cx="7041109" cy="3530239"/>
        </p:xfrm>
        <a:graphic>
          <a:graphicData uri="http://schemas.openxmlformats.org/drawingml/2006/table">
            <a:tbl>
              <a:tblPr/>
              <a:tblGrid>
                <a:gridCol w="2104239">
                  <a:extLst>
                    <a:ext uri="{9D8B030D-6E8A-4147-A177-3AD203B41FA5}">
                      <a16:colId xmlns:a16="http://schemas.microsoft.com/office/drawing/2014/main" val="970190133"/>
                    </a:ext>
                  </a:extLst>
                </a:gridCol>
                <a:gridCol w="2541274">
                  <a:extLst>
                    <a:ext uri="{9D8B030D-6E8A-4147-A177-3AD203B41FA5}">
                      <a16:colId xmlns:a16="http://schemas.microsoft.com/office/drawing/2014/main" val="2401438009"/>
                    </a:ext>
                  </a:extLst>
                </a:gridCol>
                <a:gridCol w="2395596">
                  <a:extLst>
                    <a:ext uri="{9D8B030D-6E8A-4147-A177-3AD203B41FA5}">
                      <a16:colId xmlns:a16="http://schemas.microsoft.com/office/drawing/2014/main" val="895920321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12384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Addition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+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23026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Subtraction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-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54789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*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Multiplication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*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4170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/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Division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/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7393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%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Modulus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%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F24B-41D6-4D5C-98C4-61042822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</a:rPr>
              <a:t>B</a:t>
            </a:r>
            <a:r>
              <a:rPr lang="en-US" sz="2400" i="0" u="none" strike="noStrike" baseline="0" dirty="0">
                <a:latin typeface="Verdana" panose="020B0604030504040204" pitchFamily="34" charset="0"/>
              </a:rPr>
              <a:t>asic concepts of object oriented programming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E2C03-CF34-4227-8903-30128754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1" y="2057400"/>
            <a:ext cx="3471959" cy="3861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377DE-6998-45AF-AF71-70F5461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6" y="2057399"/>
            <a:ext cx="5793174" cy="38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E245-9EBE-4395-B0C0-4A8A46EC83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C0EEA-165A-4BBD-AB5B-C03F94270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990600"/>
          <a:ext cx="7391400" cy="5670264"/>
        </p:xfrm>
        <a:graphic>
          <a:graphicData uri="http://schemas.openxmlformats.org/drawingml/2006/table">
            <a:tbl>
              <a:tblPr/>
              <a:tblGrid>
                <a:gridCol w="2460657">
                  <a:extLst>
                    <a:ext uri="{9D8B030D-6E8A-4147-A177-3AD203B41FA5}">
                      <a16:colId xmlns:a16="http://schemas.microsoft.com/office/drawing/2014/main" val="1207372803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4055717729"/>
                    </a:ext>
                  </a:extLst>
                </a:gridCol>
                <a:gridCol w="2470086">
                  <a:extLst>
                    <a:ext uri="{9D8B030D-6E8A-4147-A177-3AD203B41FA5}">
                      <a16:colId xmlns:a16="http://schemas.microsoft.com/office/drawing/2014/main" val="2271809420"/>
                    </a:ext>
                  </a:extLst>
                </a:gridCol>
              </a:tblGrid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Same As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231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5033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+=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+=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+ 3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9845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-=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-=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- 3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06994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*=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*=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*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12983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/=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/=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/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6121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%=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%=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%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59460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&amp;=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&amp;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5124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|=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|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142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^=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^=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^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72467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&gt;&gt;=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&gt;&gt;=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&gt;&gt;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380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&lt;&lt;=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&lt;&lt;=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x &lt;&lt;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5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AE2-138A-49D5-844B-89AC282CA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C87D2-50E3-4570-BC25-D29C95F94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98607"/>
        </p:xfrm>
        <a:graphic>
          <a:graphicData uri="http://schemas.openxmlformats.org/drawingml/2006/table">
            <a:tbl>
              <a:tblPr/>
              <a:tblGrid>
                <a:gridCol w="2277836">
                  <a:extLst>
                    <a:ext uri="{9D8B030D-6E8A-4147-A177-3AD203B41FA5}">
                      <a16:colId xmlns:a16="http://schemas.microsoft.com/office/drawing/2014/main" val="2885468760"/>
                    </a:ext>
                  </a:extLst>
                </a:gridCol>
                <a:gridCol w="3201567">
                  <a:extLst>
                    <a:ext uri="{9D8B030D-6E8A-4147-A177-3AD203B41FA5}">
                      <a16:colId xmlns:a16="http://schemas.microsoft.com/office/drawing/2014/main" val="2193482862"/>
                    </a:ext>
                  </a:extLst>
                </a:gridCol>
                <a:gridCol w="2750197">
                  <a:extLst>
                    <a:ext uri="{9D8B030D-6E8A-4147-A177-3AD203B41FA5}">
                      <a16:colId xmlns:a16="http://schemas.microsoft.com/office/drawing/2014/main" val="1563821791"/>
                    </a:ext>
                  </a:extLst>
                </a:gridCol>
              </a:tblGrid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460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==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==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1118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equal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!=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724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&gt;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&gt;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646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&lt;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081"/>
                  </a:ext>
                </a:extLst>
              </a:tr>
              <a:tr h="109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&gt;=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8864"/>
                  </a:ext>
                </a:extLst>
              </a:tr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&lt;=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1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6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5F3-D0F0-4ACE-B169-0BE83E8577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43A05-5B17-4818-A1FE-ED04709FF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382000" cy="3295470"/>
        </p:xfrm>
        <a:graphic>
          <a:graphicData uri="http://schemas.openxmlformats.org/drawingml/2006/table">
            <a:tbl>
              <a:tblPr/>
              <a:tblGrid>
                <a:gridCol w="1389872">
                  <a:extLst>
                    <a:ext uri="{9D8B030D-6E8A-4147-A177-3AD203B41FA5}">
                      <a16:colId xmlns:a16="http://schemas.microsoft.com/office/drawing/2014/main" val="2786966154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630370972"/>
                    </a:ext>
                  </a:extLst>
                </a:gridCol>
                <a:gridCol w="3442606">
                  <a:extLst>
                    <a:ext uri="{9D8B030D-6E8A-4147-A177-3AD203B41FA5}">
                      <a16:colId xmlns:a16="http://schemas.microsoft.com/office/drawing/2014/main" val="4177750540"/>
                    </a:ext>
                  </a:extLst>
                </a:gridCol>
                <a:gridCol w="2148957">
                  <a:extLst>
                    <a:ext uri="{9D8B030D-6E8A-4147-A177-3AD203B41FA5}">
                      <a16:colId xmlns:a16="http://schemas.microsoft.com/office/drawing/2014/main" val="3680486041"/>
                    </a:ext>
                  </a:extLst>
                </a:gridCol>
              </a:tblGrid>
              <a:tr h="555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99985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&amp;&amp;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and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&amp;&amp;  x &lt; 10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56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||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one of the statements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|| x &lt; 4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27157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!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not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!(x &lt; 5 &amp;&amp; x &lt; 10)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1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ED27-C758-4F23-ABC9-31999CBAB2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C0EE-4C6C-4E39-A0AC-739B842E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Write a program to display the student's result in terms of grade from the following condition: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If marks between 90 to 100:grade'O'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marks between 80 to 90:grade'A+'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marks between 70 to 80:grade'A'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marks between 60 to 70:grade'B+'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marks between 50 to 60:grade'B'</a:t>
            </a:r>
          </a:p>
        </p:txBody>
      </p:sp>
    </p:spTree>
    <p:extLst>
      <p:ext uri="{BB962C8B-B14F-4D97-AF65-F5344CB8AC3E}">
        <p14:creationId xmlns:p14="http://schemas.microsoft.com/office/powerpoint/2010/main" val="222924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E1BA-EE40-4FB8-8594-74A1A8E7C6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3C433-C940-4FBF-B970-94E5D8696A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6172200" cy="5638800"/>
        </p:xfrm>
        <a:graphic>
          <a:graphicData uri="http://schemas.openxmlformats.org/drawingml/2006/table">
            <a:tbl>
              <a:tblPr/>
              <a:tblGrid>
                <a:gridCol w="1525345">
                  <a:extLst>
                    <a:ext uri="{9D8B030D-6E8A-4147-A177-3AD203B41FA5}">
                      <a16:colId xmlns:a16="http://schemas.microsoft.com/office/drawing/2014/main" val="3320324983"/>
                    </a:ext>
                  </a:extLst>
                </a:gridCol>
                <a:gridCol w="4646855">
                  <a:extLst>
                    <a:ext uri="{9D8B030D-6E8A-4147-A177-3AD203B41FA5}">
                      <a16:colId xmlns:a16="http://schemas.microsoft.com/office/drawing/2014/main" val="1073576391"/>
                    </a:ext>
                  </a:extLst>
                </a:gridCol>
              </a:tblGrid>
              <a:tr h="701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120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&amp;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08867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|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90298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^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82724"/>
                  </a:ext>
                </a:extLst>
              </a:tr>
              <a:tr h="100860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~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Ones Complement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56850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&lt;&lt;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4615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&gt;&gt;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Right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0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76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AND Operator (&amp;)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 &amp;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1            0             0                0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a=20;</a:t>
            </a:r>
          </a:p>
          <a:p>
            <a:pPr marL="0" indent="0">
              <a:buNone/>
            </a:pPr>
            <a:r>
              <a:rPr lang="en-US" dirty="0"/>
              <a:t>    int b=25;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&lt;&lt;(</a:t>
            </a:r>
            <a:r>
              <a:rPr lang="en-US" dirty="0" err="1"/>
              <a:t>a&amp;b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15</a:t>
            </a:r>
          </a:p>
          <a:p>
            <a:pPr marL="514350" indent="-514350">
              <a:buAutoNum type="alphaUcPeriod"/>
            </a:pPr>
            <a:r>
              <a:rPr lang="en-US" dirty="0"/>
              <a:t>16</a:t>
            </a:r>
          </a:p>
          <a:p>
            <a:pPr marL="514350" indent="-514350">
              <a:buAutoNum type="alphaUcPeriod"/>
            </a:pPr>
            <a:r>
              <a:rPr lang="en-US" dirty="0"/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229219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9642-EC70-4E19-9926-9EA555B993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Structure of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0A32-E959-47C2-96D7-B15DE186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Document section</a:t>
            </a:r>
          </a:p>
          <a:p>
            <a:pPr marL="0" indent="0">
              <a:buNone/>
            </a:pPr>
            <a:r>
              <a:rPr lang="en-US" dirty="0"/>
              <a:t>2. Pre-processor Statement with header File</a:t>
            </a:r>
          </a:p>
          <a:p>
            <a:pPr marL="0" indent="0">
              <a:buNone/>
            </a:pPr>
            <a:r>
              <a:rPr lang="en-US" dirty="0"/>
              <a:t>3. Predefined Standard Namespace</a:t>
            </a:r>
          </a:p>
          <a:p>
            <a:pPr marL="0" indent="0">
              <a:buNone/>
            </a:pPr>
            <a:r>
              <a:rPr lang="en-US" dirty="0"/>
              <a:t>4. Global Declaration</a:t>
            </a:r>
          </a:p>
          <a:p>
            <a:pPr marL="0" indent="0">
              <a:buNone/>
            </a:pPr>
            <a:r>
              <a:rPr lang="en-US" dirty="0"/>
              <a:t>5. Class statement</a:t>
            </a:r>
          </a:p>
          <a:p>
            <a:pPr marL="0" indent="0">
              <a:buNone/>
            </a:pPr>
            <a:r>
              <a:rPr lang="en-US" dirty="0"/>
              <a:t>6. Main Function</a:t>
            </a:r>
          </a:p>
        </p:txBody>
      </p:sp>
    </p:spTree>
    <p:extLst>
      <p:ext uri="{BB962C8B-B14F-4D97-AF65-F5344CB8AC3E}">
        <p14:creationId xmlns:p14="http://schemas.microsoft.com/office/powerpoint/2010/main" val="768217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a=20;</a:t>
            </a:r>
          </a:p>
          <a:p>
            <a:pPr marL="0" indent="0">
              <a:buNone/>
            </a:pPr>
            <a:r>
              <a:rPr lang="en-US" dirty="0"/>
              <a:t>    int b=15;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&lt;&lt;(</a:t>
            </a:r>
            <a:r>
              <a:rPr lang="en-US" dirty="0" err="1"/>
              <a:t>a|b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31</a:t>
            </a:r>
          </a:p>
          <a:p>
            <a:pPr marL="514350" indent="-514350">
              <a:buAutoNum type="alphaUcPeriod"/>
            </a:pPr>
            <a:r>
              <a:rPr lang="en-US" dirty="0"/>
              <a:t>32</a:t>
            </a:r>
          </a:p>
          <a:p>
            <a:pPr marL="514350" indent="-514350">
              <a:buAutoNum type="alphaUcPeriod"/>
            </a:pPr>
            <a:r>
              <a:rPr lang="en-US" dirty="0"/>
              <a:t>22</a:t>
            </a:r>
          </a:p>
          <a:p>
            <a:pPr marL="514350" indent="-514350">
              <a:buAutoNum type="alphaUcPeriod"/>
            </a:pPr>
            <a:r>
              <a:rPr lang="en-US" dirty="0"/>
              <a:t>32 </a:t>
            </a:r>
          </a:p>
        </p:txBody>
      </p:sp>
    </p:spTree>
    <p:extLst>
      <p:ext uri="{BB962C8B-B14F-4D97-AF65-F5344CB8AC3E}">
        <p14:creationId xmlns:p14="http://schemas.microsoft.com/office/powerpoint/2010/main" val="74594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3093"/>
              </p:ext>
            </p:extLst>
          </p:nvPr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^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0.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a&gt;&gt;2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9BC10-9C72-42BD-B9E7-E629EF9E6F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7E56-79E0-495E-B57D-2A8783E719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will be output?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a=15;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&lt;&lt;(a&gt;&gt;1);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E201B-BAF8-4C8F-A69C-15861E900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8874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3233F-C972-4B34-B05F-A3147A6D1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4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Increment/Decrement Operator</a:t>
            </a:r>
            <a:br>
              <a:rPr lang="en-US" sz="44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4400" b="0" i="0" u="none" strike="noStrike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9FB5B-6BCB-4E3B-A91C-3234F194E5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++: Increment: pre/post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++x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</a:rPr>
              <a:t>Pre-increment first then assign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</a:rPr>
              <a:t>++a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</a:rPr>
              <a:t>//a=a+1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</a:rPr>
              <a:t>//a=a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Post-</a:t>
            </a:r>
            <a:r>
              <a:rPr lang="en-US" sz="2000" dirty="0">
                <a:latin typeface="Arial" panose="020B0604020202020204" pitchFamily="34" charset="0"/>
              </a:rPr>
              <a:t>assign first then increment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</a:rPr>
              <a:t>a++</a:t>
            </a:r>
          </a:p>
          <a:p>
            <a:pPr marL="0" indent="0">
              <a:buNone/>
            </a:pPr>
            <a:r>
              <a:rPr lang="en-US" sz="2000" dirty="0"/>
              <a:t>//a=a</a:t>
            </a:r>
          </a:p>
          <a:p>
            <a:pPr marL="0" indent="0">
              <a:buNone/>
            </a:pPr>
            <a:r>
              <a:rPr lang="en-US" sz="2000" dirty="0"/>
              <a:t>//a=a+1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--: Decrement: pre/post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--x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5BA2-A959-4EFB-BF12-4134F9B63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a=10;</a:t>
            </a:r>
          </a:p>
          <a:p>
            <a:pPr marL="0" indent="0">
              <a:buNone/>
            </a:pPr>
            <a:r>
              <a:rPr lang="en-US" dirty="0"/>
              <a:t>    a++;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&lt;&lt;a;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79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E3520-5824-436D-9B57-D6CBFE4D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2212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6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173C4-4978-49C8-89A2-A71C29D515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F2FC-387D-4361-B24D-4D9EF9C37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a=10;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&lt;&lt;a++;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4373E-4617-424B-B47B-71922EA11C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a=10;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&lt;&lt;++a;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91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B791-9591-4EC8-B669-AC140A0E46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3258-439E-4942-81D5-29E1788B4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6DF036-4011-4AF6-AFA3-F525C92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601" y="12954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#include&lt;iostream&gt;</a:t>
            </a:r>
          </a:p>
          <a:p>
            <a:pPr marL="0" indent="0">
              <a:buNone/>
            </a:pPr>
            <a:r>
              <a:rPr lang="en-US" dirty="0"/>
              <a:t>       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int main()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int x = 5, y = 5, z;</a:t>
            </a:r>
          </a:p>
          <a:p>
            <a:pPr marL="0" indent="0">
              <a:buNone/>
            </a:pPr>
            <a:r>
              <a:rPr lang="en-US" dirty="0"/>
              <a:t>            x = ++x; y = --y;</a:t>
            </a:r>
          </a:p>
          <a:p>
            <a:pPr marL="0" indent="0">
              <a:buNone/>
            </a:pPr>
            <a:r>
              <a:rPr lang="en-US" dirty="0"/>
              <a:t>            z = x++ + y--;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z;</a:t>
            </a:r>
          </a:p>
          <a:p>
            <a:pPr marL="0" indent="0">
              <a:buNone/>
            </a:pPr>
            <a:r>
              <a:rPr lang="en-US" dirty="0"/>
              <a:t>            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5455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D152-07C4-4F5F-B919-C53EE3BD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insertion operator(&lt;&lt;):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insertion operator (&lt;&lt;) to display the output on a console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extraction operator (&gt;&gt;):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extraction operator (&gt;&gt;) to read the input from a console.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8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3C3-F56B-4B98-8A4C-49DF5FF913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Control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6AF6-C329-4195-B82D-9FE5C303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structure: if and else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 structure: switch case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structures (loops): while, do while, for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2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C658-99A4-45A3-B3AE-33A80D8756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7162800" cy="533400"/>
          </a:xfrm>
        </p:spPr>
        <p:txBody>
          <a:bodyPr>
            <a:normAutofit fontScale="90000"/>
          </a:bodyPr>
          <a:lstStyle/>
          <a:p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and else</a:t>
            </a: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E8EE-ECE7-4B9A-AAC4-1E4DC08F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//Statements(execute when condition true)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//Statements(execute when condition false)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421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6B64-1D34-4424-BAAE-05A2FAE842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Switch …case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7F6E-121E-442A-99E7-4E693A84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menu options:</a:t>
            </a:r>
          </a:p>
          <a:p>
            <a:pPr marL="0" indent="0">
              <a:buNone/>
            </a:pPr>
            <a:r>
              <a:rPr lang="en-US" dirty="0"/>
              <a:t>switch(choice)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case 1: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8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50A5D-52E4-4921-A644-90EBAFC13A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What will be output?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3C49B6-A692-4031-AD24-E546DDD3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70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int a=10;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switch(a)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case 11: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 err="1">
                <a:solidFill>
                  <a:srgbClr val="FF0000"/>
                </a:solidFill>
              </a:rPr>
              <a:t>cout</a:t>
            </a:r>
            <a:r>
              <a:rPr lang="en-US" sz="2400" dirty="0">
                <a:solidFill>
                  <a:srgbClr val="FF0000"/>
                </a:solidFill>
              </a:rPr>
              <a:t>&lt;&lt;“Hi";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case 10: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 err="1">
                <a:solidFill>
                  <a:srgbClr val="FF0000"/>
                </a:solidFill>
              </a:rPr>
              <a:t>cout</a:t>
            </a:r>
            <a:r>
              <a:rPr lang="en-US" sz="2400" dirty="0">
                <a:solidFill>
                  <a:srgbClr val="FF0000"/>
                </a:solidFill>
              </a:rPr>
              <a:t>&lt;&lt;“Hello";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case 12: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cout</a:t>
            </a:r>
            <a:r>
              <a:rPr lang="en-US" sz="2400" dirty="0">
                <a:solidFill>
                  <a:srgbClr val="FF0000"/>
                </a:solidFill>
              </a:rPr>
              <a:t>&lt;&lt;“Bye”;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6D1C5-B565-4D52-8885-A86EB30F6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Hi</a:t>
            </a:r>
          </a:p>
          <a:p>
            <a:pPr marL="514350" indent="-514350">
              <a:buAutoNum type="alphaUcPeriod"/>
            </a:pPr>
            <a:r>
              <a:rPr lang="en-US" dirty="0"/>
              <a:t>Hello</a:t>
            </a:r>
          </a:p>
          <a:p>
            <a:pPr marL="514350" indent="-514350">
              <a:buAutoNum type="alphaUcPeriod"/>
            </a:pPr>
            <a:r>
              <a:rPr lang="en-US" dirty="0" err="1"/>
              <a:t>HiHello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95D2-0F38-4B11-8D6B-828DF366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0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int choice=7;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switch(choice)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case 3: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	</a:t>
            </a:r>
            <a:r>
              <a:rPr lang="en-US" sz="3200" dirty="0" err="1">
                <a:solidFill>
                  <a:srgbClr val="FF0000"/>
                </a:solidFill>
              </a:rPr>
              <a:t>cout</a:t>
            </a:r>
            <a:r>
              <a:rPr lang="en-US" sz="3200" dirty="0">
                <a:solidFill>
                  <a:srgbClr val="FF0000"/>
                </a:solidFill>
              </a:rPr>
              <a:t>&lt;&lt;"3";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 	break;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case 1: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	 </a:t>
            </a:r>
            <a:r>
              <a:rPr lang="en-US" sz="3200" dirty="0" err="1">
                <a:solidFill>
                  <a:srgbClr val="FF0000"/>
                </a:solidFill>
              </a:rPr>
              <a:t>cout</a:t>
            </a:r>
            <a:r>
              <a:rPr lang="en-US" sz="3200" dirty="0">
                <a:solidFill>
                  <a:srgbClr val="FF0000"/>
                </a:solidFill>
              </a:rPr>
              <a:t>&lt;&lt;"1";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	 break;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default: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 	</a:t>
            </a:r>
            <a:r>
              <a:rPr lang="en-US" sz="3200" dirty="0" err="1">
                <a:solidFill>
                  <a:srgbClr val="FF0000"/>
                </a:solidFill>
              </a:rPr>
              <a:t>cout</a:t>
            </a:r>
            <a:r>
              <a:rPr lang="en-US" sz="3200" dirty="0">
                <a:solidFill>
                  <a:srgbClr val="FF0000"/>
                </a:solidFill>
              </a:rPr>
              <a:t>&lt;&lt;"d";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case 2: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 	</a:t>
            </a:r>
            <a:r>
              <a:rPr lang="en-US" sz="3200" dirty="0" err="1">
                <a:solidFill>
                  <a:srgbClr val="FF0000"/>
                </a:solidFill>
              </a:rPr>
              <a:t>cout</a:t>
            </a:r>
            <a:r>
              <a:rPr lang="en-US" sz="3200" dirty="0">
                <a:solidFill>
                  <a:srgbClr val="FF0000"/>
                </a:solidFill>
              </a:rPr>
              <a:t>&lt;&lt;"2";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4CE42-B33D-4F17-8063-3E258D9FB9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3200" dirty="0"/>
              <a:t>d</a:t>
            </a:r>
          </a:p>
          <a:p>
            <a:pPr marL="514350" indent="-514350">
              <a:buAutoNum type="alphaUcPeriod"/>
            </a:pPr>
            <a:r>
              <a:rPr lang="en-US" sz="3200" dirty="0"/>
              <a:t>d2</a:t>
            </a:r>
          </a:p>
          <a:p>
            <a:pPr marL="514350" indent="-514350">
              <a:buAutoNum type="alphaUcPeriod"/>
            </a:pPr>
            <a:r>
              <a:rPr lang="en-US" sz="3200" dirty="0"/>
              <a:t>Error</a:t>
            </a:r>
          </a:p>
          <a:p>
            <a:pPr marL="514350" indent="-514350">
              <a:buAutoNum type="alphaUcPeriod"/>
            </a:pPr>
            <a:r>
              <a:rPr lang="en-US" sz="3200" dirty="0"/>
              <a:t>None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UcPeriod"/>
            </a:pPr>
            <a:endParaRPr lang="en-US" sz="3200" dirty="0"/>
          </a:p>
          <a:p>
            <a:pPr marL="514350" indent="-514350"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1754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E1807-9F45-42D1-8F01-FA600335C1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0E70-FA91-408D-939D-2C1A70FCC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syntax of a while loop in C++ is −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while(condition)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statement(s);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EA2BB-8E09-45AA-A885-FB5D327ED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int a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while( a &lt; 20 )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 a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a++;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500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E1807-9F45-42D1-8F01-FA600335C1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br>
              <a:rPr lang="en-US" sz="3200" dirty="0"/>
            </a:br>
            <a:r>
              <a:rPr lang="en-US" sz="3200" dirty="0"/>
              <a:t>Do While loop: at least one time will be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0E70-FA91-408D-939D-2C1A70FCC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syntax of a do while loop in C++ is −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statement(s);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while( condition );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EA2BB-8E09-45AA-A885-FB5D327ED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int a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do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 a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a++;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} while( a &gt; 20 );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0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1662-7CA5-4863-B038-39BD646C97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using namespace std;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CF6D-8EE2-4587-B437-F247AAEA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known that “std” (abbreviation for the standard) is a namespace whose members are used in the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 the members of the “std” namespace are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endl</a:t>
            </a:r>
            <a:r>
              <a:rPr lang="en-US" dirty="0"/>
              <a:t>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namespace is present in the </a:t>
            </a:r>
            <a:r>
              <a:rPr lang="en-US" dirty="0" err="1"/>
              <a:t>iostream.h</a:t>
            </a:r>
            <a:r>
              <a:rPr lang="en-US" dirty="0"/>
              <a:t> header 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The </a:t>
            </a:r>
            <a:r>
              <a:rPr lang="en-US" b="1"/>
              <a:t>using</a:t>
            </a:r>
            <a:r>
              <a:rPr lang="en-US"/>
              <a:t> directive means to include the whole code written in the namespace in the closing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5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C0E7F4-706C-4CD1-B774-156EB6D0D5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For loop: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D1B4-AF1B-4016-B3C8-6423E55D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syntax of a for loop in C++ is −</a:t>
            </a:r>
          </a:p>
          <a:p>
            <a:pPr marL="0" indent="0">
              <a:buNone/>
            </a:pPr>
            <a:r>
              <a:rPr lang="en-US" dirty="0"/>
              <a:t>for ( initialization; condition; increment 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statement(s);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95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1D64-CF71-4257-83B6-17C0FE1F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</a:t>
            </a:r>
            <a:r>
              <a:rPr lang="en-US" sz="3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sz="3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break: </a:t>
            </a:r>
            <a:r>
              <a:rPr lang="en-US" dirty="0"/>
              <a:t>It breaks the current flow of the program at the given condition.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ontinue: </a:t>
            </a:r>
            <a:r>
              <a:rPr lang="en-US" dirty="0"/>
              <a:t>It continues the current flow of the program and skips the remaining code at specified condition.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</a:t>
            </a:r>
            <a:r>
              <a:rPr lang="en-US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It is used to transfer control to the other part of the program. It unconditionally jumps to the specified label.</a:t>
            </a:r>
            <a:endParaRPr lang="en-US" sz="320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63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840AC-8E0A-440F-BFA7-674958AF1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What will be output?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12887-D575-4F89-B5E9-5BE6425D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for(int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if(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==3)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8192-2FE2-45B6-8D31-6769FBC8B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12345</a:t>
            </a:r>
          </a:p>
          <a:p>
            <a:pPr marL="514350" indent="-514350">
              <a:buAutoNum type="alphaUcPeriod"/>
            </a:pPr>
            <a:r>
              <a:rPr lang="en-US" dirty="0"/>
              <a:t>123</a:t>
            </a:r>
          </a:p>
          <a:p>
            <a:pPr marL="514350" indent="-514350">
              <a:buAutoNum type="alphaUcPeriod"/>
            </a:pPr>
            <a:r>
              <a:rPr lang="en-US" dirty="0"/>
              <a:t>1245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139171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1537D-EB5E-455D-AFF1-E40B64F9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#include &lt;iostream&gt;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using namespace std;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int main()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{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ineligible: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&lt;&lt;"You are not eligible to vote!\n";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&lt;&lt;"Enter your age:\n";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int age;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cin</a:t>
            </a:r>
            <a:r>
              <a:rPr lang="en-US" sz="1600" dirty="0">
                <a:solidFill>
                  <a:schemeClr val="tx1"/>
                </a:solidFill>
              </a:rPr>
              <a:t>&gt;&gt;age;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if (age &lt; 18){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</a:t>
            </a:r>
            <a:r>
              <a:rPr lang="en-US" sz="1600" dirty="0" err="1">
                <a:solidFill>
                  <a:srgbClr val="FF0000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 ineligible;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}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else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{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&lt;&lt;"You are eligible to vote!";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}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ADA90-3DD3-4F78-8FE8-5C01910AD9FE}"/>
              </a:ext>
            </a:extLst>
          </p:cNvPr>
          <p:cNvSpPr txBox="1"/>
          <p:nvPr/>
        </p:nvSpPr>
        <p:spPr>
          <a:xfrm>
            <a:off x="420974" y="34977"/>
            <a:ext cx="337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go to Jumping Statement</a:t>
            </a:r>
          </a:p>
        </p:txBody>
      </p:sp>
    </p:spTree>
    <p:extLst>
      <p:ext uri="{BB962C8B-B14F-4D97-AF65-F5344CB8AC3E}">
        <p14:creationId xmlns:p14="http://schemas.microsoft.com/office/powerpoint/2010/main" val="1236109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AA4A-3CE8-440F-A14D-C6445DD19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5516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void print(int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 &lt;&lt;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void print(double  f)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 &lt;&lt; f;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int main()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print(5);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print(500.263);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2665A-39BE-4CFF-82C4-F25F41053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A) 5500.263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B) 500.2635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C) 500.263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6E2A2-112F-4BBF-A335-57B35CDDE2F5}"/>
              </a:ext>
            </a:extLst>
          </p:cNvPr>
          <p:cNvSpPr txBox="1"/>
          <p:nvPr/>
        </p:nvSpPr>
        <p:spPr>
          <a:xfrm>
            <a:off x="0" y="0"/>
            <a:ext cx="321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865354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603647-C2EC-4D62-9DF9-409EBB2A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Need of namespace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the same name can’t be given to multiple variables, functions, classes, etc. in the same scope.</a:t>
            </a:r>
          </a:p>
          <a:p>
            <a:pPr marL="0" indent="0">
              <a:buNone/>
            </a:pPr>
            <a:r>
              <a:rPr lang="en-US" dirty="0"/>
              <a:t>So to overcome this situation namespace is introduced.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44D-1BAF-41FE-8A7B-4084726B2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Data types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A29B5-6DB0-4A8E-860D-123C46C7B946}"/>
              </a:ext>
            </a:extLst>
          </p:cNvPr>
          <p:cNvCxnSpPr/>
          <p:nvPr/>
        </p:nvCxnSpPr>
        <p:spPr>
          <a:xfrm flipH="1">
            <a:off x="1524000" y="1143000"/>
            <a:ext cx="28194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BDC40-2456-486B-BD04-A3FB6FD7663C}"/>
              </a:ext>
            </a:extLst>
          </p:cNvPr>
          <p:cNvCxnSpPr/>
          <p:nvPr/>
        </p:nvCxnSpPr>
        <p:spPr>
          <a:xfrm>
            <a:off x="4343400" y="11430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330B-258F-40ED-B552-6D56D5B2951A}"/>
              </a:ext>
            </a:extLst>
          </p:cNvPr>
          <p:cNvCxnSpPr/>
          <p:nvPr/>
        </p:nvCxnSpPr>
        <p:spPr>
          <a:xfrm>
            <a:off x="4343400" y="1143000"/>
            <a:ext cx="2743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A6D81-8A06-47B5-80CB-A8EE50CBF575}"/>
              </a:ext>
            </a:extLst>
          </p:cNvPr>
          <p:cNvSpPr/>
          <p:nvPr/>
        </p:nvSpPr>
        <p:spPr>
          <a:xfrm>
            <a:off x="228600" y="2667000"/>
            <a:ext cx="2438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User-define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65423-47B0-43E4-92F0-1C925C489E68}"/>
              </a:ext>
            </a:extLst>
          </p:cNvPr>
          <p:cNvSpPr/>
          <p:nvPr/>
        </p:nvSpPr>
        <p:spPr>
          <a:xfrm>
            <a:off x="3429000" y="26670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Built-in-type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918BE-E41F-42C5-B2FA-F1E01BFF92CC}"/>
              </a:ext>
            </a:extLst>
          </p:cNvPr>
          <p:cNvSpPr/>
          <p:nvPr/>
        </p:nvSpPr>
        <p:spPr>
          <a:xfrm>
            <a:off x="6705600" y="27432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Derived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341E3-2965-4E50-98AF-97325615B677}"/>
              </a:ext>
            </a:extLst>
          </p:cNvPr>
          <p:cNvSpPr txBox="1"/>
          <p:nvPr/>
        </p:nvSpPr>
        <p:spPr>
          <a:xfrm>
            <a:off x="3429000" y="3810000"/>
            <a:ext cx="1675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Integer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Character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Boolean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Floating Point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Double</a:t>
            </a:r>
          </a:p>
          <a:p>
            <a:pPr algn="l" fontAlgn="base"/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D2C41-BFC4-4D34-A1CA-D52F05E5F96D}"/>
              </a:ext>
            </a:extLst>
          </p:cNvPr>
          <p:cNvSpPr txBox="1"/>
          <p:nvPr/>
        </p:nvSpPr>
        <p:spPr>
          <a:xfrm>
            <a:off x="7145895" y="4038600"/>
            <a:ext cx="1149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Array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Pointer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6C9EE-134E-49B1-9270-FCBAE337D814}"/>
              </a:ext>
            </a:extLst>
          </p:cNvPr>
          <p:cNvSpPr txBox="1"/>
          <p:nvPr/>
        </p:nvSpPr>
        <p:spPr>
          <a:xfrm>
            <a:off x="228600" y="3962400"/>
            <a:ext cx="1200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Union</a:t>
            </a:r>
          </a:p>
          <a:p>
            <a:pPr algn="l" fontAlgn="base"/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7183-0099-41F0-BD95-6636D43DAF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40CC-2882-4FC2-984B-B24142B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Primitive Data Types: </a:t>
            </a:r>
            <a:r>
              <a:rPr lang="en-US" dirty="0">
                <a:solidFill>
                  <a:schemeClr val="tx1"/>
                </a:solidFill>
              </a:rPr>
              <a:t>These data types are built-in or predefined data types and used to declare variables.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Primitive data types available in C++ are: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Integer(int)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Character(char)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Boolean(bool)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Floating Point(float)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Double Floating Point(double)</a:t>
            </a:r>
          </a:p>
        </p:txBody>
      </p:sp>
    </p:spTree>
    <p:extLst>
      <p:ext uri="{BB962C8B-B14F-4D97-AF65-F5344CB8AC3E}">
        <p14:creationId xmlns:p14="http://schemas.microsoft.com/office/powerpoint/2010/main" val="203679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F7F4-25A8-45C1-B536-C39FEF29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Derived Data Types: </a:t>
            </a:r>
            <a:r>
              <a:rPr lang="en-US" dirty="0">
                <a:solidFill>
                  <a:schemeClr val="tx1"/>
                </a:solidFill>
              </a:rPr>
              <a:t>The data-types that are derived from the primitive or built-in datatypes are referred to as Derived Data Types.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These are: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Pointer</a:t>
            </a:r>
          </a:p>
        </p:txBody>
      </p:sp>
    </p:spTree>
    <p:extLst>
      <p:ext uri="{BB962C8B-B14F-4D97-AF65-F5344CB8AC3E}">
        <p14:creationId xmlns:p14="http://schemas.microsoft.com/office/powerpoint/2010/main" val="264841464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6117</TotalTime>
  <Words>2259</Words>
  <Application>Microsoft Office PowerPoint</Application>
  <PresentationFormat>On-screen Show (4:3)</PresentationFormat>
  <Paragraphs>670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Segoe UI</vt:lpstr>
      <vt:lpstr>Tahoma</vt:lpstr>
      <vt:lpstr>Times New Roman</vt:lpstr>
      <vt:lpstr>Verdana</vt:lpstr>
      <vt:lpstr>Verdana</vt:lpstr>
      <vt:lpstr>Wingdings</vt:lpstr>
      <vt:lpstr>Lpu theme final with copyright(S)</vt:lpstr>
      <vt:lpstr> OBJECT ORIENTED PROGRAMMING USING C++ </vt:lpstr>
      <vt:lpstr>PowerPoint Presentation</vt:lpstr>
      <vt:lpstr>Programming Structure of C++ </vt:lpstr>
      <vt:lpstr>PowerPoint Presentation</vt:lpstr>
      <vt:lpstr>using namespace std;</vt:lpstr>
      <vt:lpstr>PowerPoint Presentation</vt:lpstr>
      <vt:lpstr>Data types </vt:lpstr>
      <vt:lpstr>PowerPoint Presentation</vt:lpstr>
      <vt:lpstr>PowerPoint Presentation</vt:lpstr>
      <vt:lpstr>PowerPoint Presentation</vt:lpstr>
      <vt:lpstr>PowerPoint Presentation</vt:lpstr>
      <vt:lpstr>Memory representation</vt:lpstr>
      <vt:lpstr>How to find out range? </vt:lpstr>
      <vt:lpstr>PowerPoint Presentation</vt:lpstr>
      <vt:lpstr>What will be output?</vt:lpstr>
      <vt:lpstr>PowerPoint Presentation</vt:lpstr>
      <vt:lpstr>PowerPoint Presentation</vt:lpstr>
      <vt:lpstr>Operators</vt:lpstr>
      <vt:lpstr>Arithmetic operators</vt:lpstr>
      <vt:lpstr> Assignment Operators </vt:lpstr>
      <vt:lpstr>Comparison operators</vt:lpstr>
      <vt:lpstr> Logical operators </vt:lpstr>
      <vt:lpstr>Problem statement</vt:lpstr>
      <vt:lpstr> Bitwise operators </vt:lpstr>
      <vt:lpstr> AND Operator (&amp;) </vt:lpstr>
      <vt:lpstr>Steps to solve:-</vt:lpstr>
      <vt:lpstr>PowerPoint Presentation</vt:lpstr>
      <vt:lpstr> What will be output? </vt:lpstr>
      <vt:lpstr> OR Operator (|) </vt:lpstr>
      <vt:lpstr>Steps to solve:-</vt:lpstr>
      <vt:lpstr>PowerPoint Presentation</vt:lpstr>
      <vt:lpstr> What will be output? 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PowerPoint Presentation</vt:lpstr>
      <vt:lpstr>  Increment/Decrement Operator  </vt:lpstr>
      <vt:lpstr> What will be output? </vt:lpstr>
      <vt:lpstr> What will be output? </vt:lpstr>
      <vt:lpstr>PowerPoint Presentation</vt:lpstr>
      <vt:lpstr>Control structure </vt:lpstr>
      <vt:lpstr>  if and else </vt:lpstr>
      <vt:lpstr>Switch …case</vt:lpstr>
      <vt:lpstr>What will be output?</vt:lpstr>
      <vt:lpstr>PowerPoint Presentation</vt:lpstr>
      <vt:lpstr>While loop</vt:lpstr>
      <vt:lpstr> Do While loop: at least one time will be execute</vt:lpstr>
      <vt:lpstr>For loop:</vt:lpstr>
      <vt:lpstr>PowerPoint Presentation</vt:lpstr>
      <vt:lpstr>What will be output?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321</cp:revision>
  <dcterms:created xsi:type="dcterms:W3CDTF">2014-05-25T11:13:57Z</dcterms:created>
  <dcterms:modified xsi:type="dcterms:W3CDTF">2023-09-13T14:09:35Z</dcterms:modified>
</cp:coreProperties>
</file>