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45"/>
  </p:notesMasterIdLst>
  <p:handoutMasterIdLst>
    <p:handoutMasterId r:id="rId46"/>
  </p:handoutMasterIdLst>
  <p:sldIdLst>
    <p:sldId id="320" r:id="rId2"/>
    <p:sldId id="427" r:id="rId3"/>
    <p:sldId id="346" r:id="rId4"/>
    <p:sldId id="354" r:id="rId5"/>
    <p:sldId id="355" r:id="rId6"/>
    <p:sldId id="356" r:id="rId7"/>
    <p:sldId id="357" r:id="rId8"/>
    <p:sldId id="414" r:id="rId9"/>
    <p:sldId id="415" r:id="rId10"/>
    <p:sldId id="416" r:id="rId11"/>
    <p:sldId id="417" r:id="rId12"/>
    <p:sldId id="451" r:id="rId13"/>
    <p:sldId id="418" r:id="rId14"/>
    <p:sldId id="419" r:id="rId15"/>
    <p:sldId id="420" r:id="rId16"/>
    <p:sldId id="421" r:id="rId17"/>
    <p:sldId id="422" r:id="rId18"/>
    <p:sldId id="358" r:id="rId19"/>
    <p:sldId id="361" r:id="rId20"/>
    <p:sldId id="423" r:id="rId21"/>
    <p:sldId id="359" r:id="rId22"/>
    <p:sldId id="360" r:id="rId23"/>
    <p:sldId id="424" r:id="rId24"/>
    <p:sldId id="425" r:id="rId25"/>
    <p:sldId id="426" r:id="rId26"/>
    <p:sldId id="428" r:id="rId27"/>
    <p:sldId id="450" r:id="rId28"/>
    <p:sldId id="429" r:id="rId29"/>
    <p:sldId id="435" r:id="rId30"/>
    <p:sldId id="437" r:id="rId31"/>
    <p:sldId id="438" r:id="rId32"/>
    <p:sldId id="439" r:id="rId33"/>
    <p:sldId id="440" r:id="rId34"/>
    <p:sldId id="441" r:id="rId35"/>
    <p:sldId id="442" r:id="rId36"/>
    <p:sldId id="443" r:id="rId37"/>
    <p:sldId id="444" r:id="rId38"/>
    <p:sldId id="446" r:id="rId39"/>
    <p:sldId id="445" r:id="rId40"/>
    <p:sldId id="447" r:id="rId41"/>
    <p:sldId id="448" r:id="rId42"/>
    <p:sldId id="449" r:id="rId43"/>
    <p:sldId id="35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88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85800" y="1806575"/>
            <a:ext cx="7772400" cy="1470025"/>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br>
            <a:r>
              <a:rPr lang="en-US" dirty="0"/>
              <a:t>OBJECT ORIENTED PROGRAMMING USING C++</a:t>
            </a:r>
          </a:p>
          <a:p>
            <a:br>
              <a:rPr lang="en-US" dirty="0"/>
            </a:br>
            <a:endParaRPr lang="en-US" dirty="0"/>
          </a:p>
        </p:txBody>
      </p:sp>
      <p:pic>
        <p:nvPicPr>
          <p:cNvPr id="10" name="Picture 2" descr="C++ APK 1.10.1 - download free apk from APKSum">
            <a:extLst>
              <a:ext uri="{FF2B5EF4-FFF2-40B4-BE49-F238E27FC236}">
                <a16:creationId xmlns:a16="http://schemas.microsoft.com/office/drawing/2014/main" id="{B5E672F1-6BC3-4B9B-87BB-D607A2AA3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4267200"/>
            <a:ext cx="2247900" cy="22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C24603-5945-43BE-8478-54A0DC119021}"/>
              </a:ext>
            </a:extLst>
          </p:cNvPr>
          <p:cNvSpPr txBox="1"/>
          <p:nvPr/>
        </p:nvSpPr>
        <p:spPr>
          <a:xfrm>
            <a:off x="6248400" y="4724400"/>
            <a:ext cx="2247900" cy="1323439"/>
          </a:xfrm>
          <a:prstGeom prst="rect">
            <a:avLst/>
          </a:prstGeom>
          <a:noFill/>
        </p:spPr>
        <p:txBody>
          <a:bodyPr wrap="square" rtlCol="0">
            <a:spAutoFit/>
          </a:bodyPr>
          <a:lstStyle/>
          <a:p>
            <a:r>
              <a:rPr lang="en-US" sz="2000" dirty="0">
                <a:solidFill>
                  <a:schemeClr val="tx2"/>
                </a:solidFill>
              </a:rPr>
              <a:t>Presented By</a:t>
            </a:r>
          </a:p>
          <a:p>
            <a:r>
              <a:rPr lang="en-US" sz="2000" dirty="0">
                <a:solidFill>
                  <a:schemeClr val="tx2"/>
                </a:solidFill>
              </a:rPr>
              <a:t>Kumar Vishal</a:t>
            </a:r>
          </a:p>
          <a:p>
            <a:r>
              <a:rPr lang="en-US" sz="2000" dirty="0">
                <a:solidFill>
                  <a:schemeClr val="tx2"/>
                </a:solidFill>
              </a:rPr>
              <a:t>Assistant Professor</a:t>
            </a:r>
          </a:p>
          <a:p>
            <a:r>
              <a:rPr lang="en-US" sz="2000" dirty="0">
                <a:solidFill>
                  <a:schemeClr val="tx2"/>
                </a:solidFill>
              </a:rPr>
              <a:t>SCA, LPU</a:t>
            </a:r>
          </a:p>
        </p:txBody>
      </p:sp>
      <p:sp>
        <p:nvSpPr>
          <p:cNvPr id="3" name="Title 2">
            <a:extLst>
              <a:ext uri="{FF2B5EF4-FFF2-40B4-BE49-F238E27FC236}">
                <a16:creationId xmlns:a16="http://schemas.microsoft.com/office/drawing/2014/main" id="{FFDE4DF1-B111-4853-8AF5-6BA023124A0A}"/>
              </a:ext>
            </a:extLst>
          </p:cNvPr>
          <p:cNvSpPr>
            <a:spLocks noGrp="1"/>
          </p:cNvSpPr>
          <p:nvPr>
            <p:ph type="title"/>
          </p:nvPr>
        </p:nvSpPr>
        <p:spPr/>
        <p:txBody>
          <a:bodyPr/>
          <a:lstStyle/>
          <a:p>
            <a:r>
              <a:rPr lang="en-US" dirty="0"/>
              <a:t>CAP455</a:t>
            </a:r>
          </a:p>
        </p:txBody>
      </p:sp>
    </p:spTree>
    <p:extLst>
      <p:ext uri="{BB962C8B-B14F-4D97-AF65-F5344CB8AC3E}">
        <p14:creationId xmlns:p14="http://schemas.microsoft.com/office/powerpoint/2010/main" val="19593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Mobile Phone Accessories – Hardware Depot Online">
            <a:extLst>
              <a:ext uri="{FF2B5EF4-FFF2-40B4-BE49-F238E27FC236}">
                <a16:creationId xmlns:a16="http://schemas.microsoft.com/office/drawing/2014/main" id="{A2004637-C60E-40D2-B498-6ADF7A8A9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67606"/>
            <a:ext cx="7391400" cy="492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4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4192-5492-445E-84B0-4DE4420E8A0B}"/>
              </a:ext>
            </a:extLst>
          </p:cNvPr>
          <p:cNvSpPr>
            <a:spLocks noGrp="1"/>
          </p:cNvSpPr>
          <p:nvPr>
            <p:ph type="title" idx="4294967295"/>
          </p:nvPr>
        </p:nvSpPr>
        <p:spPr>
          <a:xfrm>
            <a:off x="457200" y="274638"/>
            <a:ext cx="8229600" cy="1143000"/>
          </a:xfrm>
        </p:spPr>
        <p:txBody>
          <a:bodyPr>
            <a:normAutofit/>
          </a:bodyPr>
          <a:lstStyle/>
          <a:p>
            <a:pPr algn="l"/>
            <a:r>
              <a:rPr lang="en-US" sz="4000" dirty="0">
                <a:solidFill>
                  <a:srgbClr val="FF0000"/>
                </a:solidFill>
                <a:highlight>
                  <a:srgbClr val="FFFF00"/>
                </a:highlight>
              </a:rPr>
              <a:t>Class </a:t>
            </a:r>
          </a:p>
        </p:txBody>
      </p:sp>
      <p:sp>
        <p:nvSpPr>
          <p:cNvPr id="3" name="Content Placeholder 2">
            <a:extLst>
              <a:ext uri="{FF2B5EF4-FFF2-40B4-BE49-F238E27FC236}">
                <a16:creationId xmlns:a16="http://schemas.microsoft.com/office/drawing/2014/main" id="{FD991D7B-8046-401F-9B51-016458042F5B}"/>
              </a:ext>
            </a:extLst>
          </p:cNvPr>
          <p:cNvSpPr>
            <a:spLocks noGrp="1"/>
          </p:cNvSpPr>
          <p:nvPr>
            <p:ph idx="1"/>
          </p:nvPr>
        </p:nvSpPr>
        <p:spPr/>
        <p:txBody>
          <a:bodyPr/>
          <a:lstStyle/>
          <a:p>
            <a:pPr marL="0" indent="0">
              <a:buNone/>
            </a:pPr>
            <a:r>
              <a:rPr lang="en-US" dirty="0"/>
              <a:t>Class is a collection of data members and member functions.</a:t>
            </a:r>
          </a:p>
          <a:p>
            <a:pPr marL="0" indent="0">
              <a:buNone/>
            </a:pPr>
            <a:r>
              <a:rPr lang="en-US" dirty="0"/>
              <a:t>Example: </a:t>
            </a:r>
          </a:p>
          <a:p>
            <a:pPr marL="0" indent="0">
              <a:buNone/>
            </a:pPr>
            <a:r>
              <a:rPr lang="en-US" dirty="0"/>
              <a:t>class Employee{</a:t>
            </a:r>
          </a:p>
          <a:p>
            <a:pPr marL="0" indent="0">
              <a:buNone/>
            </a:pPr>
            <a:r>
              <a:rPr lang="en-US" dirty="0"/>
              <a:t>//data members</a:t>
            </a:r>
          </a:p>
          <a:p>
            <a:pPr marL="0" indent="0">
              <a:buNone/>
            </a:pPr>
            <a:r>
              <a:rPr lang="en-US" dirty="0"/>
              <a:t>// member functions</a:t>
            </a:r>
          </a:p>
          <a:p>
            <a:pPr marL="0" indent="0">
              <a:buNone/>
            </a:pPr>
            <a:r>
              <a:rPr lang="en-US" dirty="0"/>
              <a:t>}</a:t>
            </a:r>
          </a:p>
          <a:p>
            <a:pPr marL="0" indent="0">
              <a:buNone/>
            </a:pPr>
            <a:endParaRPr lang="en-US" dirty="0"/>
          </a:p>
        </p:txBody>
      </p:sp>
      <p:graphicFrame>
        <p:nvGraphicFramePr>
          <p:cNvPr id="7" name="Table 7">
            <a:extLst>
              <a:ext uri="{FF2B5EF4-FFF2-40B4-BE49-F238E27FC236}">
                <a16:creationId xmlns:a16="http://schemas.microsoft.com/office/drawing/2014/main" id="{FA47F4B7-B064-417F-9B55-6A63EF8A6A2A}"/>
              </a:ext>
            </a:extLst>
          </p:cNvPr>
          <p:cNvGraphicFramePr>
            <a:graphicFrameLocks noGrp="1"/>
          </p:cNvGraphicFramePr>
          <p:nvPr/>
        </p:nvGraphicFramePr>
        <p:xfrm>
          <a:off x="5334000" y="2372942"/>
          <a:ext cx="3352800" cy="3113458"/>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784741851"/>
                    </a:ext>
                  </a:extLst>
                </a:gridCol>
              </a:tblGrid>
              <a:tr h="971492">
                <a:tc>
                  <a:txBody>
                    <a:bodyPr/>
                    <a:lstStyle/>
                    <a:p>
                      <a:pPr algn="ctr"/>
                      <a:r>
                        <a:rPr lang="en-US" sz="2400" dirty="0">
                          <a:solidFill>
                            <a:schemeClr val="bg1"/>
                          </a:solidFill>
                        </a:rPr>
                        <a:t>Employee</a:t>
                      </a:r>
                    </a:p>
                  </a:txBody>
                  <a:tcPr>
                    <a:solidFill>
                      <a:srgbClr val="7030A0"/>
                    </a:solidFill>
                  </a:tcPr>
                </a:tc>
                <a:extLst>
                  <a:ext uri="{0D108BD9-81ED-4DB2-BD59-A6C34878D82A}">
                    <a16:rowId xmlns:a16="http://schemas.microsoft.com/office/drawing/2014/main" val="4190115773"/>
                  </a:ext>
                </a:extLst>
              </a:tr>
              <a:tr h="1070983">
                <a:tc>
                  <a:txBody>
                    <a:bodyPr/>
                    <a:lstStyle/>
                    <a:p>
                      <a:pPr algn="ctr"/>
                      <a:r>
                        <a:rPr lang="en-US" sz="2400" dirty="0" err="1">
                          <a:solidFill>
                            <a:schemeClr val="bg1"/>
                          </a:solidFill>
                        </a:rPr>
                        <a:t>employeeId</a:t>
                      </a:r>
                      <a:endParaRPr lang="en-US" sz="2400" dirty="0">
                        <a:solidFill>
                          <a:schemeClr val="bg1"/>
                        </a:solidFill>
                      </a:endParaRPr>
                    </a:p>
                    <a:p>
                      <a:pPr algn="ctr"/>
                      <a:r>
                        <a:rPr lang="en-US" sz="2400" dirty="0" err="1">
                          <a:solidFill>
                            <a:schemeClr val="bg1"/>
                          </a:solidFill>
                        </a:rPr>
                        <a:t>employeeName</a:t>
                      </a:r>
                      <a:endParaRPr lang="en-US" sz="2400" dirty="0">
                        <a:solidFill>
                          <a:schemeClr val="bg1"/>
                        </a:solidFill>
                      </a:endParaRPr>
                    </a:p>
                  </a:txBody>
                  <a:tcPr>
                    <a:solidFill>
                      <a:srgbClr val="7030A0"/>
                    </a:solidFill>
                  </a:tcPr>
                </a:tc>
                <a:extLst>
                  <a:ext uri="{0D108BD9-81ED-4DB2-BD59-A6C34878D82A}">
                    <a16:rowId xmlns:a16="http://schemas.microsoft.com/office/drawing/2014/main" val="2627290613"/>
                  </a:ext>
                </a:extLst>
              </a:tr>
              <a:tr h="1070983">
                <a:tc>
                  <a:txBody>
                    <a:bodyPr/>
                    <a:lstStyle/>
                    <a:p>
                      <a:pPr algn="ctr"/>
                      <a:r>
                        <a:rPr lang="en-US" sz="2400" dirty="0" err="1">
                          <a:solidFill>
                            <a:schemeClr val="bg1"/>
                          </a:solidFill>
                        </a:rPr>
                        <a:t>getDetails</a:t>
                      </a:r>
                      <a:r>
                        <a:rPr lang="en-US" sz="2400" dirty="0">
                          <a:solidFill>
                            <a:schemeClr val="bg1"/>
                          </a:solidFill>
                        </a:rPr>
                        <a:t>()</a:t>
                      </a:r>
                    </a:p>
                    <a:p>
                      <a:pPr algn="ctr"/>
                      <a:r>
                        <a:rPr lang="en-US" sz="2400" dirty="0" err="1">
                          <a:solidFill>
                            <a:schemeClr val="bg1"/>
                          </a:solidFill>
                        </a:rPr>
                        <a:t>setDetails</a:t>
                      </a:r>
                      <a:r>
                        <a:rPr lang="en-US" sz="2400" dirty="0">
                          <a:solidFill>
                            <a:schemeClr val="bg1"/>
                          </a:solidFill>
                        </a:rPr>
                        <a:t>()</a:t>
                      </a:r>
                    </a:p>
                  </a:txBody>
                  <a:tcPr>
                    <a:solidFill>
                      <a:srgbClr val="7030A0"/>
                    </a:solidFill>
                  </a:tcPr>
                </a:tc>
                <a:extLst>
                  <a:ext uri="{0D108BD9-81ED-4DB2-BD59-A6C34878D82A}">
                    <a16:rowId xmlns:a16="http://schemas.microsoft.com/office/drawing/2014/main" val="3912993103"/>
                  </a:ext>
                </a:extLst>
              </a:tr>
            </a:tbl>
          </a:graphicData>
        </a:graphic>
      </p:graphicFrame>
      <p:cxnSp>
        <p:nvCxnSpPr>
          <p:cNvPr id="9" name="Straight Arrow Connector 8">
            <a:extLst>
              <a:ext uri="{FF2B5EF4-FFF2-40B4-BE49-F238E27FC236}">
                <a16:creationId xmlns:a16="http://schemas.microsoft.com/office/drawing/2014/main" id="{C1717AD4-7745-4A30-9162-CDBD3FBA50EC}"/>
              </a:ext>
            </a:extLst>
          </p:cNvPr>
          <p:cNvCxnSpPr/>
          <p:nvPr/>
        </p:nvCxnSpPr>
        <p:spPr>
          <a:xfrm flipH="1">
            <a:off x="2819400" y="3050498"/>
            <a:ext cx="2743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281038-261A-41AA-B75C-B2F6717B403A}"/>
              </a:ext>
            </a:extLst>
          </p:cNvPr>
          <p:cNvCxnSpPr/>
          <p:nvPr/>
        </p:nvCxnSpPr>
        <p:spPr>
          <a:xfrm flipH="1">
            <a:off x="3352800" y="3810000"/>
            <a:ext cx="1981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A0BFB5E-BED3-411E-ABA1-E278630DC639}"/>
              </a:ext>
            </a:extLst>
          </p:cNvPr>
          <p:cNvCxnSpPr/>
          <p:nvPr/>
        </p:nvCxnSpPr>
        <p:spPr>
          <a:xfrm flipH="1" flipV="1">
            <a:off x="4114800" y="4800600"/>
            <a:ext cx="1219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8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3ABFFEA-9E85-44B9-9AAF-7FDFAB8FD07C}"/>
              </a:ext>
            </a:extLst>
          </p:cNvPr>
          <p:cNvPicPr>
            <a:picLocks noGrp="1" noChangeAspect="1"/>
          </p:cNvPicPr>
          <p:nvPr>
            <p:ph idx="1"/>
          </p:nvPr>
        </p:nvPicPr>
        <p:blipFill>
          <a:blip r:embed="rId2"/>
          <a:stretch>
            <a:fillRect/>
          </a:stretch>
        </p:blipFill>
        <p:spPr>
          <a:xfrm>
            <a:off x="990600" y="673029"/>
            <a:ext cx="6248400" cy="5511941"/>
          </a:xfrm>
          <a:prstGeom prst="rect">
            <a:avLst/>
          </a:prstGeom>
        </p:spPr>
      </p:pic>
    </p:spTree>
    <p:extLst>
      <p:ext uri="{BB962C8B-B14F-4D97-AF65-F5344CB8AC3E}">
        <p14:creationId xmlns:p14="http://schemas.microsoft.com/office/powerpoint/2010/main" val="54506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BB23-A111-4477-846A-C235EB6584DB}"/>
              </a:ext>
            </a:extLst>
          </p:cNvPr>
          <p:cNvSpPr>
            <a:spLocks noGrp="1"/>
          </p:cNvSpPr>
          <p:nvPr>
            <p:ph type="title" idx="4294967295"/>
          </p:nvPr>
        </p:nvSpPr>
        <p:spPr>
          <a:xfrm>
            <a:off x="457200" y="274638"/>
            <a:ext cx="8229600" cy="1143000"/>
          </a:xfrm>
        </p:spPr>
        <p:txBody>
          <a:bodyPr>
            <a:normAutofit/>
          </a:bodyPr>
          <a:lstStyle/>
          <a:p>
            <a:pPr algn="l"/>
            <a:r>
              <a:rPr lang="en-US" sz="4000" dirty="0">
                <a:highlight>
                  <a:srgbClr val="FFFF00"/>
                </a:highlight>
              </a:rPr>
              <a:t>Object</a:t>
            </a:r>
          </a:p>
        </p:txBody>
      </p:sp>
      <p:sp>
        <p:nvSpPr>
          <p:cNvPr id="3" name="Content Placeholder 2">
            <a:extLst>
              <a:ext uri="{FF2B5EF4-FFF2-40B4-BE49-F238E27FC236}">
                <a16:creationId xmlns:a16="http://schemas.microsoft.com/office/drawing/2014/main" id="{1BC32DF2-3DEC-4EFB-9993-E9A63887D165}"/>
              </a:ext>
            </a:extLst>
          </p:cNvPr>
          <p:cNvSpPr>
            <a:spLocks noGrp="1"/>
          </p:cNvSpPr>
          <p:nvPr>
            <p:ph idx="1"/>
          </p:nvPr>
        </p:nvSpPr>
        <p:spPr>
          <a:xfrm>
            <a:off x="457200" y="1143001"/>
            <a:ext cx="8229600" cy="685799"/>
          </a:xfrm>
        </p:spPr>
        <p:txBody>
          <a:bodyPr/>
          <a:lstStyle/>
          <a:p>
            <a:pPr marL="0" indent="0">
              <a:buNone/>
            </a:pPr>
            <a:r>
              <a:rPr lang="en-US" dirty="0"/>
              <a:t>Object is an instance of a Class.</a:t>
            </a:r>
          </a:p>
          <a:p>
            <a:pPr marL="0" indent="0">
              <a:buNone/>
            </a:pPr>
            <a:endParaRPr lang="en-US" dirty="0"/>
          </a:p>
        </p:txBody>
      </p:sp>
      <p:sp>
        <p:nvSpPr>
          <p:cNvPr id="5" name="TextBox 4">
            <a:extLst>
              <a:ext uri="{FF2B5EF4-FFF2-40B4-BE49-F238E27FC236}">
                <a16:creationId xmlns:a16="http://schemas.microsoft.com/office/drawing/2014/main" id="{C640594E-E078-401D-8D38-2286787DC00A}"/>
              </a:ext>
            </a:extLst>
          </p:cNvPr>
          <p:cNvSpPr txBox="1"/>
          <p:nvPr/>
        </p:nvSpPr>
        <p:spPr>
          <a:xfrm>
            <a:off x="2514600" y="1689715"/>
            <a:ext cx="5878642" cy="4893647"/>
          </a:xfrm>
          <a:prstGeom prst="rect">
            <a:avLst/>
          </a:prstGeom>
          <a:noFill/>
        </p:spPr>
        <p:txBody>
          <a:bodyPr wrap="square">
            <a:spAutoFit/>
          </a:bodyPr>
          <a:lstStyle/>
          <a:p>
            <a:r>
              <a:rPr lang="en-US" sz="2400" dirty="0"/>
              <a:t>class Employee </a:t>
            </a:r>
          </a:p>
          <a:p>
            <a:r>
              <a:rPr lang="en-US" sz="2400" dirty="0"/>
              <a:t>{ </a:t>
            </a:r>
          </a:p>
          <a:p>
            <a:r>
              <a:rPr lang="en-US" sz="2400" dirty="0"/>
              <a:t>	int </a:t>
            </a:r>
            <a:r>
              <a:rPr lang="en-US" sz="2400" dirty="0" err="1"/>
              <a:t>employeeId</a:t>
            </a:r>
            <a:r>
              <a:rPr lang="en-US" sz="2400" dirty="0"/>
              <a:t>;</a:t>
            </a:r>
          </a:p>
          <a:p>
            <a:r>
              <a:rPr lang="en-US" sz="2400" dirty="0"/>
              <a:t>	char </a:t>
            </a:r>
            <a:r>
              <a:rPr lang="en-US" sz="2400" dirty="0" err="1"/>
              <a:t>employeeName</a:t>
            </a:r>
            <a:r>
              <a:rPr lang="en-US" sz="2400" dirty="0"/>
              <a:t>[20];</a:t>
            </a:r>
          </a:p>
          <a:p>
            <a:r>
              <a:rPr lang="en-US" sz="2400" dirty="0"/>
              <a:t>	public: </a:t>
            </a:r>
          </a:p>
          <a:p>
            <a:r>
              <a:rPr lang="en-US" sz="2400" dirty="0"/>
              <a:t>	void </a:t>
            </a:r>
            <a:r>
              <a:rPr lang="en-US" sz="2400" dirty="0" err="1"/>
              <a:t>getDetails</a:t>
            </a:r>
            <a:r>
              <a:rPr lang="en-US" sz="2400" dirty="0"/>
              <a:t>(){} </a:t>
            </a:r>
          </a:p>
          <a:p>
            <a:r>
              <a:rPr lang="en-US" sz="2400" dirty="0"/>
              <a:t>	void </a:t>
            </a:r>
            <a:r>
              <a:rPr lang="en-US" sz="2400" dirty="0" err="1"/>
              <a:t>setDetails</a:t>
            </a:r>
            <a:r>
              <a:rPr lang="en-US" sz="2400" dirty="0"/>
              <a:t>(){}</a:t>
            </a:r>
          </a:p>
          <a:p>
            <a:r>
              <a:rPr lang="en-US" sz="2400" dirty="0"/>
              <a:t>}; </a:t>
            </a:r>
          </a:p>
          <a:p>
            <a:r>
              <a:rPr lang="en-US" sz="2400" dirty="0"/>
              <a:t>int main() </a:t>
            </a:r>
          </a:p>
          <a:p>
            <a:r>
              <a:rPr lang="en-US" sz="2400" dirty="0"/>
              <a:t>{ </a:t>
            </a:r>
          </a:p>
          <a:p>
            <a:r>
              <a:rPr lang="en-US" sz="2400" dirty="0"/>
              <a:t>Employee e1; // e1 is a object </a:t>
            </a:r>
          </a:p>
          <a:p>
            <a:r>
              <a:rPr lang="en-US" sz="2400" dirty="0"/>
              <a:t>return 0;</a:t>
            </a:r>
          </a:p>
          <a:p>
            <a:r>
              <a:rPr lang="en-US" sz="2400" dirty="0"/>
              <a:t>} </a:t>
            </a:r>
          </a:p>
        </p:txBody>
      </p:sp>
    </p:spTree>
    <p:extLst>
      <p:ext uri="{BB962C8B-B14F-4D97-AF65-F5344CB8AC3E}">
        <p14:creationId xmlns:p14="http://schemas.microsoft.com/office/powerpoint/2010/main" val="124898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26DD-AF9C-4E15-995A-E9973271D87D}"/>
              </a:ext>
            </a:extLst>
          </p:cNvPr>
          <p:cNvSpPr>
            <a:spLocks noGrp="1"/>
          </p:cNvSpPr>
          <p:nvPr>
            <p:ph type="title"/>
          </p:nvPr>
        </p:nvSpPr>
        <p:spPr/>
        <p:txBody>
          <a:bodyPr/>
          <a:lstStyle/>
          <a:p>
            <a:r>
              <a:rPr lang="en-US" b="1" dirty="0"/>
              <a:t>Structures in C++</a:t>
            </a:r>
            <a:endParaRPr lang="en-US" dirty="0"/>
          </a:p>
        </p:txBody>
      </p:sp>
      <p:sp>
        <p:nvSpPr>
          <p:cNvPr id="3" name="Content Placeholder 2">
            <a:extLst>
              <a:ext uri="{FF2B5EF4-FFF2-40B4-BE49-F238E27FC236}">
                <a16:creationId xmlns:a16="http://schemas.microsoft.com/office/drawing/2014/main" id="{2FDF94B1-8577-4EBC-B77C-20E5531B4CC0}"/>
              </a:ext>
            </a:extLst>
          </p:cNvPr>
          <p:cNvSpPr>
            <a:spLocks noGrp="1"/>
          </p:cNvSpPr>
          <p:nvPr>
            <p:ph idx="1"/>
          </p:nvPr>
        </p:nvSpPr>
        <p:spPr/>
        <p:txBody>
          <a:bodyPr>
            <a:normAutofit/>
          </a:bodyPr>
          <a:lstStyle/>
          <a:p>
            <a:pPr marL="0" indent="0" algn="just">
              <a:buNone/>
            </a:pPr>
            <a:r>
              <a:rPr lang="en-US" sz="2800" dirty="0">
                <a:solidFill>
                  <a:schemeClr val="tx1"/>
                </a:solidFill>
              </a:rPr>
              <a:t>We need to store a group of data whether of similar data types or non-similar data types. We have seen Arrays in C++ which are used to store set of data of similar data types at contiguous memory locations.</a:t>
            </a:r>
            <a:br>
              <a:rPr lang="en-US" sz="2800" dirty="0">
                <a:solidFill>
                  <a:schemeClr val="tx1"/>
                </a:solidFill>
              </a:rPr>
            </a:br>
            <a:r>
              <a:rPr lang="en-US" sz="2800" dirty="0">
                <a:solidFill>
                  <a:schemeClr val="tx1"/>
                </a:solidFill>
              </a:rPr>
              <a:t>Unlike Arrays, </a:t>
            </a:r>
            <a:r>
              <a:rPr lang="en-US" sz="2800" b="1" dirty="0">
                <a:solidFill>
                  <a:schemeClr val="tx1"/>
                </a:solidFill>
              </a:rPr>
              <a:t>Structures in C++</a:t>
            </a:r>
            <a:r>
              <a:rPr lang="en-US" sz="2800" dirty="0">
                <a:solidFill>
                  <a:schemeClr val="tx1"/>
                </a:solidFill>
              </a:rPr>
              <a:t> are user defined data types which are used to store group of items of non-similar data types. </a:t>
            </a:r>
          </a:p>
        </p:txBody>
      </p:sp>
    </p:spTree>
    <p:extLst>
      <p:ext uri="{BB962C8B-B14F-4D97-AF65-F5344CB8AC3E}">
        <p14:creationId xmlns:p14="http://schemas.microsoft.com/office/powerpoint/2010/main" val="227735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6E6A-9DCD-4F11-9A34-2E851D9618C3}"/>
              </a:ext>
            </a:extLst>
          </p:cNvPr>
          <p:cNvSpPr>
            <a:spLocks noGrp="1"/>
          </p:cNvSpPr>
          <p:nvPr>
            <p:ph type="title"/>
          </p:nvPr>
        </p:nvSpPr>
        <p:spPr/>
        <p:txBody>
          <a:bodyPr/>
          <a:lstStyle/>
          <a:p>
            <a:r>
              <a:rPr lang="en-US" dirty="0"/>
              <a:t>create a structure</a:t>
            </a:r>
          </a:p>
        </p:txBody>
      </p:sp>
      <p:sp>
        <p:nvSpPr>
          <p:cNvPr id="3" name="Content Placeholder 2">
            <a:extLst>
              <a:ext uri="{FF2B5EF4-FFF2-40B4-BE49-F238E27FC236}">
                <a16:creationId xmlns:a16="http://schemas.microsoft.com/office/drawing/2014/main" id="{78A4DF0F-3C9A-477F-BA9F-7FF79CB9E0E9}"/>
              </a:ext>
            </a:extLst>
          </p:cNvPr>
          <p:cNvSpPr>
            <a:spLocks noGrp="1"/>
          </p:cNvSpPr>
          <p:nvPr>
            <p:ph idx="1"/>
          </p:nvPr>
        </p:nvSpPr>
        <p:spPr>
          <a:xfrm>
            <a:off x="457200" y="1417638"/>
            <a:ext cx="4800600" cy="4708525"/>
          </a:xfrm>
        </p:spPr>
        <p:txBody>
          <a:bodyPr>
            <a:normAutofit/>
          </a:bodyPr>
          <a:lstStyle/>
          <a:p>
            <a:pPr marL="0" indent="0" algn="just">
              <a:buNone/>
            </a:pPr>
            <a:r>
              <a:rPr lang="en-US" sz="2800" dirty="0">
                <a:solidFill>
                  <a:schemeClr val="tx1"/>
                </a:solidFill>
              </a:rPr>
              <a:t>The ‘struct’ keyword is used to create a structure. The general syntax to create a structure is as shown below:  </a:t>
            </a:r>
          </a:p>
          <a:p>
            <a:pPr marL="0" indent="0" algn="just">
              <a:buNone/>
            </a:pPr>
            <a:r>
              <a:rPr lang="en-US" sz="2400" dirty="0">
                <a:solidFill>
                  <a:schemeClr val="tx1"/>
                </a:solidFill>
              </a:rPr>
              <a:t>struct </a:t>
            </a:r>
            <a:r>
              <a:rPr lang="en-US" sz="2400" dirty="0" err="1">
                <a:solidFill>
                  <a:schemeClr val="tx1"/>
                </a:solidFill>
              </a:rPr>
              <a:t>struct_name</a:t>
            </a:r>
            <a:r>
              <a:rPr lang="en-US" sz="2400" dirty="0">
                <a:solidFill>
                  <a:schemeClr val="tx1"/>
                </a:solidFill>
              </a:rPr>
              <a:t>  </a:t>
            </a:r>
          </a:p>
          <a:p>
            <a:pPr marL="0" indent="0" algn="just">
              <a:buNone/>
            </a:pPr>
            <a:r>
              <a:rPr lang="en-US" sz="2400" dirty="0">
                <a:solidFill>
                  <a:schemeClr val="tx1"/>
                </a:solidFill>
              </a:rPr>
              <a:t>{  </a:t>
            </a:r>
          </a:p>
          <a:p>
            <a:pPr marL="0" indent="0" algn="just">
              <a:buNone/>
            </a:pPr>
            <a:r>
              <a:rPr lang="en-US" sz="2400" dirty="0">
                <a:solidFill>
                  <a:schemeClr val="tx1"/>
                </a:solidFill>
              </a:rPr>
              <a:t>     // struct members</a:t>
            </a:r>
          </a:p>
          <a:p>
            <a:pPr marL="0" indent="0" algn="just">
              <a:buNone/>
            </a:pPr>
            <a:r>
              <a:rPr lang="en-US" sz="2400" dirty="0">
                <a:solidFill>
                  <a:schemeClr val="tx1"/>
                </a:solidFill>
              </a:rPr>
              <a:t>};</a:t>
            </a:r>
          </a:p>
        </p:txBody>
      </p:sp>
      <p:sp>
        <p:nvSpPr>
          <p:cNvPr id="6" name="TextBox 5">
            <a:extLst>
              <a:ext uri="{FF2B5EF4-FFF2-40B4-BE49-F238E27FC236}">
                <a16:creationId xmlns:a16="http://schemas.microsoft.com/office/drawing/2014/main" id="{D82A8CD6-18BC-4CBF-A03B-A179D505F977}"/>
              </a:ext>
            </a:extLst>
          </p:cNvPr>
          <p:cNvSpPr txBox="1"/>
          <p:nvPr/>
        </p:nvSpPr>
        <p:spPr>
          <a:xfrm>
            <a:off x="5562600" y="3048000"/>
            <a:ext cx="2819400" cy="1938992"/>
          </a:xfrm>
          <a:prstGeom prst="rect">
            <a:avLst/>
          </a:prstGeom>
          <a:noFill/>
        </p:spPr>
        <p:txBody>
          <a:bodyPr wrap="square" rtlCol="0">
            <a:spAutoFit/>
          </a:bodyPr>
          <a:lstStyle/>
          <a:p>
            <a:r>
              <a:rPr lang="en-US" sz="2400" dirty="0"/>
              <a:t>struct Person  </a:t>
            </a:r>
          </a:p>
          <a:p>
            <a:r>
              <a:rPr lang="en-US" sz="2400" dirty="0"/>
              <a:t>{  </a:t>
            </a:r>
          </a:p>
          <a:p>
            <a:r>
              <a:rPr lang="en-US" sz="2400" dirty="0"/>
              <a:t>    string name;  </a:t>
            </a:r>
          </a:p>
          <a:p>
            <a:r>
              <a:rPr lang="en-US" sz="2400" dirty="0"/>
              <a:t>     int age;  </a:t>
            </a:r>
          </a:p>
          <a:p>
            <a:r>
              <a:rPr lang="en-US" sz="2400" dirty="0"/>
              <a:t>};</a:t>
            </a:r>
          </a:p>
        </p:txBody>
      </p:sp>
    </p:spTree>
    <p:extLst>
      <p:ext uri="{BB962C8B-B14F-4D97-AF65-F5344CB8AC3E}">
        <p14:creationId xmlns:p14="http://schemas.microsoft.com/office/powerpoint/2010/main" val="278445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2977-99E2-4FFA-9933-715DDC413092}"/>
              </a:ext>
            </a:extLst>
          </p:cNvPr>
          <p:cNvSpPr>
            <a:spLocks noGrp="1"/>
          </p:cNvSpPr>
          <p:nvPr>
            <p:ph idx="1"/>
          </p:nvPr>
        </p:nvSpPr>
        <p:spPr>
          <a:xfrm>
            <a:off x="457200" y="304800"/>
            <a:ext cx="8229600" cy="5821363"/>
          </a:xfrm>
        </p:spPr>
        <p:txBody>
          <a:bodyPr>
            <a:normAutofit fontScale="70000" lnSpcReduction="20000"/>
          </a:bodyPr>
          <a:lstStyle/>
          <a:p>
            <a:pPr marL="0" indent="0" algn="just">
              <a:buNone/>
            </a:pPr>
            <a:r>
              <a:rPr lang="en-US" sz="4000" b="1" dirty="0">
                <a:solidFill>
                  <a:schemeClr val="tx1"/>
                </a:solidFill>
              </a:rPr>
              <a:t>How to declare structure variables?</a:t>
            </a:r>
            <a:endParaRPr lang="en-US" sz="4000" dirty="0">
              <a:solidFill>
                <a:schemeClr val="tx1"/>
              </a:solidFill>
            </a:endParaRPr>
          </a:p>
          <a:p>
            <a:pPr marL="0" indent="0" algn="just">
              <a:buNone/>
            </a:pPr>
            <a:r>
              <a:rPr lang="en-US" sz="3400" dirty="0">
                <a:solidFill>
                  <a:schemeClr val="tx1"/>
                </a:solidFill>
              </a:rPr>
              <a:t>A structure variable can either be declared with structure declaration or as a separate declaration like basic types. </a:t>
            </a:r>
            <a:r>
              <a:rPr lang="en-US" sz="2800" dirty="0">
                <a:solidFill>
                  <a:schemeClr val="tx1"/>
                </a:solidFill>
              </a:rPr>
              <a:t> </a:t>
            </a:r>
          </a:p>
          <a:p>
            <a:pPr marL="0" indent="0" algn="just">
              <a:buNone/>
            </a:pPr>
            <a:endParaRPr lang="en-US" sz="2800" dirty="0">
              <a:solidFill>
                <a:schemeClr val="tx1"/>
              </a:solidFill>
            </a:endParaRPr>
          </a:p>
          <a:p>
            <a:pPr marL="0" indent="0">
              <a:buNone/>
            </a:pPr>
            <a:r>
              <a:rPr lang="en-US" dirty="0">
                <a:solidFill>
                  <a:schemeClr val="tx1"/>
                </a:solidFill>
              </a:rPr>
              <a:t>struct Point</a:t>
            </a:r>
          </a:p>
          <a:p>
            <a:pPr marL="0" indent="0">
              <a:buNone/>
            </a:pPr>
            <a:r>
              <a:rPr lang="en-US" dirty="0">
                <a:solidFill>
                  <a:schemeClr val="tx1"/>
                </a:solidFill>
              </a:rPr>
              <a:t>{</a:t>
            </a:r>
          </a:p>
          <a:p>
            <a:pPr marL="0" indent="0">
              <a:buNone/>
            </a:pPr>
            <a:r>
              <a:rPr lang="en-US" dirty="0">
                <a:solidFill>
                  <a:schemeClr val="tx1"/>
                </a:solidFill>
              </a:rPr>
              <a:t>   int x, y;</a:t>
            </a:r>
          </a:p>
          <a:p>
            <a:pPr marL="0" indent="0">
              <a:buNone/>
            </a:pPr>
            <a:r>
              <a:rPr lang="en-US" dirty="0">
                <a:solidFill>
                  <a:schemeClr val="tx1"/>
                </a:solidFill>
              </a:rPr>
              <a:t>} p1;  // The variable p1 is declared with 'Point’</a:t>
            </a:r>
          </a:p>
          <a:p>
            <a:pPr marL="0" indent="0">
              <a:buNone/>
            </a:pPr>
            <a:endParaRPr lang="en-US" dirty="0">
              <a:solidFill>
                <a:schemeClr val="tx1"/>
              </a:solidFill>
            </a:endParaRPr>
          </a:p>
          <a:p>
            <a:pPr marL="0" indent="0">
              <a:buNone/>
            </a:pPr>
            <a:r>
              <a:rPr lang="en-US" dirty="0">
                <a:solidFill>
                  <a:schemeClr val="tx1"/>
                </a:solidFill>
              </a:rPr>
              <a:t>struct Point</a:t>
            </a:r>
          </a:p>
          <a:p>
            <a:pPr marL="0" indent="0">
              <a:buNone/>
            </a:pPr>
            <a:r>
              <a:rPr lang="en-US" dirty="0">
                <a:solidFill>
                  <a:schemeClr val="tx1"/>
                </a:solidFill>
              </a:rPr>
              <a:t>{</a:t>
            </a:r>
          </a:p>
          <a:p>
            <a:pPr marL="0" indent="0">
              <a:buNone/>
            </a:pPr>
            <a:r>
              <a:rPr lang="en-US" dirty="0">
                <a:solidFill>
                  <a:schemeClr val="tx1"/>
                </a:solidFill>
              </a:rPr>
              <a:t>   int x, y;</a:t>
            </a:r>
          </a:p>
          <a:p>
            <a:pPr marL="0" indent="0">
              <a:buNone/>
            </a:pPr>
            <a:r>
              <a:rPr lang="en-US" dirty="0">
                <a:solidFill>
                  <a:schemeClr val="tx1"/>
                </a:solidFill>
              </a:rPr>
              <a:t>};</a:t>
            </a:r>
          </a:p>
          <a:p>
            <a:pPr marL="0" indent="0">
              <a:buNone/>
            </a:pPr>
            <a:r>
              <a:rPr lang="en-US" dirty="0">
                <a:solidFill>
                  <a:schemeClr val="tx1"/>
                </a:solidFill>
              </a:rPr>
              <a:t> int main()</a:t>
            </a:r>
          </a:p>
          <a:p>
            <a:pPr marL="0" indent="0">
              <a:buNone/>
            </a:pPr>
            <a:r>
              <a:rPr lang="en-US" dirty="0">
                <a:solidFill>
                  <a:schemeClr val="tx1"/>
                </a:solidFill>
              </a:rPr>
              <a:t>{</a:t>
            </a:r>
          </a:p>
          <a:p>
            <a:pPr marL="0" indent="0">
              <a:buNone/>
            </a:pPr>
            <a:r>
              <a:rPr lang="en-US" dirty="0">
                <a:solidFill>
                  <a:schemeClr val="tx1"/>
                </a:solidFill>
              </a:rPr>
              <a:t>   struct Point p1;  // The variable p1 is declared like a normal variable</a:t>
            </a:r>
          </a:p>
          <a:p>
            <a:pPr marL="0" indent="0">
              <a:buNone/>
            </a:pPr>
            <a:r>
              <a:rPr lang="en-US" dirty="0">
                <a:solidFill>
                  <a:schemeClr val="tx1"/>
                </a:solidFill>
              </a:rPr>
              <a:t>}</a:t>
            </a:r>
          </a:p>
        </p:txBody>
      </p:sp>
    </p:spTree>
    <p:extLst>
      <p:ext uri="{BB962C8B-B14F-4D97-AF65-F5344CB8AC3E}">
        <p14:creationId xmlns:p14="http://schemas.microsoft.com/office/powerpoint/2010/main" val="66936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1733-0F5E-478F-A4CB-C1A0AF8A6A96}"/>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D58E1BAB-4524-4C49-9571-ABF0C400DC19}"/>
              </a:ext>
            </a:extLst>
          </p:cNvPr>
          <p:cNvSpPr>
            <a:spLocks noGrp="1"/>
          </p:cNvSpPr>
          <p:nvPr>
            <p:ph idx="1"/>
          </p:nvPr>
        </p:nvSpPr>
        <p:spPr>
          <a:xfrm>
            <a:off x="381000" y="1524000"/>
            <a:ext cx="8305800" cy="4602163"/>
          </a:xfrm>
        </p:spPr>
        <p:txBody>
          <a:bodyPr>
            <a:normAutofit/>
          </a:bodyPr>
          <a:lstStyle/>
          <a:p>
            <a:r>
              <a:rPr lang="en-US" dirty="0">
                <a:solidFill>
                  <a:schemeClr val="tx1"/>
                </a:solidFill>
              </a:rPr>
              <a:t>Unions are very much similar to the structures. </a:t>
            </a:r>
          </a:p>
          <a:p>
            <a:r>
              <a:rPr lang="en-US" dirty="0"/>
              <a:t>The member of the union, which occupies the largest memory, decides the union’s size. </a:t>
            </a:r>
          </a:p>
          <a:p>
            <a:pPr marL="0" indent="0">
              <a:buNone/>
            </a:pPr>
            <a:r>
              <a:rPr lang="en-US" dirty="0">
                <a:solidFill>
                  <a:schemeClr val="tx1"/>
                </a:solidFill>
              </a:rPr>
              <a:t>The syntax of using Union:</a:t>
            </a:r>
          </a:p>
          <a:p>
            <a:pPr marL="0" indent="0">
              <a:buNone/>
            </a:pPr>
            <a:r>
              <a:rPr lang="en-US" dirty="0">
                <a:solidFill>
                  <a:schemeClr val="tx1"/>
                </a:solidFill>
              </a:rPr>
              <a:t>union </a:t>
            </a:r>
            <a:r>
              <a:rPr lang="en-US" dirty="0" err="1">
                <a:solidFill>
                  <a:schemeClr val="tx1"/>
                </a:solidFill>
              </a:rPr>
              <a:t>union_name</a:t>
            </a:r>
            <a:r>
              <a:rPr lang="en-US" dirty="0">
                <a:solidFill>
                  <a:schemeClr val="tx1"/>
                </a:solidFill>
              </a:rPr>
              <a:t> {</a:t>
            </a:r>
          </a:p>
          <a:p>
            <a:pPr marL="0" indent="0">
              <a:buNone/>
            </a:pPr>
            <a:r>
              <a:rPr lang="en-US" dirty="0" err="1">
                <a:solidFill>
                  <a:schemeClr val="tx1"/>
                </a:solidFill>
              </a:rPr>
              <a:t>Union_members</a:t>
            </a:r>
            <a:r>
              <a:rPr lang="en-US" dirty="0">
                <a:solidFill>
                  <a:schemeClr val="tx1"/>
                </a:solidFill>
              </a:rPr>
              <a:t>;</a:t>
            </a:r>
          </a:p>
          <a:p>
            <a:pPr marL="0" indent="0">
              <a:buNone/>
            </a:pPr>
            <a:r>
              <a:rPr lang="en-US" dirty="0">
                <a:solidFill>
                  <a:schemeClr val="tx1"/>
                </a:solidFill>
              </a:rPr>
              <a:t>} variable;</a:t>
            </a:r>
          </a:p>
        </p:txBody>
      </p:sp>
    </p:spTree>
    <p:extLst>
      <p:ext uri="{BB962C8B-B14F-4D97-AF65-F5344CB8AC3E}">
        <p14:creationId xmlns:p14="http://schemas.microsoft.com/office/powerpoint/2010/main" val="308946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54D62D-A415-4CB6-BB0B-F02B347E2A08}"/>
              </a:ext>
            </a:extLst>
          </p:cNvPr>
          <p:cNvPicPr>
            <a:picLocks noChangeAspect="1"/>
          </p:cNvPicPr>
          <p:nvPr/>
        </p:nvPicPr>
        <p:blipFill>
          <a:blip r:embed="rId2"/>
          <a:stretch>
            <a:fillRect/>
          </a:stretch>
        </p:blipFill>
        <p:spPr>
          <a:xfrm>
            <a:off x="0" y="1118029"/>
            <a:ext cx="9144000" cy="4621942"/>
          </a:xfrm>
          <a:prstGeom prst="rect">
            <a:avLst/>
          </a:prstGeom>
        </p:spPr>
      </p:pic>
    </p:spTree>
    <p:extLst>
      <p:ext uri="{BB962C8B-B14F-4D97-AF65-F5344CB8AC3E}">
        <p14:creationId xmlns:p14="http://schemas.microsoft.com/office/powerpoint/2010/main" val="107601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F4B5-6118-4B0D-939D-413BBADA74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C2478AE-5CEF-4098-B74A-AAB7739C680C}"/>
              </a:ext>
            </a:extLst>
          </p:cNvPr>
          <p:cNvSpPr>
            <a:spLocks noGrp="1"/>
          </p:cNvSpPr>
          <p:nvPr>
            <p:ph idx="1"/>
          </p:nvPr>
        </p:nvSpPr>
        <p:spPr/>
        <p:txBody>
          <a:bodyPr>
            <a:normAutofit/>
          </a:bodyPr>
          <a:lstStyle/>
          <a:p>
            <a:pPr marL="0" indent="0" algn="just">
              <a:buNone/>
            </a:pPr>
            <a:r>
              <a:rPr lang="en-US" sz="2800" dirty="0"/>
              <a:t>In the case of union, all the members share the same memory location as a result of which when we assign value to one member of the union, it affects the other members too</a:t>
            </a:r>
            <a:r>
              <a:rPr lang="en-US" sz="2800" dirty="0">
                <a:solidFill>
                  <a:schemeClr val="tx1"/>
                </a:solidFill>
              </a:rPr>
              <a:t>, because of which when we assign x the value 5, y automatically gets the value 5 and same is the case when we assign y the value 3.</a:t>
            </a:r>
          </a:p>
        </p:txBody>
      </p:sp>
    </p:spTree>
    <p:extLst>
      <p:ext uri="{BB962C8B-B14F-4D97-AF65-F5344CB8AC3E}">
        <p14:creationId xmlns:p14="http://schemas.microsoft.com/office/powerpoint/2010/main" val="212275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6E13-AB0A-44DE-B0E0-5C062755BCD6}"/>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6070EDE7-E884-45EB-B266-DD23A341C13C}"/>
              </a:ext>
            </a:extLst>
          </p:cNvPr>
          <p:cNvSpPr>
            <a:spLocks noGrp="1"/>
          </p:cNvSpPr>
          <p:nvPr>
            <p:ph idx="1"/>
          </p:nvPr>
        </p:nvSpPr>
        <p:spPr/>
        <p:txBody>
          <a:bodyPr>
            <a:normAutofit/>
          </a:bodyPr>
          <a:lstStyle/>
          <a:p>
            <a:pPr>
              <a:buFont typeface="Wingdings" panose="05000000000000000000" pitchFamily="2" charset="2"/>
              <a:buChar char="ü"/>
            </a:pPr>
            <a:r>
              <a:rPr lang="en-US" dirty="0"/>
              <a:t>procedural vs object oriented programming paradigms,</a:t>
            </a:r>
          </a:p>
          <a:p>
            <a:pPr>
              <a:buFont typeface="Wingdings" panose="05000000000000000000" pitchFamily="2" charset="2"/>
              <a:buChar char="ü"/>
            </a:pPr>
            <a:r>
              <a:rPr lang="en-US" dirty="0"/>
              <a:t>Input/output streams, </a:t>
            </a:r>
          </a:p>
          <a:p>
            <a:pPr>
              <a:buFont typeface="Wingdings" panose="05000000000000000000" pitchFamily="2" charset="2"/>
              <a:buChar char="ü"/>
            </a:pPr>
            <a:r>
              <a:rPr lang="en-US" dirty="0"/>
              <a:t>classes and objects, </a:t>
            </a:r>
          </a:p>
          <a:p>
            <a:pPr>
              <a:buFont typeface="Wingdings" panose="05000000000000000000" pitchFamily="2" charset="2"/>
              <a:buChar char="ü"/>
            </a:pPr>
            <a:r>
              <a:rPr lang="en-US" dirty="0"/>
              <a:t>structure vs union, </a:t>
            </a:r>
          </a:p>
          <a:p>
            <a:pPr>
              <a:buFont typeface="Wingdings" panose="05000000000000000000" pitchFamily="2" charset="2"/>
              <a:buChar char="ü"/>
            </a:pPr>
            <a:r>
              <a:rPr lang="en-US" dirty="0"/>
              <a:t>enumerations and classes, </a:t>
            </a:r>
          </a:p>
          <a:p>
            <a:pPr>
              <a:buFont typeface="Wingdings" panose="05000000000000000000" pitchFamily="2" charset="2"/>
              <a:buChar char="ü"/>
            </a:pPr>
            <a:r>
              <a:rPr lang="en-US" dirty="0"/>
              <a:t>static data members and functions</a:t>
            </a:r>
          </a:p>
        </p:txBody>
      </p:sp>
    </p:spTree>
    <p:extLst>
      <p:ext uri="{BB962C8B-B14F-4D97-AF65-F5344CB8AC3E}">
        <p14:creationId xmlns:p14="http://schemas.microsoft.com/office/powerpoint/2010/main" val="397039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F19D6-B6C5-4D1C-A7B5-76C2FD7C4FC4}"/>
              </a:ext>
            </a:extLst>
          </p:cNvPr>
          <p:cNvPicPr>
            <a:picLocks noChangeAspect="1"/>
          </p:cNvPicPr>
          <p:nvPr/>
        </p:nvPicPr>
        <p:blipFill>
          <a:blip r:embed="rId2"/>
          <a:stretch>
            <a:fillRect/>
          </a:stretch>
        </p:blipFill>
        <p:spPr>
          <a:xfrm>
            <a:off x="1066800" y="838200"/>
            <a:ext cx="6421744" cy="4995863"/>
          </a:xfrm>
          <a:prstGeom prst="rect">
            <a:avLst/>
          </a:prstGeom>
        </p:spPr>
      </p:pic>
    </p:spTree>
    <p:extLst>
      <p:ext uri="{BB962C8B-B14F-4D97-AF65-F5344CB8AC3E}">
        <p14:creationId xmlns:p14="http://schemas.microsoft.com/office/powerpoint/2010/main" val="151570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E2FA-4DB3-4B6B-B85C-21E3ED331D0E}"/>
              </a:ext>
            </a:extLst>
          </p:cNvPr>
          <p:cNvSpPr>
            <a:spLocks noGrp="1"/>
          </p:cNvSpPr>
          <p:nvPr>
            <p:ph type="title"/>
          </p:nvPr>
        </p:nvSpPr>
        <p:spPr/>
        <p:txBody>
          <a:bodyPr/>
          <a:lstStyle/>
          <a:p>
            <a:r>
              <a:rPr lang="en-US" dirty="0">
                <a:solidFill>
                  <a:srgbClr val="FF0000"/>
                </a:solidFill>
              </a:rPr>
              <a:t>enumerations (</a:t>
            </a:r>
            <a:r>
              <a:rPr lang="en-US" dirty="0" err="1">
                <a:solidFill>
                  <a:srgbClr val="FF0000"/>
                </a:solidFill>
              </a:rPr>
              <a:t>enums</a:t>
            </a:r>
            <a:r>
              <a:rPr lang="en-US" dirty="0">
                <a:solidFill>
                  <a:srgbClr val="FF0000"/>
                </a:solidFill>
              </a:rPr>
              <a:t>) and classes</a:t>
            </a:r>
          </a:p>
        </p:txBody>
      </p:sp>
      <p:sp>
        <p:nvSpPr>
          <p:cNvPr id="3" name="Content Placeholder 2">
            <a:extLst>
              <a:ext uri="{FF2B5EF4-FFF2-40B4-BE49-F238E27FC236}">
                <a16:creationId xmlns:a16="http://schemas.microsoft.com/office/drawing/2014/main" id="{0D7ABB8F-3FCE-4921-907F-5B3FDCB14A74}"/>
              </a:ext>
            </a:extLst>
          </p:cNvPr>
          <p:cNvSpPr>
            <a:spLocks noGrp="1"/>
          </p:cNvSpPr>
          <p:nvPr>
            <p:ph idx="1"/>
          </p:nvPr>
        </p:nvSpPr>
        <p:spPr/>
        <p:txBody>
          <a:bodyPr>
            <a:normAutofit lnSpcReduction="10000"/>
          </a:bodyPr>
          <a:lstStyle/>
          <a:p>
            <a:pPr marL="0" indent="0">
              <a:buNone/>
            </a:pPr>
            <a:r>
              <a:rPr lang="en-US" dirty="0"/>
              <a:t>In C++, enumerations (</a:t>
            </a:r>
            <a:r>
              <a:rPr lang="en-US" dirty="0" err="1"/>
              <a:t>enums</a:t>
            </a:r>
            <a:r>
              <a:rPr lang="en-US" dirty="0"/>
              <a:t>) and classes are two essential features that allow you to define custom data types </a:t>
            </a:r>
          </a:p>
          <a:p>
            <a:pPr marL="0" indent="0">
              <a:buNone/>
            </a:pPr>
            <a:r>
              <a:rPr lang="en-US" sz="2800" b="1" dirty="0"/>
              <a:t>Enumerations (</a:t>
            </a:r>
            <a:r>
              <a:rPr lang="en-US" sz="2800" b="1" dirty="0" err="1"/>
              <a:t>Enums</a:t>
            </a:r>
            <a:r>
              <a:rPr lang="en-US" sz="2800" b="1" dirty="0"/>
              <a:t>):</a:t>
            </a:r>
            <a:endParaRPr lang="en-US" sz="2800" dirty="0"/>
          </a:p>
          <a:p>
            <a:pPr marL="0" indent="0" algn="just">
              <a:buNone/>
            </a:pPr>
            <a:r>
              <a:rPr lang="en-US" sz="2800" dirty="0"/>
              <a:t>Enumerations are used to define a set of named integral constants means it’s each element is assigned by integer value.</a:t>
            </a:r>
          </a:p>
          <a:p>
            <a:pPr marL="0" indent="0">
              <a:buNone/>
            </a:pPr>
            <a:r>
              <a:rPr lang="en-US" sz="2800" b="1" dirty="0"/>
              <a:t>Classes:</a:t>
            </a:r>
            <a:endParaRPr lang="en-US" sz="2800" dirty="0"/>
          </a:p>
          <a:p>
            <a:pPr marL="0" indent="0">
              <a:buNone/>
            </a:pPr>
            <a:r>
              <a:rPr lang="en-US" sz="2800" dirty="0"/>
              <a:t>Classes are a fundamental concept in object-oriented programming (OOP). They allow you to define </a:t>
            </a:r>
            <a:r>
              <a:rPr lang="en-US" sz="2800" dirty="0" err="1"/>
              <a:t>cayegory</a:t>
            </a:r>
            <a:r>
              <a:rPr lang="en-US" sz="2800" dirty="0"/>
              <a:t>.</a:t>
            </a:r>
          </a:p>
          <a:p>
            <a:pPr marL="0" indent="0" algn="just">
              <a:buNone/>
            </a:pPr>
            <a:endParaRPr lang="en-US" sz="2800" dirty="0"/>
          </a:p>
          <a:p>
            <a:pPr marL="0" indent="0">
              <a:buNone/>
            </a:pPr>
            <a:endParaRPr lang="en-US" dirty="0"/>
          </a:p>
        </p:txBody>
      </p:sp>
    </p:spTree>
    <p:extLst>
      <p:ext uri="{BB962C8B-B14F-4D97-AF65-F5344CB8AC3E}">
        <p14:creationId xmlns:p14="http://schemas.microsoft.com/office/powerpoint/2010/main" val="429122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04921F0-1A90-430B-A1A2-9DB58CFAFCFF}"/>
              </a:ext>
            </a:extLst>
          </p:cNvPr>
          <p:cNvSpPr>
            <a:spLocks noGrp="1"/>
          </p:cNvSpPr>
          <p:nvPr>
            <p:ph sz="half" idx="1"/>
          </p:nvPr>
        </p:nvSpPr>
        <p:spPr>
          <a:xfrm>
            <a:off x="457200" y="228600"/>
            <a:ext cx="4038600" cy="6629400"/>
          </a:xfrm>
        </p:spPr>
        <p:txBody>
          <a:bodyPr>
            <a:normAutofit lnSpcReduction="10000"/>
          </a:bodyPr>
          <a:lstStyle/>
          <a:p>
            <a:pPr marL="0" indent="0">
              <a:buNone/>
            </a:pPr>
            <a:r>
              <a:rPr lang="en-US" sz="1500" dirty="0">
                <a:solidFill>
                  <a:schemeClr val="tx1"/>
                </a:solidFill>
              </a:rPr>
              <a:t>#include &lt;iostream&gt;</a:t>
            </a:r>
          </a:p>
          <a:p>
            <a:pPr marL="0" indent="0">
              <a:buNone/>
            </a:pPr>
            <a:r>
              <a:rPr lang="en-US" sz="1500" dirty="0">
                <a:solidFill>
                  <a:schemeClr val="tx1"/>
                </a:solidFill>
              </a:rPr>
              <a:t>using namespace std;</a:t>
            </a:r>
          </a:p>
          <a:p>
            <a:pPr marL="0" indent="0">
              <a:buNone/>
            </a:pPr>
            <a:r>
              <a:rPr lang="en-US" sz="1500" dirty="0" err="1">
                <a:solidFill>
                  <a:schemeClr val="tx1"/>
                </a:solidFill>
              </a:rPr>
              <a:t>enum</a:t>
            </a:r>
            <a:r>
              <a:rPr lang="en-US" sz="1500" dirty="0">
                <a:solidFill>
                  <a:schemeClr val="tx1"/>
                </a:solidFill>
              </a:rPr>
              <a:t> Color {</a:t>
            </a:r>
          </a:p>
          <a:p>
            <a:pPr marL="0" indent="0">
              <a:buNone/>
            </a:pPr>
            <a:r>
              <a:rPr lang="en-US" sz="1500" dirty="0">
                <a:solidFill>
                  <a:schemeClr val="tx1"/>
                </a:solidFill>
              </a:rPr>
              <a:t>    RED,</a:t>
            </a:r>
          </a:p>
          <a:p>
            <a:pPr marL="0" indent="0">
              <a:buNone/>
            </a:pPr>
            <a:r>
              <a:rPr lang="en-US" sz="1500" dirty="0">
                <a:solidFill>
                  <a:schemeClr val="tx1"/>
                </a:solidFill>
              </a:rPr>
              <a:t>    GREEN,</a:t>
            </a:r>
          </a:p>
          <a:p>
            <a:pPr marL="0" indent="0">
              <a:buNone/>
            </a:pPr>
            <a:r>
              <a:rPr lang="en-US" sz="1500" dirty="0">
                <a:solidFill>
                  <a:schemeClr val="tx1"/>
                </a:solidFill>
              </a:rPr>
              <a:t>    BLUE</a:t>
            </a:r>
          </a:p>
          <a:p>
            <a:pPr marL="0" indent="0">
              <a:buNone/>
            </a:pPr>
            <a:r>
              <a:rPr lang="en-US" sz="1500" dirty="0">
                <a:solidFill>
                  <a:schemeClr val="tx1"/>
                </a:solidFill>
              </a:rPr>
              <a:t>};</a:t>
            </a:r>
          </a:p>
          <a:p>
            <a:pPr marL="0" indent="0">
              <a:buNone/>
            </a:pPr>
            <a:endParaRPr lang="en-US" sz="1500" dirty="0">
              <a:solidFill>
                <a:schemeClr val="tx1"/>
              </a:solidFill>
            </a:endParaRPr>
          </a:p>
          <a:p>
            <a:pPr marL="0" indent="0">
              <a:buNone/>
            </a:pPr>
            <a:r>
              <a:rPr lang="en-US" sz="1500" dirty="0">
                <a:solidFill>
                  <a:schemeClr val="tx1"/>
                </a:solidFill>
              </a:rPr>
              <a:t>int main() {</a:t>
            </a:r>
          </a:p>
          <a:p>
            <a:pPr marL="0" indent="0">
              <a:buNone/>
            </a:pPr>
            <a:r>
              <a:rPr lang="en-US" sz="1500" dirty="0">
                <a:solidFill>
                  <a:schemeClr val="tx1"/>
                </a:solidFill>
              </a:rPr>
              <a:t>    </a:t>
            </a:r>
          </a:p>
          <a:p>
            <a:pPr marL="0" indent="0">
              <a:buNone/>
            </a:pPr>
            <a:r>
              <a:rPr lang="en-US" sz="1500" dirty="0">
                <a:solidFill>
                  <a:schemeClr val="tx1"/>
                </a:solidFill>
              </a:rPr>
              <a:t>   Color </a:t>
            </a:r>
            <a:r>
              <a:rPr lang="en-US" sz="1500" dirty="0" err="1">
                <a:solidFill>
                  <a:schemeClr val="tx1"/>
                </a:solidFill>
              </a:rPr>
              <a:t>selectedColor</a:t>
            </a:r>
            <a:r>
              <a:rPr lang="en-US" sz="1500" dirty="0">
                <a:solidFill>
                  <a:schemeClr val="tx1"/>
                </a:solidFill>
              </a:rPr>
              <a:t>=GREEN;</a:t>
            </a:r>
          </a:p>
          <a:p>
            <a:pPr marL="0" indent="0">
              <a:buNone/>
            </a:pPr>
            <a:r>
              <a:rPr lang="en-US" sz="1500" dirty="0">
                <a:solidFill>
                  <a:schemeClr val="tx1"/>
                </a:solidFill>
              </a:rPr>
              <a:t>    if (</a:t>
            </a:r>
            <a:r>
              <a:rPr lang="en-US" sz="1500" dirty="0" err="1">
                <a:solidFill>
                  <a:schemeClr val="tx1"/>
                </a:solidFill>
              </a:rPr>
              <a:t>selectedColor</a:t>
            </a:r>
            <a:r>
              <a:rPr lang="en-US" sz="1500" dirty="0">
                <a:solidFill>
                  <a:schemeClr val="tx1"/>
                </a:solidFill>
              </a:rPr>
              <a:t> == 0) {</a:t>
            </a:r>
          </a:p>
          <a:p>
            <a:pPr marL="0" indent="0">
              <a:buNone/>
            </a:pPr>
            <a:r>
              <a:rPr lang="en-US" sz="1500" dirty="0">
                <a:solidFill>
                  <a:schemeClr val="tx1"/>
                </a:solidFill>
              </a:rPr>
              <a:t>        </a:t>
            </a:r>
            <a:r>
              <a:rPr lang="en-US" sz="1500" dirty="0" err="1">
                <a:solidFill>
                  <a:schemeClr val="tx1"/>
                </a:solidFill>
              </a:rPr>
              <a:t>cout</a:t>
            </a:r>
            <a:r>
              <a:rPr lang="en-US" sz="1500" dirty="0">
                <a:solidFill>
                  <a:schemeClr val="tx1"/>
                </a:solidFill>
              </a:rPr>
              <a:t> &lt;&lt; "Selected color is red." &lt;&lt; </a:t>
            </a:r>
            <a:r>
              <a:rPr lang="en-US" sz="1500" dirty="0" err="1">
                <a:solidFill>
                  <a:schemeClr val="tx1"/>
                </a:solidFill>
              </a:rPr>
              <a:t>endl</a:t>
            </a:r>
            <a:r>
              <a:rPr lang="en-US" sz="1500" dirty="0">
                <a:solidFill>
                  <a:schemeClr val="tx1"/>
                </a:solidFill>
              </a:rPr>
              <a:t>;</a:t>
            </a:r>
          </a:p>
          <a:p>
            <a:pPr marL="0" indent="0">
              <a:buNone/>
            </a:pPr>
            <a:r>
              <a:rPr lang="en-US" sz="1500" dirty="0">
                <a:solidFill>
                  <a:schemeClr val="tx1"/>
                </a:solidFill>
              </a:rPr>
              <a:t>    }</a:t>
            </a:r>
          </a:p>
          <a:p>
            <a:pPr marL="0" indent="0">
              <a:buNone/>
            </a:pPr>
            <a:r>
              <a:rPr lang="en-US" sz="1500" dirty="0">
                <a:solidFill>
                  <a:schemeClr val="tx1"/>
                </a:solidFill>
              </a:rPr>
              <a:t>    else if (</a:t>
            </a:r>
            <a:r>
              <a:rPr lang="en-US" sz="1500" dirty="0" err="1">
                <a:solidFill>
                  <a:schemeClr val="tx1"/>
                </a:solidFill>
              </a:rPr>
              <a:t>selectedColor</a:t>
            </a:r>
            <a:r>
              <a:rPr lang="en-US" sz="1500" dirty="0">
                <a:solidFill>
                  <a:schemeClr val="tx1"/>
                </a:solidFill>
              </a:rPr>
              <a:t> == 1) {</a:t>
            </a:r>
          </a:p>
          <a:p>
            <a:pPr marL="0" indent="0">
              <a:buNone/>
            </a:pPr>
            <a:r>
              <a:rPr lang="en-US" sz="1500" dirty="0">
                <a:solidFill>
                  <a:schemeClr val="tx1"/>
                </a:solidFill>
              </a:rPr>
              <a:t>        </a:t>
            </a:r>
            <a:r>
              <a:rPr lang="en-US" sz="1500" dirty="0" err="1">
                <a:solidFill>
                  <a:schemeClr val="tx1"/>
                </a:solidFill>
              </a:rPr>
              <a:t>cout</a:t>
            </a:r>
            <a:r>
              <a:rPr lang="en-US" sz="1500" dirty="0">
                <a:solidFill>
                  <a:schemeClr val="tx1"/>
                </a:solidFill>
              </a:rPr>
              <a:t> &lt;&lt; "Selected color is green." &lt;&lt; </a:t>
            </a:r>
            <a:r>
              <a:rPr lang="en-US" sz="1500" dirty="0" err="1">
                <a:solidFill>
                  <a:schemeClr val="tx1"/>
                </a:solidFill>
              </a:rPr>
              <a:t>endl</a:t>
            </a:r>
            <a:r>
              <a:rPr lang="en-US" sz="1500" dirty="0">
                <a:solidFill>
                  <a:schemeClr val="tx1"/>
                </a:solidFill>
              </a:rPr>
              <a:t>;</a:t>
            </a:r>
          </a:p>
          <a:p>
            <a:pPr marL="0" indent="0">
              <a:buNone/>
            </a:pPr>
            <a:r>
              <a:rPr lang="en-US" sz="1500" dirty="0">
                <a:solidFill>
                  <a:schemeClr val="tx1"/>
                </a:solidFill>
              </a:rPr>
              <a:t>    }</a:t>
            </a:r>
          </a:p>
          <a:p>
            <a:pPr marL="0" indent="0">
              <a:buNone/>
            </a:pPr>
            <a:r>
              <a:rPr lang="en-US" sz="1500" dirty="0">
                <a:solidFill>
                  <a:schemeClr val="tx1"/>
                </a:solidFill>
              </a:rPr>
              <a:t>     else if (</a:t>
            </a:r>
            <a:r>
              <a:rPr lang="en-US" sz="1500" dirty="0" err="1">
                <a:solidFill>
                  <a:schemeClr val="tx1"/>
                </a:solidFill>
              </a:rPr>
              <a:t>selectedColor</a:t>
            </a:r>
            <a:r>
              <a:rPr lang="en-US" sz="1500" dirty="0">
                <a:solidFill>
                  <a:schemeClr val="tx1"/>
                </a:solidFill>
              </a:rPr>
              <a:t> == 2) {</a:t>
            </a:r>
          </a:p>
          <a:p>
            <a:pPr marL="0" indent="0">
              <a:buNone/>
            </a:pPr>
            <a:r>
              <a:rPr lang="en-US" sz="1500" dirty="0">
                <a:solidFill>
                  <a:schemeClr val="tx1"/>
                </a:solidFill>
              </a:rPr>
              <a:t>        </a:t>
            </a:r>
            <a:r>
              <a:rPr lang="en-US" sz="1500" dirty="0" err="1">
                <a:solidFill>
                  <a:schemeClr val="tx1"/>
                </a:solidFill>
              </a:rPr>
              <a:t>cout</a:t>
            </a:r>
            <a:r>
              <a:rPr lang="en-US" sz="1500" dirty="0">
                <a:solidFill>
                  <a:schemeClr val="tx1"/>
                </a:solidFill>
              </a:rPr>
              <a:t> &lt;&lt; "Selected color is blue." &lt;&lt; </a:t>
            </a:r>
            <a:r>
              <a:rPr lang="en-US" sz="1500" dirty="0" err="1">
                <a:solidFill>
                  <a:schemeClr val="tx1"/>
                </a:solidFill>
              </a:rPr>
              <a:t>endl</a:t>
            </a:r>
            <a:r>
              <a:rPr lang="en-US" sz="1500" dirty="0">
                <a:solidFill>
                  <a:schemeClr val="tx1"/>
                </a:solidFill>
              </a:rPr>
              <a:t>;</a:t>
            </a:r>
          </a:p>
          <a:p>
            <a:pPr marL="0" indent="0">
              <a:buNone/>
            </a:pPr>
            <a:r>
              <a:rPr lang="en-US" sz="1500" dirty="0">
                <a:solidFill>
                  <a:schemeClr val="tx1"/>
                </a:solidFill>
              </a:rPr>
              <a:t>    }</a:t>
            </a:r>
          </a:p>
          <a:p>
            <a:pPr marL="0" indent="0">
              <a:buNone/>
            </a:pPr>
            <a:r>
              <a:rPr lang="en-US" sz="1500" dirty="0">
                <a:solidFill>
                  <a:schemeClr val="tx1"/>
                </a:solidFill>
              </a:rPr>
              <a:t>    else {</a:t>
            </a:r>
          </a:p>
          <a:p>
            <a:pPr marL="0" indent="0">
              <a:buNone/>
            </a:pPr>
            <a:r>
              <a:rPr lang="en-US" sz="1500" dirty="0">
                <a:solidFill>
                  <a:schemeClr val="tx1"/>
                </a:solidFill>
              </a:rPr>
              <a:t>        </a:t>
            </a:r>
            <a:r>
              <a:rPr lang="en-US" sz="1500" dirty="0" err="1">
                <a:solidFill>
                  <a:schemeClr val="tx1"/>
                </a:solidFill>
              </a:rPr>
              <a:t>cout</a:t>
            </a:r>
            <a:r>
              <a:rPr lang="en-US" sz="1500" dirty="0">
                <a:solidFill>
                  <a:schemeClr val="tx1"/>
                </a:solidFill>
              </a:rPr>
              <a:t> &lt;&lt; "Selected color is not available" &lt;&lt; </a:t>
            </a:r>
            <a:r>
              <a:rPr lang="en-US" sz="1500" dirty="0" err="1">
                <a:solidFill>
                  <a:schemeClr val="tx1"/>
                </a:solidFill>
              </a:rPr>
              <a:t>endl</a:t>
            </a:r>
            <a:r>
              <a:rPr lang="en-US" sz="1500" dirty="0">
                <a:solidFill>
                  <a:schemeClr val="tx1"/>
                </a:solidFill>
              </a:rPr>
              <a:t>;</a:t>
            </a:r>
          </a:p>
          <a:p>
            <a:pPr marL="0" indent="0">
              <a:buNone/>
            </a:pPr>
            <a:r>
              <a:rPr lang="en-US" sz="1500" dirty="0">
                <a:solidFill>
                  <a:schemeClr val="tx1"/>
                </a:solidFill>
              </a:rPr>
              <a:t>    }</a:t>
            </a:r>
          </a:p>
          <a:p>
            <a:pPr marL="0" indent="0">
              <a:buNone/>
            </a:pPr>
            <a:r>
              <a:rPr lang="en-US" sz="1500" dirty="0">
                <a:solidFill>
                  <a:schemeClr val="tx1"/>
                </a:solidFill>
              </a:rPr>
              <a:t>    return 0;</a:t>
            </a:r>
          </a:p>
          <a:p>
            <a:pPr marL="0" indent="0">
              <a:buNone/>
            </a:pPr>
            <a:r>
              <a:rPr lang="en-US" sz="1500" dirty="0">
                <a:solidFill>
                  <a:schemeClr val="tx1"/>
                </a:solidFill>
              </a:rPr>
              <a:t>}</a:t>
            </a:r>
          </a:p>
          <a:p>
            <a:pPr marL="0" indent="0">
              <a:buNone/>
            </a:pPr>
            <a:endParaRPr lang="en-US" sz="2400" dirty="0"/>
          </a:p>
        </p:txBody>
      </p:sp>
      <p:pic>
        <p:nvPicPr>
          <p:cNvPr id="7" name="Picture 6">
            <a:extLst>
              <a:ext uri="{FF2B5EF4-FFF2-40B4-BE49-F238E27FC236}">
                <a16:creationId xmlns:a16="http://schemas.microsoft.com/office/drawing/2014/main" id="{A82E5581-7B92-4A1D-9CA7-08EA0C982337}"/>
              </a:ext>
            </a:extLst>
          </p:cNvPr>
          <p:cNvPicPr>
            <a:picLocks noChangeAspect="1"/>
          </p:cNvPicPr>
          <p:nvPr/>
        </p:nvPicPr>
        <p:blipFill>
          <a:blip r:embed="rId2"/>
          <a:stretch>
            <a:fillRect/>
          </a:stretch>
        </p:blipFill>
        <p:spPr>
          <a:xfrm>
            <a:off x="4774674" y="3068349"/>
            <a:ext cx="3908609" cy="949901"/>
          </a:xfrm>
          <a:prstGeom prst="rect">
            <a:avLst/>
          </a:prstGeom>
        </p:spPr>
      </p:pic>
    </p:spTree>
    <p:extLst>
      <p:ext uri="{BB962C8B-B14F-4D97-AF65-F5344CB8AC3E}">
        <p14:creationId xmlns:p14="http://schemas.microsoft.com/office/powerpoint/2010/main" val="229228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5844-E381-4E11-9C73-4A0F607D160C}"/>
              </a:ext>
            </a:extLst>
          </p:cNvPr>
          <p:cNvSpPr>
            <a:spLocks noGrp="1"/>
          </p:cNvSpPr>
          <p:nvPr>
            <p:ph type="title"/>
          </p:nvPr>
        </p:nvSpPr>
        <p:spPr>
          <a:xfrm>
            <a:off x="457200" y="274638"/>
            <a:ext cx="8001000" cy="1143000"/>
          </a:xfrm>
        </p:spPr>
        <p:txBody>
          <a:bodyPr>
            <a:noAutofit/>
          </a:bodyPr>
          <a:lstStyle/>
          <a:p>
            <a:pPr algn="l"/>
            <a:r>
              <a:rPr lang="en-US" sz="4000" dirty="0">
                <a:solidFill>
                  <a:srgbClr val="C00000"/>
                </a:solidFill>
              </a:rPr>
              <a:t>static data members and functions</a:t>
            </a:r>
          </a:p>
        </p:txBody>
      </p:sp>
      <p:sp>
        <p:nvSpPr>
          <p:cNvPr id="3" name="Content Placeholder 2">
            <a:extLst>
              <a:ext uri="{FF2B5EF4-FFF2-40B4-BE49-F238E27FC236}">
                <a16:creationId xmlns:a16="http://schemas.microsoft.com/office/drawing/2014/main" id="{B59EBF5D-64EC-42D1-85E3-856844F02CCD}"/>
              </a:ext>
            </a:extLst>
          </p:cNvPr>
          <p:cNvSpPr>
            <a:spLocks noGrp="1"/>
          </p:cNvSpPr>
          <p:nvPr>
            <p:ph sz="half" idx="1"/>
          </p:nvPr>
        </p:nvSpPr>
        <p:spPr>
          <a:xfrm>
            <a:off x="457200" y="1600200"/>
            <a:ext cx="6553200" cy="4525963"/>
          </a:xfrm>
        </p:spPr>
        <p:txBody>
          <a:bodyPr>
            <a:normAutofit/>
          </a:bodyPr>
          <a:lstStyle/>
          <a:p>
            <a:pPr algn="just"/>
            <a:r>
              <a:rPr lang="en-US" sz="2400" dirty="0">
                <a:solidFill>
                  <a:schemeClr val="tx1"/>
                </a:solidFill>
              </a:rPr>
              <a:t>Only one copy of that member is created for the entire class and is shared by all the objects of that class, no matter how many  objects are created.</a:t>
            </a:r>
          </a:p>
          <a:p>
            <a:pPr algn="just"/>
            <a:r>
              <a:rPr lang="en-US" sz="2400" dirty="0">
                <a:solidFill>
                  <a:schemeClr val="tx1"/>
                </a:solidFill>
              </a:rPr>
              <a:t>It is initialized before any object of this class is created.</a:t>
            </a:r>
          </a:p>
        </p:txBody>
      </p:sp>
    </p:spTree>
    <p:extLst>
      <p:ext uri="{BB962C8B-B14F-4D97-AF65-F5344CB8AC3E}">
        <p14:creationId xmlns:p14="http://schemas.microsoft.com/office/powerpoint/2010/main" val="68121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69F07-22B7-4D58-B727-E4A5C123F573}"/>
              </a:ext>
            </a:extLst>
          </p:cNvPr>
          <p:cNvSpPr>
            <a:spLocks noGrp="1"/>
          </p:cNvSpPr>
          <p:nvPr>
            <p:ph sz="half" idx="1"/>
          </p:nvPr>
        </p:nvSpPr>
        <p:spPr>
          <a:xfrm>
            <a:off x="304800" y="952499"/>
            <a:ext cx="4876800" cy="5821363"/>
          </a:xfrm>
        </p:spPr>
        <p:txBody>
          <a:bodyPr>
            <a:normAutofit fontScale="47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class </a:t>
            </a:r>
            <a:r>
              <a:rPr lang="en-US" dirty="0" err="1">
                <a:solidFill>
                  <a:schemeClr val="tx1"/>
                </a:solidFill>
              </a:rPr>
              <a:t>MyClass</a:t>
            </a:r>
            <a:r>
              <a:rPr lang="en-US" dirty="0">
                <a:solidFill>
                  <a:schemeClr val="tx1"/>
                </a:solidFill>
              </a:rPr>
              <a:t> {</a:t>
            </a:r>
          </a:p>
          <a:p>
            <a:pPr marL="0" indent="0">
              <a:buNone/>
            </a:pPr>
            <a:r>
              <a:rPr lang="en-US" dirty="0">
                <a:solidFill>
                  <a:schemeClr val="tx1"/>
                </a:solidFill>
              </a:rPr>
              <a:t>public:</a:t>
            </a:r>
          </a:p>
          <a:p>
            <a:pPr marL="0" indent="0">
              <a:buNone/>
            </a:pPr>
            <a:r>
              <a:rPr lang="en-US" dirty="0">
                <a:solidFill>
                  <a:schemeClr val="tx1"/>
                </a:solidFill>
              </a:rPr>
              <a:t>    static int x; </a:t>
            </a:r>
          </a:p>
          <a:p>
            <a:pPr marL="0" indent="0">
              <a:buNone/>
            </a:pPr>
            <a:r>
              <a:rPr lang="en-US" dirty="0">
                <a:solidFill>
                  <a:schemeClr val="tx1"/>
                </a:solidFill>
              </a:rPr>
              <a:t>    int y=10;</a:t>
            </a:r>
          </a:p>
          <a:p>
            <a:pPr marL="0" indent="0">
              <a:buNone/>
            </a:pPr>
            <a:endParaRPr lang="en-US" dirty="0">
              <a:solidFill>
                <a:schemeClr val="tx1"/>
              </a:solidFill>
            </a:endParaRPr>
          </a:p>
          <a:p>
            <a:pPr marL="0" indent="0">
              <a:buNone/>
            </a:pPr>
            <a:r>
              <a:rPr lang="en-US" dirty="0">
                <a:solidFill>
                  <a:schemeClr val="tx1"/>
                </a:solidFill>
              </a:rPr>
              <a:t> </a:t>
            </a:r>
            <a:r>
              <a:rPr lang="en-US" dirty="0" err="1">
                <a:solidFill>
                  <a:schemeClr val="tx1"/>
                </a:solidFill>
              </a:rPr>
              <a:t>MyClass</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x++;</a:t>
            </a:r>
          </a:p>
          <a:p>
            <a:pPr marL="0" indent="0">
              <a:buNone/>
            </a:pPr>
            <a:r>
              <a:rPr lang="en-US" dirty="0">
                <a:solidFill>
                  <a:schemeClr val="tx1"/>
                </a:solidFill>
              </a:rPr>
              <a:t>    y++;</a:t>
            </a:r>
          </a:p>
          <a:p>
            <a:pPr marL="0" indent="0">
              <a:buNone/>
            </a:pPr>
            <a:r>
              <a:rPr lang="en-US" dirty="0">
                <a:solidFill>
                  <a:schemeClr val="tx1"/>
                </a:solidFill>
              </a:rPr>
              <a:t> }</a:t>
            </a:r>
          </a:p>
          <a:p>
            <a:pPr marL="0" indent="0">
              <a:buNone/>
            </a:pPr>
            <a:r>
              <a:rPr lang="en-US" dirty="0">
                <a:solidFill>
                  <a:schemeClr val="tx1"/>
                </a:solidFill>
              </a:rPr>
              <a:t> void </a:t>
            </a:r>
            <a:r>
              <a:rPr lang="en-US" dirty="0" err="1">
                <a:solidFill>
                  <a:schemeClr val="tx1"/>
                </a:solidFill>
              </a:rPr>
              <a:t>disp</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&lt;&lt;"x="&lt;&lt;x&lt;&lt;"y="&lt;&lt;y&lt;&lt;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int </a:t>
            </a:r>
            <a:r>
              <a:rPr lang="en-US" dirty="0" err="1">
                <a:solidFill>
                  <a:schemeClr val="tx1"/>
                </a:solidFill>
              </a:rPr>
              <a:t>MyClass</a:t>
            </a:r>
            <a:r>
              <a:rPr lang="en-US" dirty="0">
                <a:solidFill>
                  <a:schemeClr val="tx1"/>
                </a:solidFill>
              </a:rPr>
              <a:t>::x = 0;</a:t>
            </a:r>
          </a:p>
          <a:p>
            <a:pPr marL="0" indent="0">
              <a:buNone/>
            </a:pPr>
            <a:endParaRPr lang="en-US" dirty="0">
              <a:solidFill>
                <a:schemeClr val="tx1"/>
              </a:solidFill>
            </a:endParaRPr>
          </a:p>
          <a:p>
            <a:pPr marL="0" indent="0">
              <a:buNone/>
            </a:pPr>
            <a:r>
              <a:rPr lang="en-US" dirty="0">
                <a:solidFill>
                  <a:schemeClr val="tx1"/>
                </a:solidFill>
              </a:rPr>
              <a:t>int main() {</a:t>
            </a:r>
          </a:p>
          <a:p>
            <a:pPr marL="0" indent="0">
              <a:buNone/>
            </a:pPr>
            <a:r>
              <a:rPr lang="en-US" dirty="0">
                <a:solidFill>
                  <a:schemeClr val="tx1"/>
                </a:solidFill>
              </a:rPr>
              <a:t>    </a:t>
            </a:r>
            <a:r>
              <a:rPr lang="en-US" dirty="0" err="1">
                <a:solidFill>
                  <a:schemeClr val="tx1"/>
                </a:solidFill>
              </a:rPr>
              <a:t>MyClass</a:t>
            </a:r>
            <a:r>
              <a:rPr lang="en-US" dirty="0">
                <a:solidFill>
                  <a:schemeClr val="tx1"/>
                </a:solidFill>
              </a:rPr>
              <a:t> obj1;</a:t>
            </a:r>
          </a:p>
          <a:p>
            <a:pPr marL="0" indent="0">
              <a:buNone/>
            </a:pPr>
            <a:r>
              <a:rPr lang="en-US" dirty="0">
                <a:solidFill>
                  <a:schemeClr val="tx1"/>
                </a:solidFill>
              </a:rPr>
              <a:t>    obj1.disp();</a:t>
            </a:r>
          </a:p>
          <a:p>
            <a:pPr marL="0" indent="0">
              <a:buNone/>
            </a:pPr>
            <a:r>
              <a:rPr lang="en-US" dirty="0">
                <a:solidFill>
                  <a:schemeClr val="tx1"/>
                </a:solidFill>
              </a:rPr>
              <a:t>    </a:t>
            </a:r>
            <a:r>
              <a:rPr lang="en-US" dirty="0" err="1">
                <a:solidFill>
                  <a:schemeClr val="tx1"/>
                </a:solidFill>
              </a:rPr>
              <a:t>MyClass</a:t>
            </a:r>
            <a:r>
              <a:rPr lang="en-US" dirty="0">
                <a:solidFill>
                  <a:schemeClr val="tx1"/>
                </a:solidFill>
              </a:rPr>
              <a:t> obj2;</a:t>
            </a:r>
          </a:p>
          <a:p>
            <a:pPr marL="0" indent="0">
              <a:buNone/>
            </a:pPr>
            <a:r>
              <a:rPr lang="en-US" dirty="0">
                <a:solidFill>
                  <a:schemeClr val="tx1"/>
                </a:solidFill>
              </a:rPr>
              <a:t>    obj2.disp();</a:t>
            </a:r>
          </a:p>
          <a:p>
            <a:pPr marL="0" indent="0">
              <a:buNone/>
            </a:pPr>
            <a:r>
              <a:rPr lang="en-US" dirty="0">
                <a:solidFill>
                  <a:schemeClr val="tx1"/>
                </a:solidFill>
              </a:rPr>
              <a:t>    </a:t>
            </a:r>
            <a:r>
              <a:rPr lang="en-US" dirty="0" err="1">
                <a:solidFill>
                  <a:schemeClr val="tx1"/>
                </a:solidFill>
              </a:rPr>
              <a:t>MyClass</a:t>
            </a:r>
            <a:r>
              <a:rPr lang="en-US" dirty="0">
                <a:solidFill>
                  <a:schemeClr val="tx1"/>
                </a:solidFill>
              </a:rPr>
              <a:t> obj3;</a:t>
            </a:r>
          </a:p>
          <a:p>
            <a:pPr marL="0" indent="0">
              <a:buNone/>
            </a:pPr>
            <a:r>
              <a:rPr lang="en-US" dirty="0">
                <a:solidFill>
                  <a:schemeClr val="tx1"/>
                </a:solidFill>
              </a:rPr>
              <a:t>    obj3.disp();</a:t>
            </a:r>
          </a:p>
          <a:p>
            <a:pPr marL="0" indent="0">
              <a:buNone/>
            </a:pPr>
            <a:r>
              <a:rPr lang="en-US" dirty="0">
                <a:solidFill>
                  <a:schemeClr val="tx1"/>
                </a:solidFill>
              </a:rPr>
              <a:t>    return 0;</a:t>
            </a:r>
          </a:p>
          <a:p>
            <a:pPr marL="0" indent="0">
              <a:buNone/>
            </a:pPr>
            <a:r>
              <a:rPr lang="en-US" dirty="0">
                <a:solidFill>
                  <a:schemeClr val="tx1"/>
                </a:solidFill>
              </a:rPr>
              <a:t>}</a:t>
            </a:r>
          </a:p>
          <a:p>
            <a:endParaRPr lang="en-US" dirty="0"/>
          </a:p>
        </p:txBody>
      </p:sp>
      <p:sp>
        <p:nvSpPr>
          <p:cNvPr id="6" name="TextBox 5">
            <a:extLst>
              <a:ext uri="{FF2B5EF4-FFF2-40B4-BE49-F238E27FC236}">
                <a16:creationId xmlns:a16="http://schemas.microsoft.com/office/drawing/2014/main" id="{BF76E4AD-9F90-4559-88C3-697C1E33068F}"/>
              </a:ext>
            </a:extLst>
          </p:cNvPr>
          <p:cNvSpPr txBox="1"/>
          <p:nvPr/>
        </p:nvSpPr>
        <p:spPr>
          <a:xfrm>
            <a:off x="228600" y="457200"/>
            <a:ext cx="2935419" cy="369332"/>
          </a:xfrm>
          <a:prstGeom prst="rect">
            <a:avLst/>
          </a:prstGeom>
          <a:noFill/>
        </p:spPr>
        <p:txBody>
          <a:bodyPr wrap="none" rtlCol="0">
            <a:spAutoFit/>
          </a:bodyPr>
          <a:lstStyle/>
          <a:p>
            <a:r>
              <a:rPr lang="en-US" dirty="0">
                <a:solidFill>
                  <a:srgbClr val="C00000"/>
                </a:solidFill>
              </a:rPr>
              <a:t>static data members example</a:t>
            </a:r>
            <a:endParaRPr lang="en-US" dirty="0"/>
          </a:p>
        </p:txBody>
      </p:sp>
      <p:pic>
        <p:nvPicPr>
          <p:cNvPr id="7" name="Picture 6">
            <a:extLst>
              <a:ext uri="{FF2B5EF4-FFF2-40B4-BE49-F238E27FC236}">
                <a16:creationId xmlns:a16="http://schemas.microsoft.com/office/drawing/2014/main" id="{054B15DD-46BF-4F6C-B109-4BA7912EBA57}"/>
              </a:ext>
            </a:extLst>
          </p:cNvPr>
          <p:cNvPicPr>
            <a:picLocks noChangeAspect="1"/>
          </p:cNvPicPr>
          <p:nvPr/>
        </p:nvPicPr>
        <p:blipFill>
          <a:blip r:embed="rId2"/>
          <a:stretch>
            <a:fillRect/>
          </a:stretch>
        </p:blipFill>
        <p:spPr>
          <a:xfrm>
            <a:off x="5257800" y="4343400"/>
            <a:ext cx="2286000" cy="1741714"/>
          </a:xfrm>
          <a:prstGeom prst="rect">
            <a:avLst/>
          </a:prstGeom>
        </p:spPr>
      </p:pic>
    </p:spTree>
    <p:extLst>
      <p:ext uri="{BB962C8B-B14F-4D97-AF65-F5344CB8AC3E}">
        <p14:creationId xmlns:p14="http://schemas.microsoft.com/office/powerpoint/2010/main" val="311970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E6B5-1762-4656-8A5A-B59971705DB6}"/>
              </a:ext>
            </a:extLst>
          </p:cNvPr>
          <p:cNvSpPr>
            <a:spLocks noGrp="1"/>
          </p:cNvSpPr>
          <p:nvPr>
            <p:ph type="title"/>
          </p:nvPr>
        </p:nvSpPr>
        <p:spPr>
          <a:xfrm>
            <a:off x="457200" y="274638"/>
            <a:ext cx="8229600" cy="457199"/>
          </a:xfrm>
        </p:spPr>
        <p:txBody>
          <a:bodyPr>
            <a:noAutofit/>
          </a:bodyPr>
          <a:lstStyle/>
          <a:p>
            <a:pPr algn="l"/>
            <a:r>
              <a:rPr lang="en-US" sz="3200" dirty="0">
                <a:solidFill>
                  <a:srgbClr val="C00000"/>
                </a:solidFill>
              </a:rPr>
              <a:t>static functions example</a:t>
            </a:r>
            <a:endParaRPr lang="en-US" sz="3200" dirty="0"/>
          </a:p>
        </p:txBody>
      </p:sp>
      <p:sp>
        <p:nvSpPr>
          <p:cNvPr id="3" name="Content Placeholder 2">
            <a:extLst>
              <a:ext uri="{FF2B5EF4-FFF2-40B4-BE49-F238E27FC236}">
                <a16:creationId xmlns:a16="http://schemas.microsoft.com/office/drawing/2014/main" id="{DD15EFBF-FF94-41BC-86AF-4A7134D70D19}"/>
              </a:ext>
            </a:extLst>
          </p:cNvPr>
          <p:cNvSpPr>
            <a:spLocks noGrp="1"/>
          </p:cNvSpPr>
          <p:nvPr>
            <p:ph sz="half" idx="1"/>
          </p:nvPr>
        </p:nvSpPr>
        <p:spPr>
          <a:xfrm>
            <a:off x="304800" y="990600"/>
            <a:ext cx="4191000" cy="5715000"/>
          </a:xfrm>
        </p:spPr>
        <p:txBody>
          <a:bodyPr>
            <a:normAutofit fontScale="625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class </a:t>
            </a:r>
            <a:r>
              <a:rPr lang="en-US" dirty="0" err="1">
                <a:solidFill>
                  <a:schemeClr val="tx1"/>
                </a:solidFill>
              </a:rPr>
              <a:t>MyClass</a:t>
            </a:r>
            <a:r>
              <a:rPr lang="en-US" dirty="0">
                <a:solidFill>
                  <a:schemeClr val="tx1"/>
                </a:solidFill>
              </a:rPr>
              <a:t> {</a:t>
            </a:r>
          </a:p>
          <a:p>
            <a:pPr marL="0" indent="0">
              <a:buNone/>
            </a:pPr>
            <a:r>
              <a:rPr lang="en-US" dirty="0">
                <a:solidFill>
                  <a:schemeClr val="tx1"/>
                </a:solidFill>
              </a:rPr>
              <a:t>public:</a:t>
            </a:r>
          </a:p>
          <a:p>
            <a:pPr marL="0" indent="0">
              <a:buNone/>
            </a:pPr>
            <a:r>
              <a:rPr lang="en-US" dirty="0">
                <a:solidFill>
                  <a:schemeClr val="tx1"/>
                </a:solidFill>
              </a:rPr>
              <a:t>    static int x; </a:t>
            </a:r>
          </a:p>
          <a:p>
            <a:pPr marL="0" indent="0">
              <a:buNone/>
            </a:pPr>
            <a:r>
              <a:rPr lang="en-US" dirty="0">
                <a:solidFill>
                  <a:schemeClr val="tx1"/>
                </a:solidFill>
              </a:rPr>
              <a:t>   void static </a:t>
            </a:r>
            <a:r>
              <a:rPr lang="en-US" dirty="0" err="1">
                <a:solidFill>
                  <a:schemeClr val="tx1"/>
                </a:solidFill>
              </a:rPr>
              <a:t>disp</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int </a:t>
            </a:r>
            <a:r>
              <a:rPr lang="en-US" dirty="0" err="1">
                <a:solidFill>
                  <a:schemeClr val="tx1"/>
                </a:solidFill>
              </a:rPr>
              <a:t>MyClass</a:t>
            </a:r>
            <a:r>
              <a:rPr lang="en-US" dirty="0">
                <a:solidFill>
                  <a:schemeClr val="tx1"/>
                </a:solidFill>
              </a:rPr>
              <a:t>::x = 0;</a:t>
            </a:r>
          </a:p>
          <a:p>
            <a:pPr marL="0" indent="0">
              <a:buNone/>
            </a:pPr>
            <a:endParaRPr lang="en-US" dirty="0">
              <a:solidFill>
                <a:schemeClr val="tx1"/>
              </a:solidFill>
            </a:endParaRPr>
          </a:p>
          <a:p>
            <a:pPr marL="0" indent="0">
              <a:buNone/>
            </a:pPr>
            <a:r>
              <a:rPr lang="en-US" dirty="0">
                <a:solidFill>
                  <a:schemeClr val="tx1"/>
                </a:solidFill>
              </a:rPr>
              <a:t>int main() {</a:t>
            </a:r>
          </a:p>
          <a:p>
            <a:pPr marL="0" indent="0">
              <a:buNone/>
            </a:pPr>
            <a:r>
              <a:rPr lang="en-US" dirty="0">
                <a:solidFill>
                  <a:schemeClr val="tx1"/>
                </a:solidFill>
              </a:rPr>
              <a:t>    </a:t>
            </a:r>
            <a:r>
              <a:rPr lang="en-US" dirty="0" err="1">
                <a:solidFill>
                  <a:schemeClr val="tx1"/>
                </a:solidFill>
              </a:rPr>
              <a:t>MyClass</a:t>
            </a:r>
            <a:r>
              <a:rPr lang="en-US" dirty="0">
                <a:solidFill>
                  <a:schemeClr val="tx1"/>
                </a:solidFill>
              </a:rPr>
              <a:t> obj1;</a:t>
            </a:r>
          </a:p>
          <a:p>
            <a:pPr marL="0" indent="0">
              <a:buNone/>
            </a:pPr>
            <a:r>
              <a:rPr lang="en-US" dirty="0">
                <a:solidFill>
                  <a:schemeClr val="tx1"/>
                </a:solidFill>
              </a:rPr>
              <a:t>    </a:t>
            </a:r>
            <a:r>
              <a:rPr lang="en-US" dirty="0" err="1">
                <a:solidFill>
                  <a:schemeClr val="tx1"/>
                </a:solidFill>
              </a:rPr>
              <a:t>MyClass</a:t>
            </a:r>
            <a:r>
              <a:rPr lang="en-US" dirty="0">
                <a:solidFill>
                  <a:schemeClr val="tx1"/>
                </a:solidFill>
              </a:rPr>
              <a:t>::</a:t>
            </a:r>
            <a:r>
              <a:rPr lang="en-US" dirty="0" err="1">
                <a:solidFill>
                  <a:schemeClr val="tx1"/>
                </a:solidFill>
              </a:rPr>
              <a:t>disp</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    return 0;</a:t>
            </a:r>
          </a:p>
          <a:p>
            <a:pPr marL="0" indent="0">
              <a:buNone/>
            </a:pPr>
            <a:r>
              <a:rPr lang="en-US" dirty="0">
                <a:solidFill>
                  <a:schemeClr val="tx1"/>
                </a:solidFill>
              </a:rPr>
              <a:t>}</a:t>
            </a:r>
          </a:p>
          <a:p>
            <a:endParaRPr lang="en-US" dirty="0"/>
          </a:p>
        </p:txBody>
      </p:sp>
      <p:pic>
        <p:nvPicPr>
          <p:cNvPr id="5" name="Picture 4">
            <a:extLst>
              <a:ext uri="{FF2B5EF4-FFF2-40B4-BE49-F238E27FC236}">
                <a16:creationId xmlns:a16="http://schemas.microsoft.com/office/drawing/2014/main" id="{86FFC226-D8C9-4C52-85C2-2BD4CADEBE1C}"/>
              </a:ext>
            </a:extLst>
          </p:cNvPr>
          <p:cNvPicPr>
            <a:picLocks noChangeAspect="1"/>
          </p:cNvPicPr>
          <p:nvPr/>
        </p:nvPicPr>
        <p:blipFill>
          <a:blip r:embed="rId2"/>
          <a:stretch>
            <a:fillRect/>
          </a:stretch>
        </p:blipFill>
        <p:spPr>
          <a:xfrm>
            <a:off x="5943600" y="5105400"/>
            <a:ext cx="1832919" cy="762000"/>
          </a:xfrm>
          <a:prstGeom prst="rect">
            <a:avLst/>
          </a:prstGeom>
        </p:spPr>
      </p:pic>
    </p:spTree>
    <p:extLst>
      <p:ext uri="{BB962C8B-B14F-4D97-AF65-F5344CB8AC3E}">
        <p14:creationId xmlns:p14="http://schemas.microsoft.com/office/powerpoint/2010/main" val="104898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565A9B-31C2-4F3F-9062-B11381137A97}"/>
              </a:ext>
            </a:extLst>
          </p:cNvPr>
          <p:cNvSpPr>
            <a:spLocks noGrp="1"/>
          </p:cNvSpPr>
          <p:nvPr>
            <p:ph type="title"/>
          </p:nvPr>
        </p:nvSpPr>
        <p:spPr/>
        <p:txBody>
          <a:bodyPr/>
          <a:lstStyle/>
          <a:p>
            <a:r>
              <a:rPr lang="en-US" dirty="0">
                <a:solidFill>
                  <a:srgbClr val="C00000"/>
                </a:solidFill>
              </a:rPr>
              <a:t>user defined functions</a:t>
            </a:r>
          </a:p>
        </p:txBody>
      </p:sp>
      <p:sp>
        <p:nvSpPr>
          <p:cNvPr id="6" name="Content Placeholder 5">
            <a:extLst>
              <a:ext uri="{FF2B5EF4-FFF2-40B4-BE49-F238E27FC236}">
                <a16:creationId xmlns:a16="http://schemas.microsoft.com/office/drawing/2014/main" id="{52DD08C9-1A2C-4376-8A9C-ECB518F6AA03}"/>
              </a:ext>
            </a:extLst>
          </p:cNvPr>
          <p:cNvSpPr>
            <a:spLocks noGrp="1"/>
          </p:cNvSpPr>
          <p:nvPr>
            <p:ph idx="1"/>
          </p:nvPr>
        </p:nvSpPr>
        <p:spPr/>
        <p:txBody>
          <a:bodyPr>
            <a:normAutofit/>
          </a:bodyPr>
          <a:lstStyle/>
          <a:p>
            <a:pPr algn="just"/>
            <a:r>
              <a:rPr lang="en-US" sz="2800" dirty="0">
                <a:solidFill>
                  <a:schemeClr val="tx1"/>
                </a:solidFill>
              </a:rPr>
              <a:t>A group of statements combined together to perform any task is called functions. Functions can be categorized in two ways: predefined functions and user defined functions.</a:t>
            </a:r>
          </a:p>
          <a:p>
            <a:pPr algn="just"/>
            <a:r>
              <a:rPr lang="en-US" sz="2800" dirty="0">
                <a:solidFill>
                  <a:schemeClr val="tx1"/>
                </a:solidFill>
              </a:rPr>
              <a:t>Predefine functions are those which is inbuilt functions for example </a:t>
            </a:r>
            <a:r>
              <a:rPr lang="en-US" sz="2800" dirty="0" err="1">
                <a:solidFill>
                  <a:schemeClr val="tx1"/>
                </a:solidFill>
              </a:rPr>
              <a:t>getline</a:t>
            </a:r>
            <a:r>
              <a:rPr lang="en-US" sz="2800" dirty="0">
                <a:solidFill>
                  <a:schemeClr val="tx1"/>
                </a:solidFill>
              </a:rPr>
              <a:t>(), max(), min() etc..</a:t>
            </a:r>
          </a:p>
          <a:p>
            <a:pPr algn="just"/>
            <a:r>
              <a:rPr lang="en-US" sz="2800" dirty="0">
                <a:solidFill>
                  <a:schemeClr val="tx1"/>
                </a:solidFill>
              </a:rPr>
              <a:t>User define functions are those which has to be create by user according to requirements.</a:t>
            </a:r>
          </a:p>
        </p:txBody>
      </p:sp>
    </p:spTree>
    <p:extLst>
      <p:ext uri="{BB962C8B-B14F-4D97-AF65-F5344CB8AC3E}">
        <p14:creationId xmlns:p14="http://schemas.microsoft.com/office/powerpoint/2010/main" val="226282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83DC-FBA3-4196-B387-F45DF0B4B563}"/>
              </a:ext>
            </a:extLst>
          </p:cNvPr>
          <p:cNvSpPr>
            <a:spLocks noGrp="1"/>
          </p:cNvSpPr>
          <p:nvPr>
            <p:ph type="title"/>
          </p:nvPr>
        </p:nvSpPr>
        <p:spPr/>
        <p:txBody>
          <a:bodyPr/>
          <a:lstStyle/>
          <a:p>
            <a:r>
              <a:rPr lang="en-US" dirty="0">
                <a:solidFill>
                  <a:srgbClr val="C00000"/>
                </a:solidFill>
              </a:rPr>
              <a:t>user defined functions</a:t>
            </a:r>
            <a:endParaRPr lang="en-US" dirty="0"/>
          </a:p>
        </p:txBody>
      </p:sp>
      <p:sp>
        <p:nvSpPr>
          <p:cNvPr id="3" name="Content Placeholder 2">
            <a:extLst>
              <a:ext uri="{FF2B5EF4-FFF2-40B4-BE49-F238E27FC236}">
                <a16:creationId xmlns:a16="http://schemas.microsoft.com/office/drawing/2014/main" id="{4A8ACC60-B760-4BA4-8E46-0BD7D9002C05}"/>
              </a:ext>
            </a:extLst>
          </p:cNvPr>
          <p:cNvSpPr>
            <a:spLocks noGrp="1"/>
          </p:cNvSpPr>
          <p:nvPr>
            <p:ph idx="1"/>
          </p:nvPr>
        </p:nvSpPr>
        <p:spPr/>
        <p:txBody>
          <a:bodyPr/>
          <a:lstStyle/>
          <a:p>
            <a:pPr marL="0" indent="0">
              <a:buNone/>
            </a:pPr>
            <a:r>
              <a:rPr lang="en-US" dirty="0">
                <a:solidFill>
                  <a:schemeClr val="tx1"/>
                </a:solidFill>
              </a:rPr>
              <a:t>To create user define function we have to follow the syntax:</a:t>
            </a:r>
          </a:p>
          <a:p>
            <a:pPr marL="0" indent="0">
              <a:buNone/>
            </a:pPr>
            <a:r>
              <a:rPr lang="en-US" dirty="0" err="1">
                <a:solidFill>
                  <a:schemeClr val="tx1"/>
                </a:solidFill>
              </a:rPr>
              <a:t>returnType</a:t>
            </a:r>
            <a:r>
              <a:rPr lang="en-US" dirty="0">
                <a:solidFill>
                  <a:schemeClr val="tx1"/>
                </a:solidFill>
              </a:rPr>
              <a:t> </a:t>
            </a:r>
            <a:r>
              <a:rPr lang="en-US" dirty="0" err="1">
                <a:solidFill>
                  <a:schemeClr val="tx1"/>
                </a:solidFill>
              </a:rPr>
              <a:t>functionName</a:t>
            </a:r>
            <a:r>
              <a:rPr lang="en-US" dirty="0">
                <a:solidFill>
                  <a:schemeClr val="tx1"/>
                </a:solidFill>
              </a:rPr>
              <a:t>(parameters)</a:t>
            </a:r>
          </a:p>
          <a:p>
            <a:pPr marL="0" indent="0">
              <a:buNone/>
            </a:pPr>
            <a:r>
              <a:rPr lang="en-US" dirty="0">
                <a:solidFill>
                  <a:schemeClr val="tx1"/>
                </a:solidFill>
              </a:rPr>
              <a:t>{</a:t>
            </a:r>
          </a:p>
          <a:p>
            <a:pPr marL="0" indent="0">
              <a:buNone/>
            </a:pPr>
            <a:r>
              <a:rPr lang="en-US" dirty="0">
                <a:solidFill>
                  <a:schemeClr val="tx1"/>
                </a:solidFill>
              </a:rPr>
              <a:t>// body of the functions</a:t>
            </a:r>
          </a:p>
          <a:p>
            <a:pPr marL="0" indent="0">
              <a:buNone/>
            </a:pPr>
            <a:r>
              <a:rPr lang="en-US" dirty="0">
                <a:solidFill>
                  <a:schemeClr val="tx1"/>
                </a:solidFill>
              </a:rPr>
              <a:t>}</a:t>
            </a:r>
          </a:p>
          <a:p>
            <a:pPr marL="0" indent="0">
              <a:buNone/>
            </a:pPr>
            <a:r>
              <a:rPr lang="en-US" dirty="0" err="1">
                <a:solidFill>
                  <a:schemeClr val="tx1"/>
                </a:solidFill>
              </a:rPr>
              <a:t>returnType</a:t>
            </a:r>
            <a:r>
              <a:rPr lang="en-US" dirty="0">
                <a:solidFill>
                  <a:schemeClr val="tx1"/>
                </a:solidFill>
              </a:rPr>
              <a:t> can be void and other then void :int, float, double, char or string.</a:t>
            </a:r>
          </a:p>
        </p:txBody>
      </p:sp>
    </p:spTree>
    <p:extLst>
      <p:ext uri="{BB962C8B-B14F-4D97-AF65-F5344CB8AC3E}">
        <p14:creationId xmlns:p14="http://schemas.microsoft.com/office/powerpoint/2010/main" val="20138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E0E0-B7AE-40D2-9EAE-761A61D43C78}"/>
              </a:ext>
            </a:extLst>
          </p:cNvPr>
          <p:cNvSpPr>
            <a:spLocks noGrp="1"/>
          </p:cNvSpPr>
          <p:nvPr>
            <p:ph type="title"/>
          </p:nvPr>
        </p:nvSpPr>
        <p:spPr/>
        <p:txBody>
          <a:bodyPr/>
          <a:lstStyle/>
          <a:p>
            <a:r>
              <a:rPr lang="en-US" dirty="0">
                <a:solidFill>
                  <a:srgbClr val="FF0000"/>
                </a:solidFill>
              </a:rPr>
              <a:t>inline function</a:t>
            </a:r>
          </a:p>
        </p:txBody>
      </p:sp>
      <p:sp>
        <p:nvSpPr>
          <p:cNvPr id="3" name="Content Placeholder 2">
            <a:extLst>
              <a:ext uri="{FF2B5EF4-FFF2-40B4-BE49-F238E27FC236}">
                <a16:creationId xmlns:a16="http://schemas.microsoft.com/office/drawing/2014/main" id="{DFC1F137-A331-45A9-B12D-E70603643371}"/>
              </a:ext>
            </a:extLst>
          </p:cNvPr>
          <p:cNvSpPr>
            <a:spLocks noGrp="1"/>
          </p:cNvSpPr>
          <p:nvPr>
            <p:ph idx="1"/>
          </p:nvPr>
        </p:nvSpPr>
        <p:spPr/>
        <p:txBody>
          <a:bodyPr>
            <a:normAutofit fontScale="85000" lnSpcReduction="20000"/>
          </a:bodyPr>
          <a:lstStyle/>
          <a:p>
            <a:pPr marL="0" indent="0" algn="just">
              <a:buNone/>
            </a:pPr>
            <a:r>
              <a:rPr lang="en-US" dirty="0">
                <a:solidFill>
                  <a:schemeClr val="tx1"/>
                </a:solidFill>
              </a:rPr>
              <a:t>When the inline function is called whole code of the inline function gets injected at the point of the function call. </a:t>
            </a:r>
          </a:p>
          <a:p>
            <a:pPr marL="0" indent="0" algn="just">
              <a:buNone/>
            </a:pPr>
            <a:r>
              <a:rPr lang="en-US" dirty="0">
                <a:solidFill>
                  <a:schemeClr val="tx1"/>
                </a:solidFill>
              </a:rPr>
              <a:t>But there is some constraint:</a:t>
            </a:r>
          </a:p>
          <a:p>
            <a:pPr algn="just"/>
            <a:r>
              <a:rPr lang="en-US" dirty="0">
                <a:solidFill>
                  <a:schemeClr val="tx1"/>
                </a:solidFill>
              </a:rPr>
              <a:t>If a function contains a loop. (</a:t>
            </a:r>
            <a:r>
              <a:rPr lang="en-US" i="1" dirty="0">
                <a:solidFill>
                  <a:schemeClr val="tx1"/>
                </a:solidFill>
              </a:rPr>
              <a:t>for, while and do-while</a:t>
            </a:r>
            <a:r>
              <a:rPr lang="en-US" dirty="0">
                <a:solidFill>
                  <a:schemeClr val="tx1"/>
                </a:solidFill>
              </a:rPr>
              <a:t>) </a:t>
            </a:r>
          </a:p>
          <a:p>
            <a:pPr algn="just"/>
            <a:r>
              <a:rPr lang="en-US" dirty="0">
                <a:solidFill>
                  <a:schemeClr val="tx1"/>
                </a:solidFill>
              </a:rPr>
              <a:t>If a function contains static variables. </a:t>
            </a:r>
          </a:p>
          <a:p>
            <a:pPr algn="just"/>
            <a:r>
              <a:rPr lang="en-US" dirty="0">
                <a:solidFill>
                  <a:schemeClr val="tx1"/>
                </a:solidFill>
              </a:rPr>
              <a:t>If a function is recursive. </a:t>
            </a:r>
          </a:p>
          <a:p>
            <a:pPr algn="just"/>
            <a:r>
              <a:rPr lang="en-US" dirty="0">
                <a:solidFill>
                  <a:schemeClr val="tx1"/>
                </a:solidFill>
              </a:rPr>
              <a:t>If a function return type is other than void, and the return statement doesn’t exist in a function body. </a:t>
            </a:r>
          </a:p>
          <a:p>
            <a:pPr algn="just"/>
            <a:r>
              <a:rPr lang="en-US" dirty="0">
                <a:solidFill>
                  <a:schemeClr val="tx1"/>
                </a:solidFill>
              </a:rPr>
              <a:t>If a function contains a switch or </a:t>
            </a:r>
            <a:r>
              <a:rPr lang="en-US" dirty="0" err="1">
                <a:solidFill>
                  <a:schemeClr val="tx1"/>
                </a:solidFill>
              </a:rPr>
              <a:t>goto</a:t>
            </a:r>
            <a:r>
              <a:rPr lang="en-US" dirty="0">
                <a:solidFill>
                  <a:schemeClr val="tx1"/>
                </a:solidFill>
              </a:rPr>
              <a:t> statement. </a:t>
            </a:r>
          </a:p>
          <a:p>
            <a:pPr marL="0" indent="0" algn="just">
              <a:buNone/>
            </a:pPr>
            <a:r>
              <a:rPr lang="en-US" dirty="0">
                <a:solidFill>
                  <a:schemeClr val="tx1"/>
                </a:solidFill>
              </a:rPr>
              <a:t>In these cases it will not work</a:t>
            </a:r>
          </a:p>
        </p:txBody>
      </p:sp>
    </p:spTree>
    <p:extLst>
      <p:ext uri="{BB962C8B-B14F-4D97-AF65-F5344CB8AC3E}">
        <p14:creationId xmlns:p14="http://schemas.microsoft.com/office/powerpoint/2010/main" val="20239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F754B-7F63-4E66-AEE0-23FD74AA3455}"/>
              </a:ext>
            </a:extLst>
          </p:cNvPr>
          <p:cNvSpPr>
            <a:spLocks noGrp="1"/>
          </p:cNvSpPr>
          <p:nvPr>
            <p:ph idx="1"/>
          </p:nvPr>
        </p:nvSpPr>
        <p:spPr/>
        <p:txBody>
          <a:bodyPr>
            <a:normAutofit/>
          </a:bodyPr>
          <a:lstStyle/>
          <a:p>
            <a:r>
              <a:rPr lang="en-US" sz="2800" dirty="0">
                <a:solidFill>
                  <a:schemeClr val="tx1"/>
                </a:solidFill>
                <a:latin typeface="+mj-lt"/>
              </a:rPr>
              <a:t>It can access all private and protected member of a class </a:t>
            </a:r>
          </a:p>
          <a:p>
            <a:r>
              <a:rPr lang="en-US" sz="2800" dirty="0">
                <a:solidFill>
                  <a:schemeClr val="tx1"/>
                </a:solidFill>
                <a:latin typeface="+mj-lt"/>
              </a:rPr>
              <a:t>It can be access without object of the class</a:t>
            </a:r>
          </a:p>
          <a:p>
            <a:r>
              <a:rPr lang="en-US" sz="2800" dirty="0">
                <a:solidFill>
                  <a:schemeClr val="tx1"/>
                </a:solidFill>
                <a:latin typeface="+mj-lt"/>
              </a:rPr>
              <a:t>It can define out side of the class scope</a:t>
            </a:r>
          </a:p>
          <a:p>
            <a:pPr marL="0" indent="0">
              <a:buNone/>
            </a:pPr>
            <a:r>
              <a:rPr lang="en-US" sz="2800" dirty="0">
                <a:solidFill>
                  <a:schemeClr val="tx1"/>
                </a:solidFill>
                <a:latin typeface="+mj-lt"/>
              </a:rPr>
              <a:t>Rule:</a:t>
            </a:r>
          </a:p>
          <a:p>
            <a:pPr marL="0" indent="0">
              <a:buNone/>
            </a:pPr>
            <a:r>
              <a:rPr lang="en-US" sz="2800" dirty="0">
                <a:solidFill>
                  <a:schemeClr val="tx1"/>
                </a:solidFill>
                <a:latin typeface="+mj-lt"/>
              </a:rPr>
              <a:t>Prototypes of friend function must be declare inside the class</a:t>
            </a:r>
          </a:p>
          <a:p>
            <a:pPr marL="0" indent="0">
              <a:buNone/>
            </a:pPr>
            <a:r>
              <a:rPr lang="en-US" sz="2400" b="0" dirty="0">
                <a:solidFill>
                  <a:schemeClr val="tx1"/>
                </a:solidFill>
                <a:effectLst/>
                <a:latin typeface="+mj-lt"/>
              </a:rPr>
              <a:t>It can be declared either in the private or the public.</a:t>
            </a:r>
          </a:p>
          <a:p>
            <a:pPr marL="0" indent="0">
              <a:buNone/>
            </a:pPr>
            <a:endParaRPr lang="en-US" dirty="0"/>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20B9B2A4-CADE-4066-BC45-15602100C79E}"/>
              </a:ext>
            </a:extLst>
          </p:cNvPr>
          <p:cNvSpPr>
            <a:spLocks noGrp="1"/>
          </p:cNvSpPr>
          <p:nvPr>
            <p:ph type="title" idx="4294967295"/>
          </p:nvPr>
        </p:nvSpPr>
        <p:spPr>
          <a:xfrm>
            <a:off x="2905230" y="461417"/>
            <a:ext cx="3333540" cy="769441"/>
          </a:xfrm>
          <a:prstGeom prst="rect">
            <a:avLst/>
          </a:prstGeom>
        </p:spPr>
        <p:txBody>
          <a:bodyPr wrap="none">
            <a:spAutoFit/>
          </a:bodyPr>
          <a:lstStyle/>
          <a:p>
            <a:r>
              <a:rPr lang="en-US" i="1" dirty="0">
                <a:solidFill>
                  <a:srgbClr val="C00000"/>
                </a:solidFill>
              </a:rPr>
              <a:t>Fried function</a:t>
            </a:r>
          </a:p>
        </p:txBody>
      </p:sp>
    </p:spTree>
    <p:extLst>
      <p:ext uri="{BB962C8B-B14F-4D97-AF65-F5344CB8AC3E}">
        <p14:creationId xmlns:p14="http://schemas.microsoft.com/office/powerpoint/2010/main" val="328633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9"/>
          <p:cNvSpPr>
            <a:spLocks noChangeArrowheads="1"/>
          </p:cNvSpPr>
          <p:nvPr/>
        </p:nvSpPr>
        <p:spPr bwMode="auto">
          <a:xfrm>
            <a:off x="107950" y="1268413"/>
            <a:ext cx="89281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 name="Rounded Rectangle 19"/>
          <p:cNvSpPr/>
          <p:nvPr/>
        </p:nvSpPr>
        <p:spPr>
          <a:xfrm>
            <a:off x="0" y="1485900"/>
            <a:ext cx="1582738" cy="6477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solidFill>
                  <a:srgbClr val="FFFF00"/>
                </a:solidFill>
              </a:rPr>
              <a:t>Unit 1</a:t>
            </a:r>
            <a:endParaRPr lang="en-IN" sz="2400" b="1" dirty="0">
              <a:solidFill>
                <a:srgbClr val="FFFF00"/>
              </a:solidFill>
            </a:endParaRPr>
          </a:p>
        </p:txBody>
      </p:sp>
      <p:pic>
        <p:nvPicPr>
          <p:cNvPr id="18" name="Picture 3">
            <a:extLst>
              <a:ext uri="{FF2B5EF4-FFF2-40B4-BE49-F238E27FC236}">
                <a16:creationId xmlns:a16="http://schemas.microsoft.com/office/drawing/2014/main" id="{6434302A-C2BE-478A-879F-008C11EAD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738" y="2424308"/>
            <a:ext cx="64579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BA889D5-85F1-4C30-B510-299679D2ABB6}"/>
              </a:ext>
            </a:extLst>
          </p:cNvPr>
          <p:cNvSpPr txBox="1"/>
          <p:nvPr/>
        </p:nvSpPr>
        <p:spPr>
          <a:xfrm>
            <a:off x="1717192" y="1572255"/>
            <a:ext cx="4720523" cy="461665"/>
          </a:xfrm>
          <a:prstGeom prst="rect">
            <a:avLst/>
          </a:prstGeom>
          <a:noFill/>
        </p:spPr>
        <p:txBody>
          <a:bodyPr wrap="none" rtlCol="0">
            <a:spAutoFit/>
          </a:bodyPr>
          <a:lstStyle/>
          <a:p>
            <a:r>
              <a:rPr lang="en-US" sz="2400" dirty="0">
                <a:solidFill>
                  <a:srgbClr val="7030A0"/>
                </a:solidFill>
              </a:rPr>
              <a:t>Principles of OOP and C++ essentials</a:t>
            </a:r>
          </a:p>
        </p:txBody>
      </p:sp>
      <p:cxnSp>
        <p:nvCxnSpPr>
          <p:cNvPr id="21" name="Straight Connector 20">
            <a:extLst>
              <a:ext uri="{FF2B5EF4-FFF2-40B4-BE49-F238E27FC236}">
                <a16:creationId xmlns:a16="http://schemas.microsoft.com/office/drawing/2014/main" id="{65CBA0BC-D166-490D-85AD-471DC389EA7F}"/>
              </a:ext>
            </a:extLst>
          </p:cNvPr>
          <p:cNvCxnSpPr/>
          <p:nvPr/>
        </p:nvCxnSpPr>
        <p:spPr>
          <a:xfrm>
            <a:off x="1717192" y="2104745"/>
            <a:ext cx="7056437"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3850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087F-0C15-4AF6-9D0A-61476F9E3867}"/>
              </a:ext>
            </a:extLst>
          </p:cNvPr>
          <p:cNvSpPr>
            <a:spLocks noGrp="1"/>
          </p:cNvSpPr>
          <p:nvPr>
            <p:ph type="title" idx="4294967295"/>
          </p:nvPr>
        </p:nvSpPr>
        <p:spPr>
          <a:xfrm>
            <a:off x="457200" y="274638"/>
            <a:ext cx="8229600" cy="1143000"/>
          </a:xfrm>
        </p:spPr>
        <p:txBody>
          <a:bodyPr/>
          <a:lstStyle/>
          <a:p>
            <a:r>
              <a:rPr lang="en-US" i="1" dirty="0">
                <a:solidFill>
                  <a:srgbClr val="C00000"/>
                </a:solidFill>
              </a:rPr>
              <a:t>Friend function</a:t>
            </a:r>
            <a:endParaRPr lang="en-US" dirty="0"/>
          </a:p>
        </p:txBody>
      </p:sp>
      <p:sp>
        <p:nvSpPr>
          <p:cNvPr id="3" name="Content Placeholder 2">
            <a:extLst>
              <a:ext uri="{FF2B5EF4-FFF2-40B4-BE49-F238E27FC236}">
                <a16:creationId xmlns:a16="http://schemas.microsoft.com/office/drawing/2014/main" id="{E4D2A911-B2BD-4BCB-B7A6-37A74FBA3A75}"/>
              </a:ext>
            </a:extLst>
          </p:cNvPr>
          <p:cNvSpPr>
            <a:spLocks noGrp="1"/>
          </p:cNvSpPr>
          <p:nvPr>
            <p:ph idx="1"/>
          </p:nvPr>
        </p:nvSpPr>
        <p:spPr/>
        <p:txBody>
          <a:bodyPr/>
          <a:lstStyle/>
          <a:p>
            <a:pPr marL="0" indent="0">
              <a:buNone/>
            </a:pPr>
            <a:r>
              <a:rPr lang="en-US" dirty="0">
                <a:solidFill>
                  <a:schemeClr val="tx1"/>
                </a:solidFill>
              </a:rPr>
              <a:t>Syntax :</a:t>
            </a:r>
          </a:p>
          <a:p>
            <a:pPr marL="0" indent="0">
              <a:buNone/>
            </a:pPr>
            <a:endParaRPr lang="en-US" dirty="0">
              <a:solidFill>
                <a:schemeClr val="tx1"/>
              </a:solidFill>
            </a:endParaRPr>
          </a:p>
          <a:p>
            <a:pPr marL="0" indent="0">
              <a:buNone/>
            </a:pPr>
            <a:r>
              <a:rPr lang="en-US" dirty="0">
                <a:solidFill>
                  <a:schemeClr val="tx1"/>
                </a:solidFill>
              </a:rPr>
              <a:t>class &lt;</a:t>
            </a:r>
            <a:r>
              <a:rPr lang="en-US" dirty="0" err="1">
                <a:solidFill>
                  <a:schemeClr val="tx1"/>
                </a:solidFill>
              </a:rPr>
              <a:t>class_name</a:t>
            </a:r>
            <a:r>
              <a:rPr lang="en-US" dirty="0">
                <a:solidFill>
                  <a:schemeClr val="tx1"/>
                </a:solidFill>
              </a:rPr>
              <a:t>&gt;    </a:t>
            </a:r>
          </a:p>
          <a:p>
            <a:pPr marL="0" indent="0">
              <a:buNone/>
            </a:pPr>
            <a:r>
              <a:rPr lang="en-US" dirty="0">
                <a:solidFill>
                  <a:schemeClr val="tx1"/>
                </a:solidFill>
              </a:rPr>
              <a:t>{    </a:t>
            </a:r>
          </a:p>
          <a:p>
            <a:pPr marL="0" indent="0">
              <a:buNone/>
            </a:pPr>
            <a:r>
              <a:rPr lang="en-US" sz="2800" dirty="0">
                <a:solidFill>
                  <a:schemeClr val="tx1"/>
                </a:solidFill>
              </a:rPr>
              <a:t>    friend  &lt;</a:t>
            </a:r>
            <a:r>
              <a:rPr lang="en-US" sz="2800" dirty="0" err="1">
                <a:solidFill>
                  <a:schemeClr val="tx1"/>
                </a:solidFill>
              </a:rPr>
              <a:t>return_type</a:t>
            </a:r>
            <a:r>
              <a:rPr lang="en-US" sz="2800" dirty="0">
                <a:solidFill>
                  <a:schemeClr val="tx1"/>
                </a:solidFill>
              </a:rPr>
              <a:t>&gt;  &lt;</a:t>
            </a:r>
            <a:r>
              <a:rPr lang="en-US" sz="2800" dirty="0" err="1">
                <a:solidFill>
                  <a:schemeClr val="tx1"/>
                </a:solidFill>
              </a:rPr>
              <a:t>function_name</a:t>
            </a:r>
            <a:r>
              <a:rPr lang="en-US" sz="2800" dirty="0">
                <a:solidFill>
                  <a:schemeClr val="tx1"/>
                </a:solidFill>
              </a:rPr>
              <a:t>&gt;(arguments);  </a:t>
            </a:r>
          </a:p>
          <a:p>
            <a:pPr marL="0" indent="0">
              <a:buNone/>
            </a:pPr>
            <a:r>
              <a:rPr lang="en-US" dirty="0">
                <a:solidFill>
                  <a:schemeClr val="tx1"/>
                </a:solidFill>
              </a:rPr>
              <a:t>};</a:t>
            </a:r>
          </a:p>
        </p:txBody>
      </p:sp>
    </p:spTree>
    <p:extLst>
      <p:ext uri="{BB962C8B-B14F-4D97-AF65-F5344CB8AC3E}">
        <p14:creationId xmlns:p14="http://schemas.microsoft.com/office/powerpoint/2010/main" val="3370436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38B82C-99C1-4D5D-A777-BFFE3174A3BA}"/>
              </a:ext>
            </a:extLst>
          </p:cNvPr>
          <p:cNvSpPr>
            <a:spLocks noGrp="1"/>
          </p:cNvSpPr>
          <p:nvPr>
            <p:ph sz="half" idx="1"/>
          </p:nvPr>
        </p:nvSpPr>
        <p:spPr>
          <a:xfrm>
            <a:off x="228600" y="762000"/>
            <a:ext cx="4267200" cy="5364163"/>
          </a:xfrm>
        </p:spPr>
        <p:txBody>
          <a:bodyPr>
            <a:normAutofit fontScale="700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class admin</a:t>
            </a:r>
          </a:p>
          <a:p>
            <a:pPr marL="0" indent="0">
              <a:buNone/>
            </a:pPr>
            <a:r>
              <a:rPr lang="en-US" dirty="0">
                <a:solidFill>
                  <a:schemeClr val="tx1"/>
                </a:solidFill>
              </a:rPr>
              <a:t>{</a:t>
            </a:r>
          </a:p>
          <a:p>
            <a:pPr marL="0" indent="0">
              <a:buNone/>
            </a:pPr>
            <a:r>
              <a:rPr lang="en-US" dirty="0">
                <a:solidFill>
                  <a:schemeClr val="tx1"/>
                </a:solidFill>
              </a:rPr>
              <a:t>    string </a:t>
            </a:r>
            <a:r>
              <a:rPr lang="en-US" dirty="0" err="1">
                <a:solidFill>
                  <a:schemeClr val="tx1"/>
                </a:solidFill>
              </a:rPr>
              <a:t>adminName</a:t>
            </a:r>
            <a:r>
              <a:rPr lang="en-US" dirty="0">
                <a:solidFill>
                  <a:schemeClr val="tx1"/>
                </a:solidFill>
              </a:rPr>
              <a:t>;</a:t>
            </a:r>
          </a:p>
          <a:p>
            <a:pPr marL="0" indent="0">
              <a:buNone/>
            </a:pPr>
            <a:r>
              <a:rPr lang="en-US" dirty="0">
                <a:solidFill>
                  <a:schemeClr val="tx1"/>
                </a:solidFill>
              </a:rPr>
              <a:t>    string </a:t>
            </a:r>
            <a:r>
              <a:rPr lang="en-US" dirty="0" err="1">
                <a:solidFill>
                  <a:schemeClr val="tx1"/>
                </a:solidFill>
              </a:rPr>
              <a:t>adminId</a:t>
            </a:r>
            <a:r>
              <a:rPr lang="en-US" dirty="0">
                <a:solidFill>
                  <a:schemeClr val="tx1"/>
                </a:solidFill>
              </a:rPr>
              <a:t>;</a:t>
            </a:r>
          </a:p>
          <a:p>
            <a:pPr marL="0" indent="0">
              <a:buNone/>
            </a:pPr>
            <a:r>
              <a:rPr lang="en-US" dirty="0">
                <a:solidFill>
                  <a:schemeClr val="tx1"/>
                </a:solidFill>
              </a:rPr>
              <a:t>    friend void </a:t>
            </a:r>
            <a:r>
              <a:rPr lang="en-US" dirty="0" err="1">
                <a:solidFill>
                  <a:schemeClr val="tx1"/>
                </a:solidFill>
              </a:rPr>
              <a:t>setAdmin</a:t>
            </a:r>
            <a:r>
              <a:rPr lang="en-US" dirty="0">
                <a:solidFill>
                  <a:schemeClr val="tx1"/>
                </a:solidFill>
              </a:rPr>
              <a:t>(admin &amp;</a:t>
            </a:r>
            <a:r>
              <a:rPr lang="en-US" dirty="0" err="1">
                <a:solidFill>
                  <a:schemeClr val="tx1"/>
                </a:solidFill>
              </a:rPr>
              <a:t>admn</a:t>
            </a:r>
            <a:r>
              <a:rPr lang="en-US" dirty="0">
                <a:solidFill>
                  <a:schemeClr val="tx1"/>
                </a:solidFill>
              </a:rPr>
              <a:t>);</a:t>
            </a:r>
          </a:p>
          <a:p>
            <a:pPr marL="0" indent="0">
              <a:buNone/>
            </a:pPr>
            <a:r>
              <a:rPr lang="en-US" dirty="0">
                <a:solidFill>
                  <a:schemeClr val="tx1"/>
                </a:solidFill>
              </a:rPr>
              <a:t>public:</a:t>
            </a:r>
          </a:p>
          <a:p>
            <a:pPr marL="0" indent="0">
              <a:buNone/>
            </a:pPr>
            <a:r>
              <a:rPr lang="en-US" dirty="0">
                <a:solidFill>
                  <a:schemeClr val="tx1"/>
                </a:solidFill>
              </a:rPr>
              <a:t>    void </a:t>
            </a:r>
            <a:r>
              <a:rPr lang="en-US" dirty="0" err="1">
                <a:solidFill>
                  <a:schemeClr val="tx1"/>
                </a:solidFill>
              </a:rPr>
              <a:t>getAdmin</a:t>
            </a:r>
            <a:r>
              <a:rPr lang="en-US" dirty="0">
                <a:solidFill>
                  <a:schemeClr val="tx1"/>
                </a:solidFill>
              </a:rPr>
              <a:t>()</a:t>
            </a:r>
          </a:p>
          <a:p>
            <a:pPr marL="0" indent="0">
              <a:buNone/>
            </a:pPr>
            <a:r>
              <a:rPr lang="en-US" dirty="0">
                <a:solidFill>
                  <a:schemeClr val="tx1"/>
                </a:solidFill>
              </a:rPr>
              <a:t>    {     </a:t>
            </a:r>
            <a:r>
              <a:rPr lang="en-US" dirty="0" err="1">
                <a:solidFill>
                  <a:schemeClr val="tx1"/>
                </a:solidFill>
              </a:rPr>
              <a:t>cout</a:t>
            </a:r>
            <a:r>
              <a:rPr lang="en-US" dirty="0">
                <a:solidFill>
                  <a:schemeClr val="tx1"/>
                </a:solidFill>
              </a:rPr>
              <a:t>&lt;&lt;"Admin:"&lt;&lt;</a:t>
            </a:r>
            <a:r>
              <a:rPr lang="en-US" dirty="0" err="1">
                <a:solidFill>
                  <a:schemeClr val="tx1"/>
                </a:solidFill>
              </a:rPr>
              <a:t>adminName</a:t>
            </a:r>
            <a:r>
              <a:rPr lang="en-US" dirty="0">
                <a:solidFill>
                  <a:schemeClr val="tx1"/>
                </a:solidFill>
              </a:rPr>
              <a:t>&lt;&lt;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&lt;&lt;"Admin Id:"&lt;&lt;</a:t>
            </a:r>
            <a:r>
              <a:rPr lang="en-US" dirty="0" err="1">
                <a:solidFill>
                  <a:schemeClr val="tx1"/>
                </a:solidFill>
              </a:rPr>
              <a:t>adminId</a:t>
            </a:r>
            <a:r>
              <a:rPr lang="en-US" dirty="0">
                <a:solidFill>
                  <a:schemeClr val="tx1"/>
                </a:solidFill>
              </a:rPr>
              <a:t>&lt;&lt;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p>
          <a:p>
            <a:pPr marL="0" indent="0">
              <a:buNone/>
            </a:pPr>
            <a:r>
              <a:rPr lang="en-US" dirty="0">
                <a:solidFill>
                  <a:schemeClr val="tx1"/>
                </a:solidFill>
              </a:rPr>
              <a:t>};</a:t>
            </a:r>
          </a:p>
        </p:txBody>
      </p:sp>
      <p:sp>
        <p:nvSpPr>
          <p:cNvPr id="5" name="Content Placeholder 4">
            <a:extLst>
              <a:ext uri="{FF2B5EF4-FFF2-40B4-BE49-F238E27FC236}">
                <a16:creationId xmlns:a16="http://schemas.microsoft.com/office/drawing/2014/main" id="{DF1BC84D-0511-44FD-ADAC-949451EF3087}"/>
              </a:ext>
            </a:extLst>
          </p:cNvPr>
          <p:cNvSpPr>
            <a:spLocks noGrp="1"/>
          </p:cNvSpPr>
          <p:nvPr>
            <p:ph sz="half" idx="2"/>
          </p:nvPr>
        </p:nvSpPr>
        <p:spPr>
          <a:xfrm>
            <a:off x="4648200" y="381000"/>
            <a:ext cx="4038600" cy="5745163"/>
          </a:xfrm>
        </p:spPr>
        <p:txBody>
          <a:bodyPr>
            <a:normAutofit fontScale="70000" lnSpcReduction="20000"/>
          </a:bodyPr>
          <a:lstStyle/>
          <a:p>
            <a:pPr marL="0" indent="0">
              <a:buNone/>
            </a:pPr>
            <a:r>
              <a:rPr lang="en-US" dirty="0">
                <a:solidFill>
                  <a:schemeClr val="tx1"/>
                </a:solidFill>
              </a:rPr>
              <a:t>void </a:t>
            </a:r>
            <a:r>
              <a:rPr lang="en-US" dirty="0" err="1">
                <a:solidFill>
                  <a:schemeClr val="tx1"/>
                </a:solidFill>
              </a:rPr>
              <a:t>setAdmin</a:t>
            </a:r>
            <a:r>
              <a:rPr lang="en-US" dirty="0">
                <a:solidFill>
                  <a:schemeClr val="tx1"/>
                </a:solidFill>
              </a:rPr>
              <a:t>(admin &amp;</a:t>
            </a:r>
            <a:r>
              <a:rPr lang="en-US" dirty="0" err="1">
                <a:solidFill>
                  <a:schemeClr val="tx1"/>
                </a:solidFill>
              </a:rPr>
              <a:t>admn</a:t>
            </a:r>
            <a:r>
              <a:rPr lang="en-US" dirty="0">
                <a:solidFill>
                  <a:schemeClr val="tx1"/>
                </a:solidFill>
              </a:rPr>
              <a:t>)</a:t>
            </a:r>
          </a:p>
          <a:p>
            <a:pPr marL="0" indent="0">
              <a:buNone/>
            </a:pPr>
            <a:r>
              <a:rPr lang="en-US" dirty="0">
                <a:solidFill>
                  <a:schemeClr val="tx1"/>
                </a:solidFill>
              </a:rPr>
              <a:t>{</a:t>
            </a:r>
          </a:p>
          <a:p>
            <a:pPr marL="0" indent="0">
              <a:buNone/>
            </a:pPr>
            <a:r>
              <a:rPr lang="en-US" dirty="0">
                <a:solidFill>
                  <a:schemeClr val="tx1"/>
                </a:solidFill>
              </a:rPr>
              <a:t>    </a:t>
            </a:r>
            <a:r>
              <a:rPr lang="en-US" dirty="0" err="1">
                <a:solidFill>
                  <a:schemeClr val="tx1"/>
                </a:solidFill>
              </a:rPr>
              <a:t>admn.adminName</a:t>
            </a:r>
            <a:r>
              <a:rPr lang="en-US" dirty="0">
                <a:solidFill>
                  <a:schemeClr val="tx1"/>
                </a:solidFill>
              </a:rPr>
              <a:t>="</a:t>
            </a:r>
            <a:r>
              <a:rPr lang="en-US" dirty="0" err="1">
                <a:solidFill>
                  <a:schemeClr val="tx1"/>
                </a:solidFill>
              </a:rPr>
              <a:t>kumar</a:t>
            </a:r>
            <a:r>
              <a:rPr lang="en-US" dirty="0">
                <a:solidFill>
                  <a:schemeClr val="tx1"/>
                </a:solidFill>
              </a:rPr>
              <a:t>";</a:t>
            </a:r>
          </a:p>
          <a:p>
            <a:pPr marL="0" indent="0">
              <a:buNone/>
            </a:pPr>
            <a:r>
              <a:rPr lang="en-US" dirty="0">
                <a:solidFill>
                  <a:schemeClr val="tx1"/>
                </a:solidFill>
              </a:rPr>
              <a:t>    </a:t>
            </a:r>
            <a:r>
              <a:rPr lang="en-US" dirty="0" err="1">
                <a:solidFill>
                  <a:schemeClr val="tx1"/>
                </a:solidFill>
              </a:rPr>
              <a:t>admn.adminId</a:t>
            </a:r>
            <a:r>
              <a:rPr lang="en-US" dirty="0">
                <a:solidFill>
                  <a:schemeClr val="tx1"/>
                </a:solidFill>
              </a:rPr>
              <a:t>="admin1001";</a:t>
            </a:r>
          </a:p>
          <a:p>
            <a:pPr marL="0" indent="0">
              <a:buNone/>
            </a:pPr>
            <a:endParaRPr lang="en-US" dirty="0">
              <a:solidFill>
                <a:schemeClr val="tx1"/>
              </a:solidFill>
            </a:endParaRPr>
          </a:p>
          <a:p>
            <a:pPr marL="0" indent="0">
              <a:buNone/>
            </a:pPr>
            <a:r>
              <a:rPr lang="en-US" dirty="0">
                <a:solidFill>
                  <a:schemeClr val="tx1"/>
                </a:solidFill>
              </a:rPr>
              <a:t>}</a:t>
            </a: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a:solidFill>
                  <a:schemeClr val="tx1"/>
                </a:solidFill>
              </a:rPr>
              <a:t>    admin a1;</a:t>
            </a:r>
          </a:p>
          <a:p>
            <a:pPr marL="0" indent="0">
              <a:buNone/>
            </a:pPr>
            <a:r>
              <a:rPr lang="en-US" dirty="0">
                <a:solidFill>
                  <a:schemeClr val="tx1"/>
                </a:solidFill>
              </a:rPr>
              <a:t>    </a:t>
            </a:r>
            <a:r>
              <a:rPr lang="en-US" dirty="0" err="1">
                <a:solidFill>
                  <a:schemeClr val="tx1"/>
                </a:solidFill>
              </a:rPr>
              <a:t>setAdmin</a:t>
            </a:r>
            <a:r>
              <a:rPr lang="en-US" dirty="0">
                <a:solidFill>
                  <a:schemeClr val="tx1"/>
                </a:solidFill>
              </a:rPr>
              <a:t>(a1);</a:t>
            </a:r>
          </a:p>
          <a:p>
            <a:pPr marL="0" indent="0">
              <a:buNone/>
            </a:pPr>
            <a:r>
              <a:rPr lang="en-US" dirty="0">
                <a:solidFill>
                  <a:schemeClr val="tx1"/>
                </a:solidFill>
              </a:rPr>
              <a:t>    a1.getAdmin();</a:t>
            </a:r>
          </a:p>
          <a:p>
            <a:pPr marL="0" indent="0">
              <a:buNone/>
            </a:pPr>
            <a:r>
              <a:rPr lang="en-US" dirty="0">
                <a:solidFill>
                  <a:schemeClr val="tx1"/>
                </a:solidFill>
              </a:rPr>
              <a:t>    return 0;</a:t>
            </a:r>
          </a:p>
          <a:p>
            <a:pPr marL="0" indent="0">
              <a:buNone/>
            </a:pPr>
            <a:r>
              <a:rPr lang="en-US" dirty="0">
                <a:solidFill>
                  <a:schemeClr val="tx1"/>
                </a:solidFill>
              </a:rPr>
              <a:t>}</a:t>
            </a:r>
          </a:p>
        </p:txBody>
      </p:sp>
      <p:sp>
        <p:nvSpPr>
          <p:cNvPr id="2" name="TextBox 1">
            <a:extLst>
              <a:ext uri="{FF2B5EF4-FFF2-40B4-BE49-F238E27FC236}">
                <a16:creationId xmlns:a16="http://schemas.microsoft.com/office/drawing/2014/main" id="{F6D441ED-F5FE-4747-9581-D10A18311562}"/>
              </a:ext>
            </a:extLst>
          </p:cNvPr>
          <p:cNvSpPr txBox="1"/>
          <p:nvPr/>
        </p:nvSpPr>
        <p:spPr>
          <a:xfrm>
            <a:off x="31652" y="11668"/>
            <a:ext cx="1053391" cy="369332"/>
          </a:xfrm>
          <a:prstGeom prst="rect">
            <a:avLst/>
          </a:prstGeom>
          <a:noFill/>
        </p:spPr>
        <p:txBody>
          <a:bodyPr wrap="square" rtlCol="0">
            <a:spAutoFit/>
          </a:bodyPr>
          <a:lstStyle/>
          <a:p>
            <a:r>
              <a:rPr lang="en-US" dirty="0">
                <a:solidFill>
                  <a:srgbClr val="C00000"/>
                </a:solidFill>
              </a:rPr>
              <a:t>Example</a:t>
            </a:r>
          </a:p>
        </p:txBody>
      </p:sp>
    </p:spTree>
    <p:extLst>
      <p:ext uri="{BB962C8B-B14F-4D97-AF65-F5344CB8AC3E}">
        <p14:creationId xmlns:p14="http://schemas.microsoft.com/office/powerpoint/2010/main" val="3754964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A382C-495C-4A0D-9F77-EA761875374F}"/>
              </a:ext>
            </a:extLst>
          </p:cNvPr>
          <p:cNvSpPr>
            <a:spLocks noGrp="1"/>
          </p:cNvSpPr>
          <p:nvPr>
            <p:ph type="title"/>
          </p:nvPr>
        </p:nvSpPr>
        <p:spPr/>
        <p:txBody>
          <a:bodyPr/>
          <a:lstStyle/>
          <a:p>
            <a:r>
              <a:rPr lang="en-US" b="1" dirty="0">
                <a:solidFill>
                  <a:srgbClr val="C00000"/>
                </a:solidFill>
              </a:rPr>
              <a:t>friend class</a:t>
            </a:r>
            <a:endParaRPr lang="en-US" dirty="0">
              <a:solidFill>
                <a:srgbClr val="C00000"/>
              </a:solidFill>
            </a:endParaRPr>
          </a:p>
        </p:txBody>
      </p:sp>
      <p:sp>
        <p:nvSpPr>
          <p:cNvPr id="5" name="Content Placeholder 4">
            <a:extLst>
              <a:ext uri="{FF2B5EF4-FFF2-40B4-BE49-F238E27FC236}">
                <a16:creationId xmlns:a16="http://schemas.microsoft.com/office/drawing/2014/main" id="{794769FC-BC2C-42F9-8791-92833A1D924A}"/>
              </a:ext>
            </a:extLst>
          </p:cNvPr>
          <p:cNvSpPr>
            <a:spLocks noGrp="1"/>
          </p:cNvSpPr>
          <p:nvPr>
            <p:ph idx="1"/>
          </p:nvPr>
        </p:nvSpPr>
        <p:spPr/>
        <p:txBody>
          <a:bodyPr/>
          <a:lstStyle/>
          <a:p>
            <a:pPr marL="0" indent="0">
              <a:buNone/>
            </a:pPr>
            <a:r>
              <a:rPr lang="en-US" dirty="0">
                <a:solidFill>
                  <a:schemeClr val="tx1"/>
                </a:solidFill>
              </a:rPr>
              <a:t>A </a:t>
            </a:r>
            <a:r>
              <a:rPr lang="en-US" b="1" dirty="0">
                <a:solidFill>
                  <a:schemeClr val="tx1"/>
                </a:solidFill>
              </a:rPr>
              <a:t>friend class</a:t>
            </a:r>
            <a:r>
              <a:rPr lang="en-US" dirty="0">
                <a:solidFill>
                  <a:schemeClr val="tx1"/>
                </a:solidFill>
              </a:rPr>
              <a:t> can access private and protected members of other classes in which it is declared as a friend.</a:t>
            </a:r>
          </a:p>
          <a:p>
            <a:pPr marL="0" indent="0">
              <a:buNone/>
            </a:pPr>
            <a:endParaRPr lang="en-US" dirty="0"/>
          </a:p>
        </p:txBody>
      </p:sp>
    </p:spTree>
    <p:extLst>
      <p:ext uri="{BB962C8B-B14F-4D97-AF65-F5344CB8AC3E}">
        <p14:creationId xmlns:p14="http://schemas.microsoft.com/office/powerpoint/2010/main" val="4274144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3BE9-B764-4E4F-B9F0-5380E568968A}"/>
              </a:ext>
            </a:extLst>
          </p:cNvPr>
          <p:cNvSpPr>
            <a:spLocks noGrp="1"/>
          </p:cNvSpPr>
          <p:nvPr>
            <p:ph type="title"/>
          </p:nvPr>
        </p:nvSpPr>
        <p:spPr/>
        <p:txBody>
          <a:bodyPr/>
          <a:lstStyle/>
          <a:p>
            <a:r>
              <a:rPr lang="en-US" dirty="0">
                <a:solidFill>
                  <a:srgbClr val="C00000"/>
                </a:solidFill>
              </a:rPr>
              <a:t>reference variables</a:t>
            </a:r>
          </a:p>
        </p:txBody>
      </p:sp>
      <p:sp>
        <p:nvSpPr>
          <p:cNvPr id="3" name="Content Placeholder 2">
            <a:extLst>
              <a:ext uri="{FF2B5EF4-FFF2-40B4-BE49-F238E27FC236}">
                <a16:creationId xmlns:a16="http://schemas.microsoft.com/office/drawing/2014/main" id="{88421550-A196-49CB-B87F-99980A332361}"/>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solidFill>
                  <a:schemeClr val="tx1"/>
                </a:solidFill>
              </a:rPr>
              <a:t>After declaring of variable you can declare one alternative name.</a:t>
            </a:r>
          </a:p>
          <a:p>
            <a:pPr>
              <a:buFont typeface="Wingdings" panose="05000000000000000000" pitchFamily="2" charset="2"/>
              <a:buChar char="Ø"/>
            </a:pPr>
            <a:r>
              <a:rPr lang="en-US" dirty="0">
                <a:solidFill>
                  <a:schemeClr val="tx1"/>
                </a:solidFill>
              </a:rPr>
              <a:t>When a variable is declared as a reference, it becomes an alternative name for an existing variable. </a:t>
            </a:r>
          </a:p>
          <a:p>
            <a:pPr>
              <a:buFont typeface="Wingdings" panose="05000000000000000000" pitchFamily="2" charset="2"/>
              <a:buChar char="Ø"/>
            </a:pPr>
            <a:r>
              <a:rPr lang="en-US" dirty="0">
                <a:solidFill>
                  <a:schemeClr val="tx1"/>
                </a:solidFill>
              </a:rPr>
              <a:t>A variable can be declared as a reference by putting ‘&amp;’ in the declaration.</a:t>
            </a:r>
          </a:p>
          <a:p>
            <a:pPr marL="0" indent="0">
              <a:buNone/>
            </a:pPr>
            <a:r>
              <a:rPr lang="en-US" dirty="0">
                <a:solidFill>
                  <a:schemeClr val="tx1"/>
                </a:solidFill>
                <a:highlight>
                  <a:srgbClr val="FFFF00"/>
                </a:highlight>
              </a:rPr>
              <a:t>Example:</a:t>
            </a:r>
            <a:br>
              <a:rPr lang="en-US" dirty="0">
                <a:solidFill>
                  <a:schemeClr val="tx1"/>
                </a:solidFill>
              </a:rPr>
            </a:br>
            <a:r>
              <a:rPr lang="en-US" dirty="0">
                <a:solidFill>
                  <a:schemeClr val="tx1"/>
                </a:solidFill>
              </a:rPr>
              <a:t>int x = 10;</a:t>
            </a:r>
            <a:br>
              <a:rPr lang="en-US" dirty="0">
                <a:solidFill>
                  <a:schemeClr val="tx1"/>
                </a:solidFill>
              </a:rPr>
            </a:br>
            <a:r>
              <a:rPr lang="en-US" dirty="0">
                <a:solidFill>
                  <a:schemeClr val="tx1"/>
                </a:solidFill>
              </a:rPr>
              <a:t>  // ref is a reference to x.</a:t>
            </a:r>
            <a:br>
              <a:rPr lang="en-US" dirty="0">
                <a:solidFill>
                  <a:schemeClr val="tx1"/>
                </a:solidFill>
              </a:rPr>
            </a:br>
            <a:r>
              <a:rPr lang="en-US" dirty="0">
                <a:solidFill>
                  <a:schemeClr val="tx1"/>
                </a:solidFill>
              </a:rPr>
              <a:t>  Int &amp;ref = x;</a:t>
            </a:r>
            <a:br>
              <a:rPr lang="en-US" dirty="0">
                <a:solidFill>
                  <a:schemeClr val="tx1"/>
                </a:solidFill>
              </a:rPr>
            </a:br>
            <a:r>
              <a:rPr lang="en-US" dirty="0">
                <a:solidFill>
                  <a:schemeClr val="tx1"/>
                </a:solidFill>
              </a:rPr>
              <a:t> </a:t>
            </a:r>
            <a:br>
              <a:rPr lang="en-US" dirty="0">
                <a:solidFill>
                  <a:schemeClr val="tx1"/>
                </a:solidFill>
              </a:rPr>
            </a:br>
            <a:r>
              <a:rPr lang="en-US" dirty="0">
                <a:solidFill>
                  <a:schemeClr val="tx1"/>
                </a:solidFill>
              </a:rPr>
              <a:t>  // Value of x is now changed to 20</a:t>
            </a:r>
            <a:br>
              <a:rPr lang="en-US" dirty="0">
                <a:solidFill>
                  <a:schemeClr val="tx1"/>
                </a:solidFill>
              </a:rPr>
            </a:br>
            <a:r>
              <a:rPr lang="en-US" dirty="0">
                <a:solidFill>
                  <a:schemeClr val="tx1"/>
                </a:solidFill>
              </a:rPr>
              <a:t>  ref = 20;</a:t>
            </a:r>
          </a:p>
        </p:txBody>
      </p:sp>
    </p:spTree>
    <p:extLst>
      <p:ext uri="{BB962C8B-B14F-4D97-AF65-F5344CB8AC3E}">
        <p14:creationId xmlns:p14="http://schemas.microsoft.com/office/powerpoint/2010/main" val="433445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A10D-7C0E-4582-BBC2-8A33A445565E}"/>
              </a:ext>
            </a:extLst>
          </p:cNvPr>
          <p:cNvSpPr>
            <a:spLocks noGrp="1"/>
          </p:cNvSpPr>
          <p:nvPr>
            <p:ph type="title"/>
          </p:nvPr>
        </p:nvSpPr>
        <p:spPr/>
        <p:txBody>
          <a:bodyPr/>
          <a:lstStyle/>
          <a:p>
            <a:r>
              <a:rPr lang="en-US" dirty="0">
                <a:solidFill>
                  <a:srgbClr val="C00000"/>
                </a:solidFill>
              </a:rPr>
              <a:t>Function calling mechanism</a:t>
            </a:r>
          </a:p>
        </p:txBody>
      </p:sp>
      <p:sp>
        <p:nvSpPr>
          <p:cNvPr id="3" name="Content Placeholder 2">
            <a:extLst>
              <a:ext uri="{FF2B5EF4-FFF2-40B4-BE49-F238E27FC236}">
                <a16:creationId xmlns:a16="http://schemas.microsoft.com/office/drawing/2014/main" id="{7FC911C1-CDD9-4B2C-B8B5-182B15B681FA}"/>
              </a:ext>
            </a:extLst>
          </p:cNvPr>
          <p:cNvSpPr>
            <a:spLocks noGrp="1"/>
          </p:cNvSpPr>
          <p:nvPr>
            <p:ph idx="1"/>
          </p:nvPr>
        </p:nvSpPr>
        <p:spPr/>
        <p:txBody>
          <a:bodyPr/>
          <a:lstStyle/>
          <a:p>
            <a:r>
              <a:rPr lang="en-US" dirty="0">
                <a:solidFill>
                  <a:schemeClr val="tx1"/>
                </a:solidFill>
              </a:rPr>
              <a:t>call by value, </a:t>
            </a:r>
          </a:p>
          <a:p>
            <a:r>
              <a:rPr lang="en-US" dirty="0">
                <a:solidFill>
                  <a:schemeClr val="tx1"/>
                </a:solidFill>
              </a:rPr>
              <a:t>call by address and </a:t>
            </a:r>
          </a:p>
          <a:p>
            <a:r>
              <a:rPr lang="en-US" dirty="0">
                <a:solidFill>
                  <a:schemeClr val="tx1"/>
                </a:solidFill>
              </a:rPr>
              <a:t>call by reference</a:t>
            </a:r>
          </a:p>
        </p:txBody>
      </p:sp>
    </p:spTree>
    <p:extLst>
      <p:ext uri="{BB962C8B-B14F-4D97-AF65-F5344CB8AC3E}">
        <p14:creationId xmlns:p14="http://schemas.microsoft.com/office/powerpoint/2010/main" val="137006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6281E-5D32-4670-B6C6-ECB741960E4B}"/>
              </a:ext>
            </a:extLst>
          </p:cNvPr>
          <p:cNvSpPr>
            <a:spLocks noGrp="1"/>
          </p:cNvSpPr>
          <p:nvPr>
            <p:ph sz="half" idx="1"/>
          </p:nvPr>
        </p:nvSpPr>
        <p:spPr>
          <a:xfrm>
            <a:off x="304800" y="533400"/>
            <a:ext cx="4191000" cy="5592763"/>
          </a:xfrm>
        </p:spPr>
        <p:txBody>
          <a:bodyPr>
            <a:normAutofit/>
          </a:bodyPr>
          <a:lstStyle/>
          <a:p>
            <a:pPr marL="0" indent="0" algn="just">
              <a:buNone/>
            </a:pPr>
            <a:r>
              <a:rPr lang="en-US" dirty="0"/>
              <a:t>To understand this we have to understand first about actual parameter and formal parameter.</a:t>
            </a:r>
          </a:p>
          <a:p>
            <a:pPr marL="0" indent="0" algn="just">
              <a:buNone/>
            </a:pPr>
            <a:r>
              <a:rPr lang="en-US" dirty="0">
                <a:solidFill>
                  <a:srgbClr val="C00000"/>
                </a:solidFill>
              </a:rPr>
              <a:t>Actual Parameter: </a:t>
            </a:r>
            <a:r>
              <a:rPr lang="en-US" dirty="0"/>
              <a:t>the parameter which is passed during the function call</a:t>
            </a:r>
          </a:p>
          <a:p>
            <a:pPr marL="0" indent="0" algn="just">
              <a:buNone/>
            </a:pPr>
            <a:r>
              <a:rPr lang="en-US" dirty="0">
                <a:solidFill>
                  <a:srgbClr val="C00000"/>
                </a:solidFill>
              </a:rPr>
              <a:t>Formal Parameter : </a:t>
            </a:r>
            <a:r>
              <a:rPr lang="en-US" dirty="0"/>
              <a:t>the parameter which is used in function definition. It is also called a parameter which received by function.</a:t>
            </a:r>
          </a:p>
        </p:txBody>
      </p:sp>
      <p:sp>
        <p:nvSpPr>
          <p:cNvPr id="5" name="Content Placeholder 4">
            <a:extLst>
              <a:ext uri="{FF2B5EF4-FFF2-40B4-BE49-F238E27FC236}">
                <a16:creationId xmlns:a16="http://schemas.microsoft.com/office/drawing/2014/main" id="{B181DEE5-20C7-40B6-8D8B-636A30738E0B}"/>
              </a:ext>
            </a:extLst>
          </p:cNvPr>
          <p:cNvSpPr>
            <a:spLocks noGrp="1"/>
          </p:cNvSpPr>
          <p:nvPr>
            <p:ph sz="half" idx="2"/>
          </p:nvPr>
        </p:nvSpPr>
        <p:spPr/>
        <p:txBody>
          <a:bodyPr>
            <a:normAutofit/>
          </a:bodyPr>
          <a:lstStyle/>
          <a:p>
            <a:pPr marL="0" indent="0">
              <a:buNone/>
            </a:pPr>
            <a:r>
              <a:rPr lang="en-US" dirty="0">
                <a:highlight>
                  <a:srgbClr val="FFFF00"/>
                </a:highlight>
              </a:rPr>
              <a:t>add(int x, int y)</a:t>
            </a:r>
          </a:p>
          <a:p>
            <a:pPr marL="0" indent="0">
              <a:buNone/>
            </a:pPr>
            <a:r>
              <a:rPr lang="en-US" dirty="0">
                <a:highlight>
                  <a:srgbClr val="FFFF00"/>
                </a:highlight>
              </a:rPr>
              <a:t>{</a:t>
            </a:r>
          </a:p>
          <a:p>
            <a:pPr marL="0" indent="0">
              <a:buNone/>
            </a:pPr>
            <a:r>
              <a:rPr lang="en-US" dirty="0">
                <a:highlight>
                  <a:srgbClr val="FFFF00"/>
                </a:highlight>
              </a:rPr>
              <a:t>    x=10;</a:t>
            </a:r>
          </a:p>
          <a:p>
            <a:pPr marL="0" indent="0">
              <a:buNone/>
            </a:pPr>
            <a:r>
              <a:rPr lang="en-US" dirty="0">
                <a:highlight>
                  <a:srgbClr val="FFFF00"/>
                </a:highlight>
              </a:rPr>
              <a:t>    y=20;</a:t>
            </a:r>
          </a:p>
          <a:p>
            <a:pPr marL="0" indent="0">
              <a:buNone/>
            </a:pPr>
            <a:r>
              <a:rPr lang="en-US" dirty="0">
                <a:highlight>
                  <a:srgbClr val="FFFF00"/>
                </a:highlight>
              </a:rPr>
              <a:t>  }</a:t>
            </a:r>
          </a:p>
          <a:p>
            <a:pPr marL="0" indent="0">
              <a:buNone/>
            </a:pPr>
            <a:endParaRPr lang="en-US" dirty="0"/>
          </a:p>
          <a:p>
            <a:pPr marL="0" indent="0">
              <a:buNone/>
            </a:pPr>
            <a:r>
              <a:rPr lang="en-US" dirty="0"/>
              <a:t>add(</a:t>
            </a:r>
            <a:r>
              <a:rPr lang="en-US" dirty="0" err="1"/>
              <a:t>a,b</a:t>
            </a:r>
            <a:r>
              <a:rPr lang="en-US" dirty="0"/>
              <a:t>);</a:t>
            </a:r>
          </a:p>
        </p:txBody>
      </p:sp>
      <p:cxnSp>
        <p:nvCxnSpPr>
          <p:cNvPr id="7" name="Straight Arrow Connector 6">
            <a:extLst>
              <a:ext uri="{FF2B5EF4-FFF2-40B4-BE49-F238E27FC236}">
                <a16:creationId xmlns:a16="http://schemas.microsoft.com/office/drawing/2014/main" id="{0A26894E-33C9-41C6-9714-3B00488FF4C0}"/>
              </a:ext>
            </a:extLst>
          </p:cNvPr>
          <p:cNvCxnSpPr/>
          <p:nvPr/>
        </p:nvCxnSpPr>
        <p:spPr>
          <a:xfrm flipV="1">
            <a:off x="5943600" y="1066800"/>
            <a:ext cx="60960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46716785-2C8B-4304-944B-5FFEC41DCBDC}"/>
              </a:ext>
            </a:extLst>
          </p:cNvPr>
          <p:cNvCxnSpPr/>
          <p:nvPr/>
        </p:nvCxnSpPr>
        <p:spPr>
          <a:xfrm flipV="1">
            <a:off x="5638800" y="4267200"/>
            <a:ext cx="609600"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EEC900D2-9595-456C-8DF1-6B2DD398F1AE}"/>
              </a:ext>
            </a:extLst>
          </p:cNvPr>
          <p:cNvSpPr txBox="1"/>
          <p:nvPr/>
        </p:nvSpPr>
        <p:spPr>
          <a:xfrm>
            <a:off x="6667500" y="882134"/>
            <a:ext cx="1877052" cy="369332"/>
          </a:xfrm>
          <a:prstGeom prst="rect">
            <a:avLst/>
          </a:prstGeom>
          <a:noFill/>
        </p:spPr>
        <p:txBody>
          <a:bodyPr wrap="none" rtlCol="0">
            <a:spAutoFit/>
          </a:bodyPr>
          <a:lstStyle/>
          <a:p>
            <a:r>
              <a:rPr lang="en-US" dirty="0"/>
              <a:t>Formal parameter</a:t>
            </a:r>
          </a:p>
        </p:txBody>
      </p:sp>
      <p:sp>
        <p:nvSpPr>
          <p:cNvPr id="10" name="TextBox 9">
            <a:extLst>
              <a:ext uri="{FF2B5EF4-FFF2-40B4-BE49-F238E27FC236}">
                <a16:creationId xmlns:a16="http://schemas.microsoft.com/office/drawing/2014/main" id="{C6488EB2-996C-4DD2-BC5C-D77A00F52536}"/>
              </a:ext>
            </a:extLst>
          </p:cNvPr>
          <p:cNvSpPr txBox="1"/>
          <p:nvPr/>
        </p:nvSpPr>
        <p:spPr>
          <a:xfrm>
            <a:off x="6372665" y="4082534"/>
            <a:ext cx="1817677" cy="369332"/>
          </a:xfrm>
          <a:prstGeom prst="rect">
            <a:avLst/>
          </a:prstGeom>
          <a:noFill/>
        </p:spPr>
        <p:txBody>
          <a:bodyPr wrap="none" rtlCol="0">
            <a:spAutoFit/>
          </a:bodyPr>
          <a:lstStyle/>
          <a:p>
            <a:r>
              <a:rPr lang="en-US" dirty="0"/>
              <a:t>Actual parameter</a:t>
            </a:r>
          </a:p>
        </p:txBody>
      </p:sp>
    </p:spTree>
    <p:extLst>
      <p:ext uri="{BB962C8B-B14F-4D97-AF65-F5344CB8AC3E}">
        <p14:creationId xmlns:p14="http://schemas.microsoft.com/office/powerpoint/2010/main" val="2862776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5C9274-C89F-4EB5-AEFB-D4B92BD4869A}"/>
              </a:ext>
            </a:extLst>
          </p:cNvPr>
          <p:cNvPicPr>
            <a:picLocks noChangeAspect="1"/>
          </p:cNvPicPr>
          <p:nvPr/>
        </p:nvPicPr>
        <p:blipFill>
          <a:blip r:embed="rId2"/>
          <a:stretch>
            <a:fillRect/>
          </a:stretch>
        </p:blipFill>
        <p:spPr>
          <a:xfrm>
            <a:off x="685800" y="1066800"/>
            <a:ext cx="7748516" cy="4114800"/>
          </a:xfrm>
          <a:prstGeom prst="rect">
            <a:avLst/>
          </a:prstGeom>
        </p:spPr>
      </p:pic>
    </p:spTree>
    <p:extLst>
      <p:ext uri="{BB962C8B-B14F-4D97-AF65-F5344CB8AC3E}">
        <p14:creationId xmlns:p14="http://schemas.microsoft.com/office/powerpoint/2010/main" val="112689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3CBE43-24CE-4349-9597-8751BABA2CDE}"/>
              </a:ext>
            </a:extLst>
          </p:cNvPr>
          <p:cNvSpPr>
            <a:spLocks noGrp="1"/>
          </p:cNvSpPr>
          <p:nvPr>
            <p:ph sz="half" idx="1"/>
          </p:nvPr>
        </p:nvSpPr>
        <p:spPr>
          <a:xfrm>
            <a:off x="457200" y="381000"/>
            <a:ext cx="4038600" cy="5745163"/>
          </a:xfrm>
        </p:spPr>
        <p:txBody>
          <a:bodyPr>
            <a:normAutofit fontScale="700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int x=10;</a:t>
            </a:r>
          </a:p>
          <a:p>
            <a:pPr marL="0" indent="0">
              <a:buNone/>
            </a:pPr>
            <a:r>
              <a:rPr lang="en-US" dirty="0">
                <a:solidFill>
                  <a:schemeClr val="tx1"/>
                </a:solidFill>
              </a:rPr>
              <a:t>int y=20;</a:t>
            </a:r>
          </a:p>
          <a:p>
            <a:pPr marL="0" indent="0">
              <a:buNone/>
            </a:pPr>
            <a:r>
              <a:rPr lang="en-US" dirty="0">
                <a:solidFill>
                  <a:schemeClr val="tx1"/>
                </a:solidFill>
              </a:rPr>
              <a:t>void swap(int </a:t>
            </a:r>
            <a:r>
              <a:rPr lang="en-US" dirty="0" err="1">
                <a:solidFill>
                  <a:schemeClr val="tx1"/>
                </a:solidFill>
              </a:rPr>
              <a:t>x,int</a:t>
            </a:r>
            <a:r>
              <a:rPr lang="en-US" dirty="0">
                <a:solidFill>
                  <a:schemeClr val="tx1"/>
                </a:solidFill>
              </a:rPr>
              <a:t> y)</a:t>
            </a:r>
          </a:p>
          <a:p>
            <a:pPr marL="0" indent="0">
              <a:buNone/>
            </a:pPr>
            <a:r>
              <a:rPr lang="en-US" dirty="0">
                <a:solidFill>
                  <a:schemeClr val="tx1"/>
                </a:solidFill>
              </a:rPr>
              <a:t>{</a:t>
            </a:r>
          </a:p>
          <a:p>
            <a:pPr marL="0" indent="0">
              <a:buNone/>
            </a:pPr>
            <a:r>
              <a:rPr lang="en-US" dirty="0">
                <a:solidFill>
                  <a:schemeClr val="tx1"/>
                </a:solidFill>
              </a:rPr>
              <a:t>    x=20;</a:t>
            </a:r>
          </a:p>
          <a:p>
            <a:pPr marL="0" indent="0">
              <a:buNone/>
            </a:pPr>
            <a:r>
              <a:rPr lang="en-US" dirty="0">
                <a:solidFill>
                  <a:schemeClr val="tx1"/>
                </a:solidFill>
              </a:rPr>
              <a:t>    y=10;</a:t>
            </a:r>
          </a:p>
          <a:p>
            <a:pPr marL="0" indent="0">
              <a:buNone/>
            </a:pPr>
            <a:r>
              <a:rPr lang="en-US" dirty="0">
                <a:solidFill>
                  <a:schemeClr val="tx1"/>
                </a:solidFill>
              </a:rPr>
              <a:t>}</a:t>
            </a: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cout</a:t>
            </a:r>
            <a:r>
              <a:rPr lang="en-US" dirty="0">
                <a:solidFill>
                  <a:schemeClr val="tx1"/>
                </a:solidFill>
              </a:rPr>
              <a:t>&lt;&lt;"Before Swap"&lt;&lt;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swap(</a:t>
            </a:r>
            <a:r>
              <a:rPr lang="en-US" dirty="0" err="1">
                <a:solidFill>
                  <a:schemeClr val="tx1"/>
                </a:solidFill>
              </a:rPr>
              <a:t>x,y</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t>
            </a:r>
            <a:r>
              <a:rPr lang="en-US" dirty="0" err="1">
                <a:solidFill>
                  <a:schemeClr val="tx1"/>
                </a:solidFill>
              </a:rPr>
              <a:t>nAfter</a:t>
            </a:r>
            <a:r>
              <a:rPr lang="en-US" dirty="0">
                <a:solidFill>
                  <a:schemeClr val="tx1"/>
                </a:solidFill>
              </a:rPr>
              <a:t> swap"&lt;&lt;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return 0;</a:t>
            </a:r>
          </a:p>
          <a:p>
            <a:pPr marL="0" indent="0">
              <a:buNone/>
            </a:pPr>
            <a:r>
              <a:rPr lang="en-US" dirty="0">
                <a:solidFill>
                  <a:schemeClr val="tx1"/>
                </a:solidFill>
              </a:rPr>
              <a:t>}</a:t>
            </a:r>
          </a:p>
          <a:p>
            <a:pPr marL="0" indent="0">
              <a:buNone/>
            </a:pPr>
            <a:endParaRPr lang="en-US" dirty="0"/>
          </a:p>
        </p:txBody>
      </p:sp>
      <p:sp>
        <p:nvSpPr>
          <p:cNvPr id="7" name="TextBox 6">
            <a:extLst>
              <a:ext uri="{FF2B5EF4-FFF2-40B4-BE49-F238E27FC236}">
                <a16:creationId xmlns:a16="http://schemas.microsoft.com/office/drawing/2014/main" id="{6595EFB0-32C9-4FF7-B2B4-DFBC8B43C028}"/>
              </a:ext>
            </a:extLst>
          </p:cNvPr>
          <p:cNvSpPr txBox="1"/>
          <p:nvPr/>
        </p:nvSpPr>
        <p:spPr>
          <a:xfrm>
            <a:off x="4495800" y="533400"/>
            <a:ext cx="1769139" cy="461665"/>
          </a:xfrm>
          <a:prstGeom prst="rect">
            <a:avLst/>
          </a:prstGeom>
          <a:noFill/>
        </p:spPr>
        <p:txBody>
          <a:bodyPr wrap="none" rtlCol="0">
            <a:spAutoFit/>
          </a:bodyPr>
          <a:lstStyle/>
          <a:p>
            <a:r>
              <a:rPr lang="en-US" sz="2400" dirty="0">
                <a:highlight>
                  <a:srgbClr val="FFFF00"/>
                </a:highlight>
              </a:rPr>
              <a:t>Call By Value</a:t>
            </a:r>
          </a:p>
        </p:txBody>
      </p:sp>
      <p:pic>
        <p:nvPicPr>
          <p:cNvPr id="2" name="Picture 1">
            <a:extLst>
              <a:ext uri="{FF2B5EF4-FFF2-40B4-BE49-F238E27FC236}">
                <a16:creationId xmlns:a16="http://schemas.microsoft.com/office/drawing/2014/main" id="{B03A9C19-3D20-4E57-BFD2-C79FD31953A7}"/>
              </a:ext>
            </a:extLst>
          </p:cNvPr>
          <p:cNvPicPr>
            <a:picLocks noChangeAspect="1"/>
          </p:cNvPicPr>
          <p:nvPr/>
        </p:nvPicPr>
        <p:blipFill>
          <a:blip r:embed="rId2"/>
          <a:stretch>
            <a:fillRect/>
          </a:stretch>
        </p:blipFill>
        <p:spPr>
          <a:xfrm>
            <a:off x="5331488" y="3253580"/>
            <a:ext cx="2212311" cy="1625371"/>
          </a:xfrm>
          <a:prstGeom prst="rect">
            <a:avLst/>
          </a:prstGeom>
        </p:spPr>
      </p:pic>
    </p:spTree>
    <p:extLst>
      <p:ext uri="{BB962C8B-B14F-4D97-AF65-F5344CB8AC3E}">
        <p14:creationId xmlns:p14="http://schemas.microsoft.com/office/powerpoint/2010/main" val="4282299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03352-7910-44B9-A156-12D410EA33A0}"/>
              </a:ext>
            </a:extLst>
          </p:cNvPr>
          <p:cNvSpPr>
            <a:spLocks noGrp="1"/>
          </p:cNvSpPr>
          <p:nvPr>
            <p:ph sz="half" idx="1"/>
          </p:nvPr>
        </p:nvSpPr>
        <p:spPr>
          <a:xfrm>
            <a:off x="457200" y="228600"/>
            <a:ext cx="4038600" cy="5897563"/>
          </a:xfrm>
        </p:spPr>
        <p:txBody>
          <a:bodyPr>
            <a:normAutofit fontScale="700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 int x=20;</a:t>
            </a:r>
          </a:p>
          <a:p>
            <a:pPr marL="0" indent="0">
              <a:buNone/>
            </a:pPr>
            <a:r>
              <a:rPr lang="en-US" dirty="0">
                <a:solidFill>
                  <a:schemeClr val="tx1"/>
                </a:solidFill>
              </a:rPr>
              <a:t> int y=10;</a:t>
            </a:r>
          </a:p>
          <a:p>
            <a:pPr marL="0" indent="0">
              <a:buNone/>
            </a:pPr>
            <a:r>
              <a:rPr lang="en-US" dirty="0">
                <a:solidFill>
                  <a:schemeClr val="tx1"/>
                </a:solidFill>
              </a:rPr>
              <a:t>void swap(int *x, int *y)</a:t>
            </a:r>
          </a:p>
          <a:p>
            <a:pPr marL="0" indent="0">
              <a:buNone/>
            </a:pPr>
            <a:r>
              <a:rPr lang="en-US" dirty="0">
                <a:solidFill>
                  <a:schemeClr val="tx1"/>
                </a:solidFill>
              </a:rPr>
              <a:t>{</a:t>
            </a:r>
          </a:p>
          <a:p>
            <a:pPr marL="0" indent="0">
              <a:buNone/>
            </a:pPr>
            <a:r>
              <a:rPr lang="en-US" dirty="0">
                <a:solidFill>
                  <a:schemeClr val="tx1"/>
                </a:solidFill>
              </a:rPr>
              <a:t>    *x=10;</a:t>
            </a:r>
          </a:p>
          <a:p>
            <a:pPr marL="0" indent="0">
              <a:buNone/>
            </a:pPr>
            <a:r>
              <a:rPr lang="en-US" dirty="0">
                <a:solidFill>
                  <a:schemeClr val="tx1"/>
                </a:solidFill>
              </a:rPr>
              <a:t>    *y=20;</a:t>
            </a:r>
          </a:p>
          <a:p>
            <a:pPr marL="0" indent="0">
              <a:buNone/>
            </a:pPr>
            <a:r>
              <a:rPr lang="en-US" dirty="0">
                <a:solidFill>
                  <a:schemeClr val="tx1"/>
                </a:solidFill>
              </a:rPr>
              <a:t>}</a:t>
            </a: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cout</a:t>
            </a:r>
            <a:r>
              <a:rPr lang="en-US" dirty="0">
                <a:solidFill>
                  <a:schemeClr val="tx1"/>
                </a:solidFill>
              </a:rPr>
              <a:t>&lt;&lt;"Before Swap"&lt;&lt;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swap(&amp;</a:t>
            </a:r>
            <a:r>
              <a:rPr lang="en-US" dirty="0" err="1">
                <a:solidFill>
                  <a:schemeClr val="tx1"/>
                </a:solidFill>
              </a:rPr>
              <a:t>x,&amp;y</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t>
            </a:r>
            <a:r>
              <a:rPr lang="en-US" dirty="0" err="1">
                <a:solidFill>
                  <a:schemeClr val="tx1"/>
                </a:solidFill>
              </a:rPr>
              <a:t>nAfter</a:t>
            </a:r>
            <a:r>
              <a:rPr lang="en-US" dirty="0">
                <a:solidFill>
                  <a:schemeClr val="tx1"/>
                </a:solidFill>
              </a:rPr>
              <a:t> swap using pointer"&lt;&lt;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return 0;</a:t>
            </a:r>
          </a:p>
          <a:p>
            <a:pPr marL="0" indent="0">
              <a:buNone/>
            </a:pPr>
            <a:r>
              <a:rPr lang="en-US" dirty="0">
                <a:solidFill>
                  <a:schemeClr val="tx1"/>
                </a:solidFill>
              </a:rPr>
              <a:t>}</a:t>
            </a:r>
          </a:p>
          <a:p>
            <a:pPr marL="0" indent="0">
              <a:buNone/>
            </a:pPr>
            <a:endParaRPr lang="en-US" dirty="0">
              <a:solidFill>
                <a:schemeClr val="tx1"/>
              </a:solidFill>
            </a:endParaRPr>
          </a:p>
        </p:txBody>
      </p:sp>
      <p:sp>
        <p:nvSpPr>
          <p:cNvPr id="5" name="TextBox 4">
            <a:extLst>
              <a:ext uri="{FF2B5EF4-FFF2-40B4-BE49-F238E27FC236}">
                <a16:creationId xmlns:a16="http://schemas.microsoft.com/office/drawing/2014/main" id="{E6C8E3F5-306A-49A8-8A61-06932CA10A44}"/>
              </a:ext>
            </a:extLst>
          </p:cNvPr>
          <p:cNvSpPr txBox="1"/>
          <p:nvPr/>
        </p:nvSpPr>
        <p:spPr>
          <a:xfrm>
            <a:off x="6019800" y="533400"/>
            <a:ext cx="1982274" cy="461665"/>
          </a:xfrm>
          <a:prstGeom prst="rect">
            <a:avLst/>
          </a:prstGeom>
          <a:noFill/>
        </p:spPr>
        <p:txBody>
          <a:bodyPr wrap="none" rtlCol="0">
            <a:spAutoFit/>
          </a:bodyPr>
          <a:lstStyle/>
          <a:p>
            <a:r>
              <a:rPr lang="en-US" sz="2400" dirty="0">
                <a:highlight>
                  <a:srgbClr val="FFFF00"/>
                </a:highlight>
              </a:rPr>
              <a:t>Call By Pointer</a:t>
            </a:r>
          </a:p>
        </p:txBody>
      </p:sp>
      <p:pic>
        <p:nvPicPr>
          <p:cNvPr id="6" name="Picture 5">
            <a:extLst>
              <a:ext uri="{FF2B5EF4-FFF2-40B4-BE49-F238E27FC236}">
                <a16:creationId xmlns:a16="http://schemas.microsoft.com/office/drawing/2014/main" id="{0801F993-EF2B-451A-B142-EB6A554A733C}"/>
              </a:ext>
            </a:extLst>
          </p:cNvPr>
          <p:cNvPicPr>
            <a:picLocks noChangeAspect="1"/>
          </p:cNvPicPr>
          <p:nvPr/>
        </p:nvPicPr>
        <p:blipFill>
          <a:blip r:embed="rId2"/>
          <a:stretch>
            <a:fillRect/>
          </a:stretch>
        </p:blipFill>
        <p:spPr>
          <a:xfrm>
            <a:off x="4777449" y="2362200"/>
            <a:ext cx="3943350" cy="1362075"/>
          </a:xfrm>
          <a:prstGeom prst="rect">
            <a:avLst/>
          </a:prstGeom>
        </p:spPr>
      </p:pic>
    </p:spTree>
    <p:extLst>
      <p:ext uri="{BB962C8B-B14F-4D97-AF65-F5344CB8AC3E}">
        <p14:creationId xmlns:p14="http://schemas.microsoft.com/office/powerpoint/2010/main" val="794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52D20-3829-49B0-96DE-AA752D62F92A}"/>
              </a:ext>
            </a:extLst>
          </p:cNvPr>
          <p:cNvSpPr>
            <a:spLocks noGrp="1"/>
          </p:cNvSpPr>
          <p:nvPr>
            <p:ph sz="half" idx="1"/>
          </p:nvPr>
        </p:nvSpPr>
        <p:spPr>
          <a:xfrm>
            <a:off x="457200" y="304800"/>
            <a:ext cx="4038600" cy="5821363"/>
          </a:xfrm>
        </p:spPr>
        <p:txBody>
          <a:bodyPr>
            <a:normAutofit fontScale="70000" lnSpcReduction="20000"/>
          </a:bodyPr>
          <a:lstStyle/>
          <a:p>
            <a:pPr marL="0" indent="0">
              <a:buNone/>
            </a:pPr>
            <a:r>
              <a:rPr lang="en-US" dirty="0">
                <a:solidFill>
                  <a:schemeClr val="tx1"/>
                </a:solidFill>
              </a:rPr>
              <a:t>#include &lt;iostream&gt;</a:t>
            </a:r>
          </a:p>
          <a:p>
            <a:pPr marL="0" indent="0">
              <a:buNone/>
            </a:pPr>
            <a:r>
              <a:rPr lang="en-US" dirty="0">
                <a:solidFill>
                  <a:schemeClr val="tx1"/>
                </a:solidFill>
              </a:rPr>
              <a:t>using namespace std;</a:t>
            </a:r>
          </a:p>
          <a:p>
            <a:pPr marL="0" indent="0">
              <a:buNone/>
            </a:pPr>
            <a:r>
              <a:rPr lang="en-US" dirty="0">
                <a:solidFill>
                  <a:schemeClr val="tx1"/>
                </a:solidFill>
              </a:rPr>
              <a:t> int x=20;</a:t>
            </a:r>
          </a:p>
          <a:p>
            <a:pPr marL="0" indent="0">
              <a:buNone/>
            </a:pPr>
            <a:r>
              <a:rPr lang="en-US" dirty="0">
                <a:solidFill>
                  <a:schemeClr val="tx1"/>
                </a:solidFill>
              </a:rPr>
              <a:t>    int y=10;</a:t>
            </a:r>
          </a:p>
          <a:p>
            <a:pPr marL="0" indent="0">
              <a:buNone/>
            </a:pPr>
            <a:r>
              <a:rPr lang="en-US" dirty="0">
                <a:solidFill>
                  <a:schemeClr val="tx1"/>
                </a:solidFill>
              </a:rPr>
              <a:t>void swap(int &amp;</a:t>
            </a:r>
            <a:r>
              <a:rPr lang="en-US" dirty="0" err="1">
                <a:solidFill>
                  <a:schemeClr val="tx1"/>
                </a:solidFill>
              </a:rPr>
              <a:t>x,int</a:t>
            </a:r>
            <a:r>
              <a:rPr lang="en-US" dirty="0">
                <a:solidFill>
                  <a:schemeClr val="tx1"/>
                </a:solidFill>
              </a:rPr>
              <a:t> &amp;y)</a:t>
            </a:r>
          </a:p>
          <a:p>
            <a:pPr marL="0" indent="0">
              <a:buNone/>
            </a:pPr>
            <a:r>
              <a:rPr lang="en-US" dirty="0">
                <a:solidFill>
                  <a:schemeClr val="tx1"/>
                </a:solidFill>
              </a:rPr>
              <a:t>{</a:t>
            </a:r>
          </a:p>
          <a:p>
            <a:pPr marL="0" indent="0">
              <a:buNone/>
            </a:pPr>
            <a:r>
              <a:rPr lang="en-US" dirty="0">
                <a:solidFill>
                  <a:schemeClr val="tx1"/>
                </a:solidFill>
              </a:rPr>
              <a:t>    x=10;</a:t>
            </a:r>
          </a:p>
          <a:p>
            <a:pPr marL="0" indent="0">
              <a:buNone/>
            </a:pPr>
            <a:r>
              <a:rPr lang="en-US" dirty="0">
                <a:solidFill>
                  <a:schemeClr val="tx1"/>
                </a:solidFill>
              </a:rPr>
              <a:t>    y=20;</a:t>
            </a:r>
          </a:p>
          <a:p>
            <a:pPr marL="0" indent="0">
              <a:buNone/>
            </a:pPr>
            <a:r>
              <a:rPr lang="en-US" dirty="0">
                <a:solidFill>
                  <a:schemeClr val="tx1"/>
                </a:solidFill>
              </a:rPr>
              <a:t>}</a:t>
            </a:r>
          </a:p>
          <a:p>
            <a:pPr marL="0" indent="0">
              <a:buNone/>
            </a:pPr>
            <a:r>
              <a:rPr lang="en-US" dirty="0">
                <a:solidFill>
                  <a:schemeClr val="tx1"/>
                </a:solidFill>
              </a:rPr>
              <a:t>int main()</a:t>
            </a:r>
          </a:p>
          <a:p>
            <a:pPr marL="0" indent="0">
              <a:buNone/>
            </a:pPr>
            <a:r>
              <a:rPr lang="en-US" dirty="0">
                <a:solidFill>
                  <a:schemeClr val="tx1"/>
                </a:solidFill>
              </a:rPr>
              <a:t>{</a:t>
            </a:r>
          </a:p>
          <a:p>
            <a:pPr marL="0" indent="0">
              <a:buNone/>
            </a:pPr>
            <a:r>
              <a:rPr lang="en-US" dirty="0" err="1">
                <a:solidFill>
                  <a:schemeClr val="tx1"/>
                </a:solidFill>
              </a:rPr>
              <a:t>cout</a:t>
            </a:r>
            <a:r>
              <a:rPr lang="en-US" dirty="0">
                <a:solidFill>
                  <a:schemeClr val="tx1"/>
                </a:solidFill>
              </a:rPr>
              <a:t>&lt;&lt;"Before Swap"&lt;&lt;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swap(</a:t>
            </a:r>
            <a:r>
              <a:rPr lang="en-US" dirty="0" err="1">
                <a:solidFill>
                  <a:schemeClr val="tx1"/>
                </a:solidFill>
              </a:rPr>
              <a:t>x,y</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a:t>
            </a:r>
            <a:r>
              <a:rPr lang="en-US" dirty="0" err="1">
                <a:solidFill>
                  <a:schemeClr val="tx1"/>
                </a:solidFill>
              </a:rPr>
              <a:t>nAfter</a:t>
            </a:r>
            <a:r>
              <a:rPr lang="en-US" dirty="0">
                <a:solidFill>
                  <a:schemeClr val="tx1"/>
                </a:solidFill>
              </a:rPr>
              <a:t> swap using ref"&lt;&lt;</a:t>
            </a:r>
            <a:r>
              <a:rPr lang="en-US" dirty="0" err="1">
                <a:solidFill>
                  <a:schemeClr val="tx1"/>
                </a:solidFill>
              </a:rPr>
              <a:t>endl</a:t>
            </a:r>
            <a:r>
              <a:rPr lang="en-US" dirty="0">
                <a:solidFill>
                  <a:schemeClr val="tx1"/>
                </a:solidFill>
              </a:rPr>
              <a:t>;</a:t>
            </a:r>
          </a:p>
          <a:p>
            <a:pPr marL="0" indent="0">
              <a:buNone/>
            </a:pPr>
            <a:r>
              <a:rPr lang="en-US" dirty="0">
                <a:solidFill>
                  <a:schemeClr val="tx1"/>
                </a:solidFill>
              </a:rPr>
              <a:t>    </a:t>
            </a:r>
            <a:r>
              <a:rPr lang="en-US" dirty="0" err="1">
                <a:solidFill>
                  <a:schemeClr val="tx1"/>
                </a:solidFill>
              </a:rPr>
              <a:t>cout</a:t>
            </a:r>
            <a:r>
              <a:rPr lang="en-US" dirty="0">
                <a:solidFill>
                  <a:schemeClr val="tx1"/>
                </a:solidFill>
              </a:rPr>
              <a:t>&lt;&lt;"x:"&lt;&lt;x&lt;&lt;" y:"&lt;&lt;y;</a:t>
            </a:r>
          </a:p>
          <a:p>
            <a:pPr marL="0" indent="0">
              <a:buNone/>
            </a:pPr>
            <a:r>
              <a:rPr lang="en-US" dirty="0">
                <a:solidFill>
                  <a:schemeClr val="tx1"/>
                </a:solidFill>
              </a:rPr>
              <a:t>    return 0;</a:t>
            </a:r>
          </a:p>
          <a:p>
            <a:pPr marL="0" indent="0">
              <a:buNone/>
            </a:pPr>
            <a:r>
              <a:rPr lang="en-US" dirty="0">
                <a:solidFill>
                  <a:schemeClr val="tx1"/>
                </a:solidFill>
              </a:rPr>
              <a:t>}</a:t>
            </a:r>
          </a:p>
          <a:p>
            <a:pPr marL="0" indent="0">
              <a:buNone/>
            </a:pPr>
            <a:endParaRPr lang="en-US" dirty="0">
              <a:solidFill>
                <a:schemeClr val="tx1"/>
              </a:solidFill>
            </a:endParaRPr>
          </a:p>
        </p:txBody>
      </p:sp>
      <p:pic>
        <p:nvPicPr>
          <p:cNvPr id="5" name="Picture 4">
            <a:extLst>
              <a:ext uri="{FF2B5EF4-FFF2-40B4-BE49-F238E27FC236}">
                <a16:creationId xmlns:a16="http://schemas.microsoft.com/office/drawing/2014/main" id="{16E5045F-6D12-4080-B26F-4E64F262AC0A}"/>
              </a:ext>
            </a:extLst>
          </p:cNvPr>
          <p:cNvPicPr>
            <a:picLocks noChangeAspect="1"/>
          </p:cNvPicPr>
          <p:nvPr/>
        </p:nvPicPr>
        <p:blipFill>
          <a:blip r:embed="rId2"/>
          <a:stretch>
            <a:fillRect/>
          </a:stretch>
        </p:blipFill>
        <p:spPr>
          <a:xfrm>
            <a:off x="4343400" y="3810000"/>
            <a:ext cx="4205159" cy="1714500"/>
          </a:xfrm>
          <a:prstGeom prst="rect">
            <a:avLst/>
          </a:prstGeom>
        </p:spPr>
      </p:pic>
      <p:sp>
        <p:nvSpPr>
          <p:cNvPr id="6" name="TextBox 5">
            <a:extLst>
              <a:ext uri="{FF2B5EF4-FFF2-40B4-BE49-F238E27FC236}">
                <a16:creationId xmlns:a16="http://schemas.microsoft.com/office/drawing/2014/main" id="{EAE6A8BF-04DB-4730-A279-E7727181D43C}"/>
              </a:ext>
            </a:extLst>
          </p:cNvPr>
          <p:cNvSpPr txBox="1"/>
          <p:nvPr/>
        </p:nvSpPr>
        <p:spPr>
          <a:xfrm>
            <a:off x="4495800" y="533400"/>
            <a:ext cx="2333909" cy="461665"/>
          </a:xfrm>
          <a:prstGeom prst="rect">
            <a:avLst/>
          </a:prstGeom>
          <a:noFill/>
        </p:spPr>
        <p:txBody>
          <a:bodyPr wrap="none" rtlCol="0">
            <a:spAutoFit/>
          </a:bodyPr>
          <a:lstStyle/>
          <a:p>
            <a:r>
              <a:rPr lang="en-US" sz="2400" dirty="0">
                <a:highlight>
                  <a:srgbClr val="FFFF00"/>
                </a:highlight>
              </a:rPr>
              <a:t>Call By Reference</a:t>
            </a:r>
          </a:p>
        </p:txBody>
      </p:sp>
    </p:spTree>
    <p:extLst>
      <p:ext uri="{BB962C8B-B14F-4D97-AF65-F5344CB8AC3E}">
        <p14:creationId xmlns:p14="http://schemas.microsoft.com/office/powerpoint/2010/main" val="222005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8AF1-7FA4-4029-B3D4-C97B9FB1D9A4}"/>
              </a:ext>
            </a:extLst>
          </p:cNvPr>
          <p:cNvSpPr>
            <a:spLocks noGrp="1"/>
          </p:cNvSpPr>
          <p:nvPr>
            <p:ph type="title"/>
          </p:nvPr>
        </p:nvSpPr>
        <p:spPr/>
        <p:txBody>
          <a:bodyPr>
            <a:noAutofit/>
          </a:bodyPr>
          <a:lstStyle/>
          <a:p>
            <a:r>
              <a:rPr lang="en-US" sz="3200" b="1" dirty="0">
                <a:solidFill>
                  <a:srgbClr val="FF0000"/>
                </a:solidFill>
              </a:rPr>
              <a:t>Procedural vs object oriented programming paradigms:</a:t>
            </a:r>
            <a:br>
              <a:rPr lang="en-US" sz="3200" dirty="0">
                <a:solidFill>
                  <a:srgbClr val="FF0000"/>
                </a:solidFill>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113F106D-9B10-4127-82DA-B4CB1D140777}"/>
              </a:ext>
            </a:extLst>
          </p:cNvPr>
          <p:cNvSpPr>
            <a:spLocks noGrp="1"/>
          </p:cNvSpPr>
          <p:nvPr>
            <p:ph idx="1"/>
          </p:nvPr>
        </p:nvSpPr>
        <p:spPr>
          <a:xfrm>
            <a:off x="457200" y="1417638"/>
            <a:ext cx="5562600" cy="4708525"/>
          </a:xfrm>
        </p:spPr>
        <p:txBody>
          <a:bodyPr>
            <a:normAutofit fontScale="40000" lnSpcReduction="20000"/>
          </a:bodyPr>
          <a:lstStyle/>
          <a:p>
            <a:pPr marL="0" indent="0" algn="just">
              <a:buNone/>
            </a:pPr>
            <a:r>
              <a:rPr lang="en-US" sz="6200" dirty="0"/>
              <a:t>Procedural programming is focused on procedures or functions which involves a series of sequential instructions for the computer to follow. C and Pascal are languages that follow the procedural programming paradigm. </a:t>
            </a:r>
          </a:p>
          <a:p>
            <a:pPr marL="0" indent="0" algn="just">
              <a:buNone/>
            </a:pPr>
            <a:r>
              <a:rPr lang="en-US" sz="6200" dirty="0"/>
              <a:t>Where as Object-oriented programming is focused on functions and with its related objects.</a:t>
            </a:r>
          </a:p>
          <a:p>
            <a:pPr marL="0" indent="0">
              <a:buNone/>
            </a:pPr>
            <a:r>
              <a:rPr lang="en-US" sz="6200" dirty="0"/>
              <a:t>Lets take example to clear this:</a:t>
            </a:r>
          </a:p>
          <a:p>
            <a:pPr marL="0" indent="0" algn="just">
              <a:buNone/>
            </a:pPr>
            <a:br>
              <a:rPr lang="en-US" sz="6200" dirty="0"/>
            </a:br>
            <a:endParaRPr lang="en-US" dirty="0"/>
          </a:p>
        </p:txBody>
      </p:sp>
      <p:pic>
        <p:nvPicPr>
          <p:cNvPr id="5" name="Picture 4">
            <a:extLst>
              <a:ext uri="{FF2B5EF4-FFF2-40B4-BE49-F238E27FC236}">
                <a16:creationId xmlns:a16="http://schemas.microsoft.com/office/drawing/2014/main" id="{45002AB4-E96E-4B1F-AF37-21680868B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201" y="1676400"/>
            <a:ext cx="2613399" cy="3124200"/>
          </a:xfrm>
          <a:prstGeom prst="rect">
            <a:avLst/>
          </a:prstGeom>
        </p:spPr>
      </p:pic>
    </p:spTree>
    <p:extLst>
      <p:ext uri="{BB962C8B-B14F-4D97-AF65-F5344CB8AC3E}">
        <p14:creationId xmlns:p14="http://schemas.microsoft.com/office/powerpoint/2010/main" val="3001272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033F2-EE82-4937-8C76-37B5EDD9B445}"/>
              </a:ext>
            </a:extLst>
          </p:cNvPr>
          <p:cNvSpPr>
            <a:spLocks noGrp="1"/>
          </p:cNvSpPr>
          <p:nvPr>
            <p:ph type="title"/>
          </p:nvPr>
        </p:nvSpPr>
        <p:spPr/>
        <p:txBody>
          <a:bodyPr>
            <a:normAutofit/>
          </a:bodyPr>
          <a:lstStyle/>
          <a:p>
            <a:pPr algn="l"/>
            <a:r>
              <a:rPr lang="en-US" sz="3600" dirty="0">
                <a:highlight>
                  <a:srgbClr val="FFFF00"/>
                </a:highlight>
              </a:rPr>
              <a:t>Note:</a:t>
            </a:r>
          </a:p>
        </p:txBody>
      </p:sp>
      <p:sp>
        <p:nvSpPr>
          <p:cNvPr id="6" name="Content Placeholder 5">
            <a:extLst>
              <a:ext uri="{FF2B5EF4-FFF2-40B4-BE49-F238E27FC236}">
                <a16:creationId xmlns:a16="http://schemas.microsoft.com/office/drawing/2014/main" id="{6D9E6A14-F17C-4922-9789-91839C08E292}"/>
              </a:ext>
            </a:extLst>
          </p:cNvPr>
          <p:cNvSpPr>
            <a:spLocks noGrp="1"/>
          </p:cNvSpPr>
          <p:nvPr>
            <p:ph idx="1"/>
          </p:nvPr>
        </p:nvSpPr>
        <p:spPr/>
        <p:txBody>
          <a:bodyPr>
            <a:normAutofit/>
          </a:bodyPr>
          <a:lstStyle/>
          <a:p>
            <a:pPr marL="0" indent="0" algn="just">
              <a:buNone/>
            </a:pPr>
            <a:r>
              <a:rPr lang="en-US" sz="2800" dirty="0">
                <a:solidFill>
                  <a:schemeClr val="tx1"/>
                </a:solidFill>
              </a:rPr>
              <a:t>If we pass parameter to a function either by pass by pointer or pass by reference it will produce the same result. </a:t>
            </a:r>
            <a:r>
              <a:rPr lang="en-US" sz="2800" dirty="0">
                <a:solidFill>
                  <a:schemeClr val="tx1"/>
                </a:solidFill>
                <a:highlight>
                  <a:srgbClr val="FFFF00"/>
                </a:highlight>
              </a:rPr>
              <a:t>Only difference is that References are used to refer an existing variable in another name whereas pointers are used to store address of variable. </a:t>
            </a:r>
            <a:r>
              <a:rPr lang="en-US" sz="2800" dirty="0">
                <a:solidFill>
                  <a:schemeClr val="tx1"/>
                </a:solidFill>
              </a:rPr>
              <a:t>It is safe to use reference because it cannot be NULL.</a:t>
            </a:r>
          </a:p>
        </p:txBody>
      </p:sp>
    </p:spTree>
    <p:extLst>
      <p:ext uri="{BB962C8B-B14F-4D97-AF65-F5344CB8AC3E}">
        <p14:creationId xmlns:p14="http://schemas.microsoft.com/office/powerpoint/2010/main" val="3907343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EB76-4E2A-4870-BC6D-24F0C590D943}"/>
              </a:ext>
            </a:extLst>
          </p:cNvPr>
          <p:cNvSpPr>
            <a:spLocks noGrp="1"/>
          </p:cNvSpPr>
          <p:nvPr>
            <p:ph type="title"/>
          </p:nvPr>
        </p:nvSpPr>
        <p:spPr/>
        <p:txBody>
          <a:bodyPr/>
          <a:lstStyle/>
          <a:p>
            <a:r>
              <a:rPr lang="en-US" dirty="0">
                <a:solidFill>
                  <a:srgbClr val="C00000"/>
                </a:solidFill>
              </a:rPr>
              <a:t>Recursion</a:t>
            </a:r>
          </a:p>
        </p:txBody>
      </p:sp>
      <p:sp>
        <p:nvSpPr>
          <p:cNvPr id="3" name="Content Placeholder 2">
            <a:extLst>
              <a:ext uri="{FF2B5EF4-FFF2-40B4-BE49-F238E27FC236}">
                <a16:creationId xmlns:a16="http://schemas.microsoft.com/office/drawing/2014/main" id="{95F8947A-1E8C-493E-B3A8-B6A8F1EB91DB}"/>
              </a:ext>
            </a:extLst>
          </p:cNvPr>
          <p:cNvSpPr>
            <a:spLocks noGrp="1"/>
          </p:cNvSpPr>
          <p:nvPr>
            <p:ph idx="1"/>
          </p:nvPr>
        </p:nvSpPr>
        <p:spPr/>
        <p:txBody>
          <a:bodyPr>
            <a:normAutofit/>
          </a:bodyPr>
          <a:lstStyle/>
          <a:p>
            <a:pPr algn="just">
              <a:buFont typeface="Wingdings" panose="05000000000000000000" pitchFamily="2" charset="2"/>
              <a:buChar char="ü"/>
            </a:pPr>
            <a:r>
              <a:rPr lang="en-US" sz="2800" dirty="0">
                <a:solidFill>
                  <a:schemeClr val="tx1"/>
                </a:solidFill>
              </a:rPr>
              <a:t>Recursion is a method in C++ which calls itself directly or indirectly until a suitable condition is satisfied. </a:t>
            </a:r>
          </a:p>
          <a:p>
            <a:pPr algn="just">
              <a:buFont typeface="Wingdings" panose="05000000000000000000" pitchFamily="2" charset="2"/>
              <a:buChar char="ü"/>
            </a:pPr>
            <a:r>
              <a:rPr lang="en-US" sz="2800" dirty="0">
                <a:solidFill>
                  <a:schemeClr val="tx1"/>
                </a:solidFill>
              </a:rPr>
              <a:t>In this method, we repeatedly call the function within the same function. </a:t>
            </a:r>
          </a:p>
          <a:p>
            <a:pPr algn="just">
              <a:buFont typeface="Wingdings" panose="05000000000000000000" pitchFamily="2" charset="2"/>
              <a:buChar char="ü"/>
            </a:pPr>
            <a:r>
              <a:rPr lang="en-US" sz="2800" dirty="0">
                <a:solidFill>
                  <a:schemeClr val="tx1"/>
                </a:solidFill>
              </a:rPr>
              <a:t>The recursive condition helps in the repetition of code again and again.</a:t>
            </a:r>
          </a:p>
          <a:p>
            <a:pPr marL="0" indent="0" algn="just">
              <a:buNone/>
            </a:pPr>
            <a:endParaRPr lang="en-US" sz="2800" dirty="0">
              <a:solidFill>
                <a:schemeClr val="tx1"/>
              </a:solidFill>
            </a:endParaRPr>
          </a:p>
        </p:txBody>
      </p:sp>
    </p:spTree>
    <p:extLst>
      <p:ext uri="{BB962C8B-B14F-4D97-AF65-F5344CB8AC3E}">
        <p14:creationId xmlns:p14="http://schemas.microsoft.com/office/powerpoint/2010/main" val="1202544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CBF3DD-EAC8-46CD-BB7F-0E814B55D8CE}"/>
              </a:ext>
            </a:extLst>
          </p:cNvPr>
          <p:cNvSpPr>
            <a:spLocks noGrp="1"/>
          </p:cNvSpPr>
          <p:nvPr>
            <p:ph sz="half" idx="1"/>
          </p:nvPr>
        </p:nvSpPr>
        <p:spPr>
          <a:xfrm>
            <a:off x="457200" y="381000"/>
            <a:ext cx="4038600" cy="5745163"/>
          </a:xfrm>
        </p:spPr>
        <p:txBody>
          <a:bodyPr>
            <a:noAutofit/>
          </a:bodyPr>
          <a:lstStyle/>
          <a:p>
            <a:pPr marL="0" indent="0">
              <a:buNone/>
            </a:pPr>
            <a:r>
              <a:rPr lang="en-US" sz="2000" dirty="0">
                <a:solidFill>
                  <a:schemeClr val="tx1"/>
                </a:solidFill>
              </a:rPr>
              <a:t>#include &lt;iostream&gt;</a:t>
            </a:r>
          </a:p>
          <a:p>
            <a:pPr marL="0" indent="0">
              <a:buNone/>
            </a:pPr>
            <a:r>
              <a:rPr lang="en-US" sz="2000" dirty="0">
                <a:solidFill>
                  <a:schemeClr val="tx1"/>
                </a:solidFill>
              </a:rPr>
              <a:t>using namespace std;</a:t>
            </a:r>
          </a:p>
          <a:p>
            <a:pPr marL="0" indent="0">
              <a:buNone/>
            </a:pPr>
            <a:r>
              <a:rPr lang="en-US" sz="2000" dirty="0">
                <a:solidFill>
                  <a:schemeClr val="tx1"/>
                </a:solidFill>
              </a:rPr>
              <a:t>int fact(int n)</a:t>
            </a:r>
          </a:p>
          <a:p>
            <a:pPr marL="0" indent="0">
              <a:buNone/>
            </a:pPr>
            <a:r>
              <a:rPr lang="en-US" sz="2000" dirty="0">
                <a:solidFill>
                  <a:schemeClr val="tx1"/>
                </a:solidFill>
              </a:rPr>
              <a:t>{</a:t>
            </a:r>
          </a:p>
          <a:p>
            <a:pPr marL="0" indent="0">
              <a:buNone/>
            </a:pPr>
            <a:r>
              <a:rPr lang="en-US" sz="2000" dirty="0">
                <a:solidFill>
                  <a:schemeClr val="tx1"/>
                </a:solidFill>
              </a:rPr>
              <a:t>    if(n&gt;1)</a:t>
            </a:r>
          </a:p>
          <a:p>
            <a:pPr marL="0" indent="0">
              <a:buNone/>
            </a:pPr>
            <a:r>
              <a:rPr lang="en-US" sz="2000" dirty="0">
                <a:solidFill>
                  <a:schemeClr val="tx1"/>
                </a:solidFill>
              </a:rPr>
              <a:t>    {</a:t>
            </a:r>
          </a:p>
          <a:p>
            <a:pPr marL="0" indent="0">
              <a:buNone/>
            </a:pPr>
            <a:r>
              <a:rPr lang="en-US" sz="2000" dirty="0">
                <a:solidFill>
                  <a:schemeClr val="tx1"/>
                </a:solidFill>
              </a:rPr>
              <a:t>        return n*fact(n-1);</a:t>
            </a:r>
          </a:p>
          <a:p>
            <a:pPr marL="0" indent="0">
              <a:buNone/>
            </a:pPr>
            <a:r>
              <a:rPr lang="en-US" sz="2000" dirty="0">
                <a:solidFill>
                  <a:schemeClr val="tx1"/>
                </a:solidFill>
              </a:rPr>
              <a:t>    }</a:t>
            </a:r>
          </a:p>
          <a:p>
            <a:pPr marL="0" indent="0">
              <a:buNone/>
            </a:pPr>
            <a:r>
              <a:rPr lang="en-US" sz="2000" dirty="0">
                <a:solidFill>
                  <a:schemeClr val="tx1"/>
                </a:solidFill>
              </a:rPr>
              <a:t>    if(n==1)</a:t>
            </a:r>
          </a:p>
          <a:p>
            <a:pPr marL="0" indent="0">
              <a:buNone/>
            </a:pPr>
            <a:r>
              <a:rPr lang="en-US" sz="2000" dirty="0">
                <a:solidFill>
                  <a:schemeClr val="tx1"/>
                </a:solidFill>
              </a:rPr>
              <a:t>    {</a:t>
            </a:r>
          </a:p>
          <a:p>
            <a:pPr marL="0" indent="0">
              <a:buNone/>
            </a:pPr>
            <a:r>
              <a:rPr lang="en-US" sz="2000" dirty="0">
                <a:solidFill>
                  <a:schemeClr val="tx1"/>
                </a:solidFill>
              </a:rPr>
              <a:t>        return 1;</a:t>
            </a:r>
          </a:p>
          <a:p>
            <a:pPr marL="0" indent="0">
              <a:buNone/>
            </a:pPr>
            <a:r>
              <a:rPr lang="en-US" sz="2000" dirty="0">
                <a:solidFill>
                  <a:schemeClr val="tx1"/>
                </a:solidFill>
              </a:rPr>
              <a:t>    }</a:t>
            </a:r>
          </a:p>
          <a:p>
            <a:pPr marL="0" indent="0">
              <a:buNone/>
            </a:pPr>
            <a:r>
              <a:rPr lang="en-US" sz="2000" dirty="0">
                <a:solidFill>
                  <a:schemeClr val="tx1"/>
                </a:solidFill>
              </a:rPr>
              <a:t>    if(n&lt;1)</a:t>
            </a:r>
          </a:p>
          <a:p>
            <a:pPr marL="0" indent="0">
              <a:buNone/>
            </a:pPr>
            <a:r>
              <a:rPr lang="en-US" sz="2000" dirty="0">
                <a:solidFill>
                  <a:schemeClr val="tx1"/>
                </a:solidFill>
              </a:rPr>
              <a:t>    {</a:t>
            </a:r>
          </a:p>
          <a:p>
            <a:pPr marL="0" indent="0">
              <a:buNone/>
            </a:pPr>
            <a:r>
              <a:rPr lang="en-US" sz="2000" dirty="0">
                <a:solidFill>
                  <a:schemeClr val="tx1"/>
                </a:solidFill>
              </a:rPr>
              <a:t>        </a:t>
            </a:r>
            <a:r>
              <a:rPr lang="en-US" sz="2000" dirty="0" err="1">
                <a:solidFill>
                  <a:schemeClr val="tx1"/>
                </a:solidFill>
              </a:rPr>
              <a:t>cout</a:t>
            </a:r>
            <a:r>
              <a:rPr lang="en-US" sz="2000" dirty="0">
                <a:solidFill>
                  <a:schemeClr val="tx1"/>
                </a:solidFill>
              </a:rPr>
              <a:t>&lt;&lt;"Invalid Input"&lt;&lt;</a:t>
            </a:r>
            <a:r>
              <a:rPr lang="en-US" sz="2000" dirty="0" err="1">
                <a:solidFill>
                  <a:schemeClr val="tx1"/>
                </a:solidFill>
              </a:rPr>
              <a:t>endl</a:t>
            </a:r>
            <a:r>
              <a:rPr lang="en-US" sz="2000" dirty="0">
                <a:solidFill>
                  <a:schemeClr val="tx1"/>
                </a:solidFill>
              </a:rPr>
              <a:t>;</a:t>
            </a:r>
          </a:p>
          <a:p>
            <a:pPr marL="0" indent="0">
              <a:buNone/>
            </a:pPr>
            <a:r>
              <a:rPr lang="en-US" sz="2000" dirty="0">
                <a:solidFill>
                  <a:schemeClr val="tx1"/>
                </a:solidFill>
              </a:rPr>
              <a:t>        exit(0);</a:t>
            </a:r>
          </a:p>
          <a:p>
            <a:pPr marL="0" indent="0">
              <a:buNone/>
            </a:pPr>
            <a:r>
              <a:rPr lang="en-US" sz="2000" dirty="0">
                <a:solidFill>
                  <a:schemeClr val="tx1"/>
                </a:solidFill>
              </a:rPr>
              <a:t>    }</a:t>
            </a:r>
          </a:p>
          <a:p>
            <a:pPr marL="0" indent="0">
              <a:buNone/>
            </a:pPr>
            <a:r>
              <a:rPr lang="en-US" sz="2000" dirty="0">
                <a:solidFill>
                  <a:schemeClr val="tx1"/>
                </a:solidFill>
              </a:rPr>
              <a:t>}</a:t>
            </a:r>
          </a:p>
          <a:p>
            <a:pPr marL="0" indent="0">
              <a:buNone/>
            </a:pPr>
            <a:endParaRPr lang="en-US" sz="1400" dirty="0">
              <a:solidFill>
                <a:schemeClr val="tx1"/>
              </a:solidFill>
            </a:endParaRPr>
          </a:p>
        </p:txBody>
      </p:sp>
      <p:sp>
        <p:nvSpPr>
          <p:cNvPr id="9" name="Content Placeholder 8">
            <a:extLst>
              <a:ext uri="{FF2B5EF4-FFF2-40B4-BE49-F238E27FC236}">
                <a16:creationId xmlns:a16="http://schemas.microsoft.com/office/drawing/2014/main" id="{CAFB3893-D9DD-4443-B179-302577AF179C}"/>
              </a:ext>
            </a:extLst>
          </p:cNvPr>
          <p:cNvSpPr>
            <a:spLocks noGrp="1"/>
          </p:cNvSpPr>
          <p:nvPr>
            <p:ph sz="half" idx="2"/>
          </p:nvPr>
        </p:nvSpPr>
        <p:spPr>
          <a:xfrm>
            <a:off x="4648200" y="381000"/>
            <a:ext cx="4038600" cy="5745163"/>
          </a:xfrm>
        </p:spPr>
        <p:txBody>
          <a:bodyPr>
            <a:normAutofit/>
          </a:bodyPr>
          <a:lstStyle/>
          <a:p>
            <a:pPr marL="0" indent="0">
              <a:buNone/>
            </a:pPr>
            <a:r>
              <a:rPr lang="en-US" sz="2000" dirty="0">
                <a:solidFill>
                  <a:schemeClr val="tx1"/>
                </a:solidFill>
              </a:rPr>
              <a:t>int main()</a:t>
            </a:r>
          </a:p>
          <a:p>
            <a:pPr marL="0" indent="0">
              <a:buNone/>
            </a:pPr>
            <a:r>
              <a:rPr lang="en-US" sz="2000" dirty="0">
                <a:solidFill>
                  <a:schemeClr val="tx1"/>
                </a:solidFill>
              </a:rPr>
              <a:t>{</a:t>
            </a:r>
          </a:p>
          <a:p>
            <a:pPr marL="0" indent="0">
              <a:buNone/>
            </a:pPr>
            <a:r>
              <a:rPr lang="en-US" sz="2000" dirty="0">
                <a:solidFill>
                  <a:schemeClr val="tx1"/>
                </a:solidFill>
              </a:rPr>
              <a:t>    int num;</a:t>
            </a:r>
          </a:p>
          <a:p>
            <a:pPr marL="0" indent="0">
              <a:buNone/>
            </a:pPr>
            <a:r>
              <a:rPr lang="en-US" sz="2000" dirty="0">
                <a:solidFill>
                  <a:schemeClr val="tx1"/>
                </a:solidFill>
              </a:rPr>
              <a:t>    </a:t>
            </a:r>
            <a:r>
              <a:rPr lang="en-US" sz="2000" dirty="0" err="1">
                <a:solidFill>
                  <a:schemeClr val="tx1"/>
                </a:solidFill>
              </a:rPr>
              <a:t>cout</a:t>
            </a:r>
            <a:r>
              <a:rPr lang="en-US" sz="2000" dirty="0">
                <a:solidFill>
                  <a:schemeClr val="tx1"/>
                </a:solidFill>
              </a:rPr>
              <a:t>&lt;&lt;"Enter Num"&lt;&lt;</a:t>
            </a:r>
            <a:r>
              <a:rPr lang="en-US" sz="2000" dirty="0" err="1">
                <a:solidFill>
                  <a:schemeClr val="tx1"/>
                </a:solidFill>
              </a:rPr>
              <a:t>endl</a:t>
            </a:r>
            <a:r>
              <a:rPr lang="en-US" sz="2000" dirty="0">
                <a:solidFill>
                  <a:schemeClr val="tx1"/>
                </a:solidFill>
              </a:rPr>
              <a:t>;</a:t>
            </a:r>
          </a:p>
          <a:p>
            <a:pPr marL="0" indent="0">
              <a:buNone/>
            </a:pPr>
            <a:r>
              <a:rPr lang="en-US" sz="2000" dirty="0">
                <a:solidFill>
                  <a:schemeClr val="tx1"/>
                </a:solidFill>
              </a:rPr>
              <a:t>    </a:t>
            </a:r>
            <a:r>
              <a:rPr lang="en-US" sz="2000" dirty="0" err="1">
                <a:solidFill>
                  <a:schemeClr val="tx1"/>
                </a:solidFill>
              </a:rPr>
              <a:t>cin</a:t>
            </a:r>
            <a:r>
              <a:rPr lang="en-US" sz="2000" dirty="0">
                <a:solidFill>
                  <a:schemeClr val="tx1"/>
                </a:solidFill>
              </a:rPr>
              <a:t>&gt;&gt;num;</a:t>
            </a:r>
          </a:p>
          <a:p>
            <a:pPr marL="0" indent="0">
              <a:buNone/>
            </a:pPr>
            <a:r>
              <a:rPr lang="en-US" sz="2000" dirty="0">
                <a:solidFill>
                  <a:schemeClr val="tx1"/>
                </a:solidFill>
              </a:rPr>
              <a:t>    int res=fact(num);</a:t>
            </a:r>
          </a:p>
          <a:p>
            <a:pPr marL="0" indent="0">
              <a:buNone/>
            </a:pPr>
            <a:r>
              <a:rPr lang="en-US" sz="2000" dirty="0">
                <a:solidFill>
                  <a:schemeClr val="tx1"/>
                </a:solidFill>
              </a:rPr>
              <a:t>    </a:t>
            </a:r>
            <a:r>
              <a:rPr lang="en-US" sz="2000" dirty="0" err="1">
                <a:solidFill>
                  <a:schemeClr val="tx1"/>
                </a:solidFill>
              </a:rPr>
              <a:t>cout</a:t>
            </a:r>
            <a:r>
              <a:rPr lang="en-US" sz="2000" dirty="0">
                <a:solidFill>
                  <a:schemeClr val="tx1"/>
                </a:solidFill>
              </a:rPr>
              <a:t>&lt;&lt;"Factorial of "&lt;&lt;num&lt;&lt;" is:"&lt;&lt;res&lt;&lt;</a:t>
            </a:r>
            <a:r>
              <a:rPr lang="en-US" sz="2000" dirty="0" err="1">
                <a:solidFill>
                  <a:schemeClr val="tx1"/>
                </a:solidFill>
              </a:rPr>
              <a:t>endl</a:t>
            </a:r>
            <a:r>
              <a:rPr lang="en-US" sz="2000" dirty="0">
                <a:solidFill>
                  <a:schemeClr val="tx1"/>
                </a:solidFill>
              </a:rPr>
              <a:t>;</a:t>
            </a:r>
          </a:p>
          <a:p>
            <a:pPr marL="0" indent="0">
              <a:buNone/>
            </a:pPr>
            <a:r>
              <a:rPr lang="en-US" sz="2000" dirty="0">
                <a:solidFill>
                  <a:schemeClr val="tx1"/>
                </a:solidFill>
              </a:rPr>
              <a:t>    return 0;</a:t>
            </a:r>
          </a:p>
          <a:p>
            <a:pPr marL="0" indent="0">
              <a:buNone/>
            </a:pPr>
            <a:r>
              <a:rPr lang="en-US" sz="2000" dirty="0">
                <a:solidFill>
                  <a:schemeClr val="tx1"/>
                </a:solidFill>
              </a:rPr>
              <a:t>}</a:t>
            </a:r>
          </a:p>
          <a:p>
            <a:endParaRPr lang="en-US" sz="2000" dirty="0"/>
          </a:p>
        </p:txBody>
      </p:sp>
      <p:pic>
        <p:nvPicPr>
          <p:cNvPr id="7" name="Picture 6">
            <a:extLst>
              <a:ext uri="{FF2B5EF4-FFF2-40B4-BE49-F238E27FC236}">
                <a16:creationId xmlns:a16="http://schemas.microsoft.com/office/drawing/2014/main" id="{94F91DD9-C8C6-4159-A817-32D23B8CA9A9}"/>
              </a:ext>
            </a:extLst>
          </p:cNvPr>
          <p:cNvPicPr>
            <a:picLocks noChangeAspect="1"/>
          </p:cNvPicPr>
          <p:nvPr/>
        </p:nvPicPr>
        <p:blipFill>
          <a:blip r:embed="rId2"/>
          <a:stretch>
            <a:fillRect/>
          </a:stretch>
        </p:blipFill>
        <p:spPr>
          <a:xfrm>
            <a:off x="4876800" y="3778494"/>
            <a:ext cx="3105150" cy="2733675"/>
          </a:xfrm>
          <a:prstGeom prst="rect">
            <a:avLst/>
          </a:prstGeom>
        </p:spPr>
      </p:pic>
    </p:spTree>
    <p:extLst>
      <p:ext uri="{BB962C8B-B14F-4D97-AF65-F5344CB8AC3E}">
        <p14:creationId xmlns:p14="http://schemas.microsoft.com/office/powerpoint/2010/main" val="184577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Tree>
    <p:extLst>
      <p:ext uri="{BB962C8B-B14F-4D97-AF65-F5344CB8AC3E}">
        <p14:creationId xmlns:p14="http://schemas.microsoft.com/office/powerpoint/2010/main" val="250790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9650-5235-44D5-88A7-20A715237560}"/>
              </a:ext>
            </a:extLst>
          </p:cNvPr>
          <p:cNvSpPr>
            <a:spLocks noGrp="1"/>
          </p:cNvSpPr>
          <p:nvPr>
            <p:ph type="title"/>
          </p:nvPr>
        </p:nvSpPr>
        <p:spPr/>
        <p:txBody>
          <a:bodyPr/>
          <a:lstStyle/>
          <a:p>
            <a:pPr algn="l"/>
            <a:r>
              <a:rPr lang="en-US" dirty="0">
                <a:solidFill>
                  <a:srgbClr val="FF0000"/>
                </a:solidFill>
              </a:rPr>
              <a:t>Continued…</a:t>
            </a:r>
          </a:p>
        </p:txBody>
      </p:sp>
      <p:sp>
        <p:nvSpPr>
          <p:cNvPr id="3" name="Content Placeholder 2">
            <a:extLst>
              <a:ext uri="{FF2B5EF4-FFF2-40B4-BE49-F238E27FC236}">
                <a16:creationId xmlns:a16="http://schemas.microsoft.com/office/drawing/2014/main" id="{DFB6BFFB-0FF0-4B91-AA4F-A9EB4FF0F590}"/>
              </a:ext>
            </a:extLst>
          </p:cNvPr>
          <p:cNvSpPr>
            <a:spLocks noGrp="1"/>
          </p:cNvSpPr>
          <p:nvPr>
            <p:ph idx="1"/>
          </p:nvPr>
        </p:nvSpPr>
        <p:spPr/>
        <p:txBody>
          <a:bodyPr>
            <a:normAutofit fontScale="85000" lnSpcReduction="20000"/>
          </a:bodyPr>
          <a:lstStyle/>
          <a:p>
            <a:pPr marL="0" indent="0" algn="just">
              <a:buNone/>
            </a:pPr>
            <a:r>
              <a:rPr lang="en-US" dirty="0"/>
              <a:t>We move around the traffic signal and we know the working of traffic signal. There are lights :green, red and yellow which has to be on and off. Whenever light is going to be on and off vehicles are performs some action based on traffic rule. For example if red light is on all vehicles has to be stop and when it is green all vehicles has to move. So, here it showing the functionality whenever light is on and off. So, In case of Procedural programming it is focused on these functionality only but whenever we talk about Object-oriented programming paradigm in this case here not only it is focus on functionality it is also focus on objects like: different types of vehicle which is moving around traffic signal.</a:t>
            </a:r>
          </a:p>
          <a:p>
            <a:endParaRPr lang="en-US" dirty="0"/>
          </a:p>
        </p:txBody>
      </p:sp>
    </p:spTree>
    <p:extLst>
      <p:ext uri="{BB962C8B-B14F-4D97-AF65-F5344CB8AC3E}">
        <p14:creationId xmlns:p14="http://schemas.microsoft.com/office/powerpoint/2010/main" val="61769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4F4E-C613-49B0-94C2-4468832C94B5}"/>
              </a:ext>
            </a:extLst>
          </p:cNvPr>
          <p:cNvSpPr>
            <a:spLocks noGrp="1"/>
          </p:cNvSpPr>
          <p:nvPr>
            <p:ph type="title"/>
          </p:nvPr>
        </p:nvSpPr>
        <p:spPr/>
        <p:txBody>
          <a:bodyPr>
            <a:noAutofit/>
          </a:bodyPr>
          <a:lstStyle/>
          <a:p>
            <a:r>
              <a:rPr lang="en-US" sz="3600" b="1" dirty="0">
                <a:solidFill>
                  <a:srgbClr val="FF0000"/>
                </a:solidFill>
              </a:rPr>
              <a:t>Input/output streams classes and objects:</a:t>
            </a:r>
            <a:br>
              <a:rPr lang="en-US" sz="3600" dirty="0">
                <a:solidFill>
                  <a:srgbClr val="FF0000"/>
                </a:solidFill>
              </a:rPr>
            </a:br>
            <a:endParaRPr lang="en-US" sz="3600" dirty="0">
              <a:solidFill>
                <a:srgbClr val="FF0000"/>
              </a:solidFill>
            </a:endParaRPr>
          </a:p>
        </p:txBody>
      </p:sp>
      <p:sp>
        <p:nvSpPr>
          <p:cNvPr id="3" name="Content Placeholder 2">
            <a:extLst>
              <a:ext uri="{FF2B5EF4-FFF2-40B4-BE49-F238E27FC236}">
                <a16:creationId xmlns:a16="http://schemas.microsoft.com/office/drawing/2014/main" id="{9E742C9C-F2E3-40C3-B71E-70A7B3781133}"/>
              </a:ext>
            </a:extLst>
          </p:cNvPr>
          <p:cNvSpPr>
            <a:spLocks noGrp="1"/>
          </p:cNvSpPr>
          <p:nvPr>
            <p:ph idx="1"/>
          </p:nvPr>
        </p:nvSpPr>
        <p:spPr>
          <a:xfrm>
            <a:off x="457200" y="1143000"/>
            <a:ext cx="8229600" cy="4983163"/>
          </a:xfrm>
        </p:spPr>
        <p:txBody>
          <a:bodyPr>
            <a:normAutofit/>
          </a:bodyPr>
          <a:lstStyle/>
          <a:p>
            <a:pPr marL="0" indent="0" algn="just">
              <a:buNone/>
            </a:pPr>
            <a:r>
              <a:rPr lang="en-US" sz="2400" dirty="0"/>
              <a:t>In C++, input/output (I/O) streams are a fundamental part of the language for handling input and output operations. Streams provide a way to interact with various types of data, such as files, standard input/output (stdin/</a:t>
            </a:r>
            <a:r>
              <a:rPr lang="en-US" sz="2400" dirty="0" err="1"/>
              <a:t>stdout</a:t>
            </a:r>
            <a:r>
              <a:rPr lang="en-US" sz="2400" dirty="0"/>
              <a:t>), and other devices.</a:t>
            </a:r>
            <a:br>
              <a:rPr lang="en-US" sz="2400" dirty="0"/>
            </a:br>
            <a:r>
              <a:rPr lang="en-US" sz="2400" dirty="0"/>
              <a:t>C++ provides a rich set of classes and objects in the &lt;iostream&gt; library for performing I/O operations.</a:t>
            </a:r>
          </a:p>
          <a:p>
            <a:pPr marL="0" indent="0">
              <a:buNone/>
            </a:pPr>
            <a:r>
              <a:rPr lang="en-US" sz="2600" b="1" dirty="0" err="1">
                <a:solidFill>
                  <a:srgbClr val="FF0000"/>
                </a:solidFill>
              </a:rPr>
              <a:t>cin</a:t>
            </a:r>
            <a:r>
              <a:rPr lang="en-US" sz="2600" b="1" dirty="0">
                <a:solidFill>
                  <a:srgbClr val="FF0000"/>
                </a:solidFill>
              </a:rPr>
              <a:t> and </a:t>
            </a:r>
            <a:r>
              <a:rPr lang="en-US" sz="2600" b="1" dirty="0" err="1">
                <a:solidFill>
                  <a:srgbClr val="FF0000"/>
                </a:solidFill>
              </a:rPr>
              <a:t>cout</a:t>
            </a:r>
            <a:r>
              <a:rPr lang="en-US" sz="2600" b="1" dirty="0">
                <a:solidFill>
                  <a:srgbClr val="FF0000"/>
                </a:solidFill>
              </a:rPr>
              <a:t>:</a:t>
            </a:r>
            <a:br>
              <a:rPr lang="en-US" sz="2600" b="1" dirty="0"/>
            </a:br>
            <a:r>
              <a:rPr lang="en-US" sz="2600" b="1" dirty="0"/>
              <a:t>       </a:t>
            </a:r>
            <a:r>
              <a:rPr lang="en-US" sz="2600" dirty="0"/>
              <a:t> </a:t>
            </a:r>
            <a:r>
              <a:rPr lang="en-US" sz="2400" b="1" dirty="0" err="1"/>
              <a:t>cin</a:t>
            </a:r>
            <a:r>
              <a:rPr lang="en-US" sz="2400" b="1" dirty="0"/>
              <a:t>:</a:t>
            </a:r>
            <a:r>
              <a:rPr lang="en-US" sz="2400" dirty="0"/>
              <a:t> Represents the standard input stream, used for reading data from the keyboard or other input sources.</a:t>
            </a:r>
            <a:br>
              <a:rPr lang="en-US" sz="2400" dirty="0"/>
            </a:br>
            <a:r>
              <a:rPr lang="en-US" sz="2400" b="1" dirty="0"/>
              <a:t>        </a:t>
            </a:r>
            <a:r>
              <a:rPr lang="en-US" sz="2400" b="1" dirty="0" err="1"/>
              <a:t>cout</a:t>
            </a:r>
            <a:r>
              <a:rPr lang="en-US" sz="2400" b="1" dirty="0"/>
              <a:t>: </a:t>
            </a:r>
            <a:r>
              <a:rPr lang="en-US" sz="2400" dirty="0"/>
              <a:t>Represents the standard output stream, used for displaying output on the screen or directing output to files.</a:t>
            </a:r>
            <a:endParaRPr lang="en-US" sz="2600" dirty="0"/>
          </a:p>
        </p:txBody>
      </p:sp>
    </p:spTree>
    <p:extLst>
      <p:ext uri="{BB962C8B-B14F-4D97-AF65-F5344CB8AC3E}">
        <p14:creationId xmlns:p14="http://schemas.microsoft.com/office/powerpoint/2010/main" val="364130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3D1AEA-C905-404C-8B74-2C86D6B17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59" y="914400"/>
            <a:ext cx="5963482" cy="4525006"/>
          </a:xfrm>
        </p:spPr>
      </p:pic>
    </p:spTree>
    <p:extLst>
      <p:ext uri="{BB962C8B-B14F-4D97-AF65-F5344CB8AC3E}">
        <p14:creationId xmlns:p14="http://schemas.microsoft.com/office/powerpoint/2010/main" val="113020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6089-4158-4C39-BEA2-3230258F23CA}"/>
              </a:ext>
            </a:extLst>
          </p:cNvPr>
          <p:cNvSpPr>
            <a:spLocks noGrp="1"/>
          </p:cNvSpPr>
          <p:nvPr>
            <p:ph type="title" idx="4294967295"/>
          </p:nvPr>
        </p:nvSpPr>
        <p:spPr>
          <a:xfrm>
            <a:off x="457200" y="274638"/>
            <a:ext cx="8229600" cy="1143000"/>
          </a:xfrm>
        </p:spPr>
        <p:txBody>
          <a:bodyPr/>
          <a:lstStyle/>
          <a:p>
            <a:pPr algn="l"/>
            <a:r>
              <a:rPr lang="en-US" dirty="0"/>
              <a:t>Class</a:t>
            </a:r>
          </a:p>
        </p:txBody>
      </p:sp>
      <p:sp>
        <p:nvSpPr>
          <p:cNvPr id="3" name="Content Placeholder 2">
            <a:extLst>
              <a:ext uri="{FF2B5EF4-FFF2-40B4-BE49-F238E27FC236}">
                <a16:creationId xmlns:a16="http://schemas.microsoft.com/office/drawing/2014/main" id="{DF76AFC2-6CC6-4E31-86B5-D1EDDDF3298D}"/>
              </a:ext>
            </a:extLst>
          </p:cNvPr>
          <p:cNvSpPr>
            <a:spLocks noGrp="1"/>
          </p:cNvSpPr>
          <p:nvPr>
            <p:ph idx="1"/>
          </p:nvPr>
        </p:nvSpPr>
        <p:spPr>
          <a:xfrm>
            <a:off x="457200" y="1219200"/>
            <a:ext cx="4876800" cy="4906963"/>
          </a:xfrm>
        </p:spPr>
        <p:txBody>
          <a:bodyPr/>
          <a:lstStyle/>
          <a:p>
            <a:pPr marL="0" indent="0" algn="just">
              <a:buNone/>
            </a:pPr>
            <a:r>
              <a:rPr lang="en-US" dirty="0"/>
              <a:t>Class is a collection of similar types of objects.</a:t>
            </a:r>
          </a:p>
          <a:p>
            <a:pPr marL="0" indent="0" algn="just">
              <a:buNone/>
            </a:pPr>
            <a:r>
              <a:rPr lang="en-US" dirty="0"/>
              <a:t>For example: Fruits is class of mango, apple , orange etc.</a:t>
            </a:r>
          </a:p>
          <a:p>
            <a:pPr marL="0" indent="0">
              <a:buNone/>
            </a:pPr>
            <a:endParaRPr lang="en-US" dirty="0"/>
          </a:p>
        </p:txBody>
      </p:sp>
      <p:pic>
        <p:nvPicPr>
          <p:cNvPr id="5" name="Picture 4">
            <a:extLst>
              <a:ext uri="{FF2B5EF4-FFF2-40B4-BE49-F238E27FC236}">
                <a16:creationId xmlns:a16="http://schemas.microsoft.com/office/drawing/2014/main" id="{A748A3C9-95E4-4022-987D-0F06EC623A03}"/>
              </a:ext>
            </a:extLst>
          </p:cNvPr>
          <p:cNvPicPr>
            <a:picLocks noChangeAspect="1"/>
          </p:cNvPicPr>
          <p:nvPr/>
        </p:nvPicPr>
        <p:blipFill>
          <a:blip r:embed="rId2"/>
          <a:stretch>
            <a:fillRect/>
          </a:stretch>
        </p:blipFill>
        <p:spPr>
          <a:xfrm>
            <a:off x="3200400" y="3962400"/>
            <a:ext cx="3375319" cy="1914525"/>
          </a:xfrm>
          <a:prstGeom prst="rect">
            <a:avLst/>
          </a:prstGeom>
        </p:spPr>
      </p:pic>
      <p:cxnSp>
        <p:nvCxnSpPr>
          <p:cNvPr id="7" name="Straight Arrow Connector 6">
            <a:extLst>
              <a:ext uri="{FF2B5EF4-FFF2-40B4-BE49-F238E27FC236}">
                <a16:creationId xmlns:a16="http://schemas.microsoft.com/office/drawing/2014/main" id="{B6075F39-5729-4859-8101-BC9BAEAC83AE}"/>
              </a:ext>
            </a:extLst>
          </p:cNvPr>
          <p:cNvCxnSpPr/>
          <p:nvPr/>
        </p:nvCxnSpPr>
        <p:spPr>
          <a:xfrm flipV="1">
            <a:off x="5638800" y="2514600"/>
            <a:ext cx="15240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230329-A799-4FBA-A006-90C684D02882}"/>
              </a:ext>
            </a:extLst>
          </p:cNvPr>
          <p:cNvSpPr txBox="1"/>
          <p:nvPr/>
        </p:nvSpPr>
        <p:spPr>
          <a:xfrm>
            <a:off x="7160302" y="1868269"/>
            <a:ext cx="1266693" cy="646331"/>
          </a:xfrm>
          <a:prstGeom prst="rect">
            <a:avLst/>
          </a:prstGeom>
          <a:noFill/>
        </p:spPr>
        <p:txBody>
          <a:bodyPr wrap="none" rtlCol="0">
            <a:spAutoFit/>
          </a:bodyPr>
          <a:lstStyle/>
          <a:p>
            <a:r>
              <a:rPr lang="en-US" sz="3600" b="1" dirty="0">
                <a:solidFill>
                  <a:srgbClr val="FF0000"/>
                </a:solidFill>
              </a:rPr>
              <a:t>Fruits</a:t>
            </a:r>
          </a:p>
        </p:txBody>
      </p:sp>
    </p:spTree>
    <p:extLst>
      <p:ext uri="{BB962C8B-B14F-4D97-AF65-F5344CB8AC3E}">
        <p14:creationId xmlns:p14="http://schemas.microsoft.com/office/powerpoint/2010/main" val="265033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owd, cartoon characters, illustration png | PNGEgg">
            <a:extLst>
              <a:ext uri="{FF2B5EF4-FFF2-40B4-BE49-F238E27FC236}">
                <a16:creationId xmlns:a16="http://schemas.microsoft.com/office/drawing/2014/main" id="{61D60A65-8E19-4AB9-AF58-96C030A18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38213"/>
            <a:ext cx="8572500" cy="4981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F0D367-1BF0-4B8E-BBA2-0660ED3B0DE5}"/>
              </a:ext>
            </a:extLst>
          </p:cNvPr>
          <p:cNvSpPr txBox="1"/>
          <p:nvPr/>
        </p:nvSpPr>
        <p:spPr>
          <a:xfrm>
            <a:off x="457200" y="381000"/>
            <a:ext cx="2971800" cy="369332"/>
          </a:xfrm>
          <a:prstGeom prst="rect">
            <a:avLst/>
          </a:prstGeom>
          <a:noFill/>
        </p:spPr>
        <p:txBody>
          <a:bodyPr wrap="square" rtlCol="0">
            <a:spAutoFit/>
          </a:bodyPr>
          <a:lstStyle/>
          <a:p>
            <a:r>
              <a:rPr lang="en-US" b="1" dirty="0">
                <a:solidFill>
                  <a:srgbClr val="FF0000"/>
                </a:solidFill>
              </a:rPr>
              <a:t>Why class is important? </a:t>
            </a:r>
          </a:p>
        </p:txBody>
      </p:sp>
    </p:spTree>
    <p:extLst>
      <p:ext uri="{BB962C8B-B14F-4D97-AF65-F5344CB8AC3E}">
        <p14:creationId xmlns:p14="http://schemas.microsoft.com/office/powerpoint/2010/main" val="1291077638"/>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6341</TotalTime>
  <Words>2085</Words>
  <Application>Microsoft Office PowerPoint</Application>
  <PresentationFormat>On-screen Show (4:3)</PresentationFormat>
  <Paragraphs>354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Rounded MT Bold</vt:lpstr>
      <vt:lpstr>Calibri</vt:lpstr>
      <vt:lpstr>Courier New</vt:lpstr>
      <vt:lpstr>Wingdings</vt:lpstr>
      <vt:lpstr>Lpu theme final with copyright(S)</vt:lpstr>
      <vt:lpstr>CAP455</vt:lpstr>
      <vt:lpstr>Topics Covered:</vt:lpstr>
      <vt:lpstr>PowerPoint Presentation</vt:lpstr>
      <vt:lpstr>Procedural vs object oriented programming paradigms: </vt:lpstr>
      <vt:lpstr>Continued…</vt:lpstr>
      <vt:lpstr>Input/output streams classes and objects: </vt:lpstr>
      <vt:lpstr>PowerPoint Presentation</vt:lpstr>
      <vt:lpstr>Class</vt:lpstr>
      <vt:lpstr>PowerPoint Presentation</vt:lpstr>
      <vt:lpstr>PowerPoint Presentation</vt:lpstr>
      <vt:lpstr>Class </vt:lpstr>
      <vt:lpstr>PowerPoint Presentation</vt:lpstr>
      <vt:lpstr>Object</vt:lpstr>
      <vt:lpstr>Structures in C++</vt:lpstr>
      <vt:lpstr>create a structure</vt:lpstr>
      <vt:lpstr>PowerPoint Presentation</vt:lpstr>
      <vt:lpstr>Union</vt:lpstr>
      <vt:lpstr>PowerPoint Presentation</vt:lpstr>
      <vt:lpstr>PowerPoint Presentation</vt:lpstr>
      <vt:lpstr>PowerPoint Presentation</vt:lpstr>
      <vt:lpstr>enumerations (enums) and classes</vt:lpstr>
      <vt:lpstr>PowerPoint Presentation</vt:lpstr>
      <vt:lpstr>static data members and functions</vt:lpstr>
      <vt:lpstr>PowerPoint Presentation</vt:lpstr>
      <vt:lpstr>static functions example</vt:lpstr>
      <vt:lpstr>user defined functions</vt:lpstr>
      <vt:lpstr>user defined functions</vt:lpstr>
      <vt:lpstr>inline function</vt:lpstr>
      <vt:lpstr>Fried function</vt:lpstr>
      <vt:lpstr>Friend function</vt:lpstr>
      <vt:lpstr>PowerPoint Presentation</vt:lpstr>
      <vt:lpstr>friend class</vt:lpstr>
      <vt:lpstr>reference variables</vt:lpstr>
      <vt:lpstr>Function calling mechanism</vt:lpstr>
      <vt:lpstr>PowerPoint Presentation</vt:lpstr>
      <vt:lpstr>PowerPoint Presentation</vt:lpstr>
      <vt:lpstr>PowerPoint Presentation</vt:lpstr>
      <vt:lpstr>PowerPoint Presentation</vt:lpstr>
      <vt:lpstr>PowerPoint Presentation</vt:lpstr>
      <vt:lpstr>Note:</vt:lpstr>
      <vt:lpstr>Recursion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322</cp:revision>
  <dcterms:created xsi:type="dcterms:W3CDTF">2014-05-25T11:13:57Z</dcterms:created>
  <dcterms:modified xsi:type="dcterms:W3CDTF">2023-09-07T02:13:57Z</dcterms:modified>
</cp:coreProperties>
</file>