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Lst>
  <p:notesMasterIdLst>
    <p:notesMasterId r:id="rId39"/>
  </p:notesMasterIdLst>
  <p:handoutMasterIdLst>
    <p:handoutMasterId r:id="rId40"/>
  </p:handoutMasterIdLst>
  <p:sldIdLst>
    <p:sldId id="320" r:id="rId2"/>
    <p:sldId id="354" r:id="rId3"/>
    <p:sldId id="355" r:id="rId4"/>
    <p:sldId id="358" r:id="rId5"/>
    <p:sldId id="359" r:id="rId6"/>
    <p:sldId id="360" r:id="rId7"/>
    <p:sldId id="362" r:id="rId8"/>
    <p:sldId id="361" r:id="rId9"/>
    <p:sldId id="356" r:id="rId10"/>
    <p:sldId id="357" r:id="rId11"/>
    <p:sldId id="363" r:id="rId12"/>
    <p:sldId id="371" r:id="rId13"/>
    <p:sldId id="373" r:id="rId14"/>
    <p:sldId id="372" r:id="rId15"/>
    <p:sldId id="365" r:id="rId16"/>
    <p:sldId id="374" r:id="rId17"/>
    <p:sldId id="367" r:id="rId18"/>
    <p:sldId id="369" r:id="rId19"/>
    <p:sldId id="368" r:id="rId20"/>
    <p:sldId id="370" r:id="rId21"/>
    <p:sldId id="375" r:id="rId22"/>
    <p:sldId id="376" r:id="rId23"/>
    <p:sldId id="377" r:id="rId24"/>
    <p:sldId id="378" r:id="rId25"/>
    <p:sldId id="379" r:id="rId26"/>
    <p:sldId id="380" r:id="rId27"/>
    <p:sldId id="381" r:id="rId28"/>
    <p:sldId id="382" r:id="rId29"/>
    <p:sldId id="383" r:id="rId30"/>
    <p:sldId id="384" r:id="rId31"/>
    <p:sldId id="385" r:id="rId32"/>
    <p:sldId id="386" r:id="rId33"/>
    <p:sldId id="387" r:id="rId34"/>
    <p:sldId id="388" r:id="rId35"/>
    <p:sldId id="389" r:id="rId36"/>
    <p:sldId id="391" r:id="rId37"/>
    <p:sldId id="353"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49" autoAdjust="0"/>
    <p:restoredTop sz="94660"/>
  </p:normalViewPr>
  <p:slideViewPr>
    <p:cSldViewPr>
      <p:cViewPr varScale="1">
        <p:scale>
          <a:sx n="68" d="100"/>
          <a:sy n="68" d="100"/>
        </p:scale>
        <p:origin x="1452" y="72"/>
      </p:cViewPr>
      <p:guideLst>
        <p:guide orient="horz" pos="2160"/>
        <p:guide pos="2880"/>
      </p:guideLst>
    </p:cSldViewPr>
  </p:slideViewPr>
  <p:notesTextViewPr>
    <p:cViewPr>
      <p:scale>
        <a:sx n="1" d="1"/>
        <a:sy n="1" d="1"/>
      </p:scale>
      <p:origin x="0" y="0"/>
    </p:cViewPr>
  </p:notesTextViewPr>
  <p:notesViewPr>
    <p:cSldViewPr>
      <p:cViewPr varScale="1">
        <p:scale>
          <a:sx n="55" d="100"/>
          <a:sy n="55" d="100"/>
        </p:scale>
        <p:origin x="2022"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9BF3176-BDCC-49EA-B30D-5437BB8C7604}" type="datetimeFigureOut">
              <a:rPr lang="en-US" smtClean="0"/>
              <a:pPr/>
              <a:t>9/13/2023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A227CDD-B970-4E95-B4CD-CAD47DE6DC57}" type="slidenum">
              <a:rPr lang="en-US" smtClean="0"/>
              <a:pPr/>
              <a:t>‹#›</a:t>
            </a:fld>
            <a:endParaRPr lang="en-US"/>
          </a:p>
        </p:txBody>
      </p:sp>
    </p:spTree>
    <p:extLst>
      <p:ext uri="{BB962C8B-B14F-4D97-AF65-F5344CB8AC3E}">
        <p14:creationId xmlns:p14="http://schemas.microsoft.com/office/powerpoint/2010/main" val="12811844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AB7907-3328-40C6-81DC-094447F4187C}" type="datetimeFigureOut">
              <a:rPr lang="en-US" smtClean="0"/>
              <a:pPr/>
              <a:t>9/13/2023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FFCBBA-87C4-482A-9ED2-FD5CC3AE6FAA}" type="slidenum">
              <a:rPr lang="en-US" smtClean="0"/>
              <a:pPr/>
              <a:t>‹#›</a:t>
            </a:fld>
            <a:endParaRPr lang="en-US"/>
          </a:p>
        </p:txBody>
      </p:sp>
    </p:spTree>
    <p:extLst>
      <p:ext uri="{BB962C8B-B14F-4D97-AF65-F5344CB8AC3E}">
        <p14:creationId xmlns:p14="http://schemas.microsoft.com/office/powerpoint/2010/main" val="1721297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FFCBBA-87C4-482A-9ED2-FD5CC3AE6FAA}" type="slidenum">
              <a:rPr lang="en-US" smtClean="0"/>
              <a:pPr/>
              <a:t>16</a:t>
            </a:fld>
            <a:endParaRPr lang="en-US"/>
          </a:p>
        </p:txBody>
      </p:sp>
    </p:spTree>
    <p:extLst>
      <p:ext uri="{BB962C8B-B14F-4D97-AF65-F5344CB8AC3E}">
        <p14:creationId xmlns:p14="http://schemas.microsoft.com/office/powerpoint/2010/main" val="4240416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38200" y="3429000"/>
            <a:ext cx="7086600" cy="1752600"/>
          </a:xfrm>
        </p:spPr>
        <p:txBody>
          <a:bodyPr/>
          <a:lstStyle>
            <a:lvl1pPr marL="0" indent="0" algn="l">
              <a:buNone/>
              <a:defRPr>
                <a:solidFill>
                  <a:srgbClr val="C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cxnSp>
        <p:nvCxnSpPr>
          <p:cNvPr id="7" name="Straight Connector 6"/>
          <p:cNvCxnSpPr/>
          <p:nvPr/>
        </p:nvCxnSpPr>
        <p:spPr>
          <a:xfrm>
            <a:off x="839322" y="3352800"/>
            <a:ext cx="7056784"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cxnSp>
        <p:nvCxnSpPr>
          <p:cNvPr id="9" name="Straight Connector 8"/>
          <p:cNvCxnSpPr/>
          <p:nvPr/>
        </p:nvCxnSpPr>
        <p:spPr>
          <a:xfrm>
            <a:off x="839322" y="3352800"/>
            <a:ext cx="7056784"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sp>
        <p:nvSpPr>
          <p:cNvPr id="13" name="Subtitle 2"/>
          <p:cNvSpPr txBox="1">
            <a:spLocks/>
          </p:cNvSpPr>
          <p:nvPr/>
        </p:nvSpPr>
        <p:spPr>
          <a:xfrm>
            <a:off x="1375935" y="388620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rgbClr val="C00000"/>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a:p>
        </p:txBody>
      </p:sp>
      <p:cxnSp>
        <p:nvCxnSpPr>
          <p:cNvPr id="14" name="Straight Connector 13"/>
          <p:cNvCxnSpPr/>
          <p:nvPr/>
        </p:nvCxnSpPr>
        <p:spPr>
          <a:xfrm>
            <a:off x="1043608" y="3352800"/>
            <a:ext cx="7056784" cy="0"/>
          </a:xfrm>
          <a:prstGeom prst="line">
            <a:avLst/>
          </a:prstGeom>
          <a:ln>
            <a:solidFill>
              <a:schemeClr val="accent5"/>
            </a:solidFill>
          </a:ln>
        </p:spPr>
        <p:style>
          <a:lnRef idx="3">
            <a:schemeClr val="accent6"/>
          </a:lnRef>
          <a:fillRef idx="0">
            <a:schemeClr val="accent6"/>
          </a:fillRef>
          <a:effectRef idx="2">
            <a:schemeClr val="accent6"/>
          </a:effectRef>
          <a:fontRef idx="minor">
            <a:schemeClr val="tx1"/>
          </a:fontRef>
        </p:style>
      </p:cxnSp>
      <p:sp>
        <p:nvSpPr>
          <p:cNvPr id="15" name="Subtitle 2"/>
          <p:cNvSpPr txBox="1">
            <a:spLocks/>
          </p:cNvSpPr>
          <p:nvPr userDrawn="1"/>
        </p:nvSpPr>
        <p:spPr>
          <a:xfrm>
            <a:off x="1375935" y="388620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rgbClr val="C00000"/>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a:p>
        </p:txBody>
      </p:sp>
      <p:cxnSp>
        <p:nvCxnSpPr>
          <p:cNvPr id="16" name="Straight Connector 15"/>
          <p:cNvCxnSpPr/>
          <p:nvPr userDrawn="1"/>
        </p:nvCxnSpPr>
        <p:spPr>
          <a:xfrm>
            <a:off x="1043608" y="3352800"/>
            <a:ext cx="7056784" cy="0"/>
          </a:xfrm>
          <a:prstGeom prst="line">
            <a:avLst/>
          </a:prstGeom>
          <a:ln>
            <a:solidFill>
              <a:schemeClr val="accent5"/>
            </a:solidFill>
          </a:ln>
        </p:spPr>
        <p:style>
          <a:lnRef idx="3">
            <a:schemeClr val="accent6"/>
          </a:lnRef>
          <a:fillRef idx="0">
            <a:schemeClr val="accent6"/>
          </a:fillRef>
          <a:effectRef idx="2">
            <a:schemeClr val="accent6"/>
          </a:effectRef>
          <a:fontRef idx="minor">
            <a:schemeClr val="tx1"/>
          </a:fontRef>
        </p:style>
      </p:cxnSp>
      <p:sp>
        <p:nvSpPr>
          <p:cNvPr id="17" name="TextBox 16"/>
          <p:cNvSpPr txBox="1"/>
          <p:nvPr userDrawn="1"/>
        </p:nvSpPr>
        <p:spPr>
          <a:xfrm>
            <a:off x="4556070" y="5562600"/>
            <a:ext cx="4572000" cy="1015663"/>
          </a:xfrm>
          <a:prstGeom prst="rect">
            <a:avLst/>
          </a:prstGeom>
          <a:noFill/>
        </p:spPr>
        <p:txBody>
          <a:bodyPr wrap="square" rtlCol="0">
            <a:spAutoFit/>
          </a:bodyPr>
          <a:lstStyle/>
          <a:p>
            <a:pPr algn="r"/>
            <a:r>
              <a:rPr lang="en-US" sz="2000" b="0" dirty="0">
                <a:solidFill>
                  <a:srgbClr val="002060"/>
                </a:solidFill>
                <a:latin typeface="Arial Rounded MT Bold" pitchFamily="34" charset="0"/>
              </a:rPr>
              <a:t>Created By: 		</a:t>
            </a:r>
          </a:p>
          <a:p>
            <a:pPr algn="r"/>
            <a:r>
              <a:rPr lang="en-US" sz="2000" b="0" dirty="0">
                <a:solidFill>
                  <a:srgbClr val="002060"/>
                </a:solidFill>
                <a:latin typeface="Arial Rounded MT Bold" pitchFamily="34" charset="0"/>
              </a:rPr>
              <a:t>Kumar Vishal</a:t>
            </a:r>
          </a:p>
          <a:p>
            <a:pPr algn="r"/>
            <a:r>
              <a:rPr lang="en-US" sz="2000" b="0" dirty="0">
                <a:solidFill>
                  <a:srgbClr val="002060"/>
                </a:solidFill>
                <a:latin typeface="Arial Rounded MT Bold" pitchFamily="34" charset="0"/>
              </a:rPr>
              <a:t>		(SCA),</a:t>
            </a:r>
            <a:r>
              <a:rPr lang="en-US" sz="2000" b="0" baseline="0" dirty="0">
                <a:solidFill>
                  <a:srgbClr val="002060"/>
                </a:solidFill>
                <a:latin typeface="Arial Rounded MT Bold" pitchFamily="34" charset="0"/>
              </a:rPr>
              <a:t> LPU</a:t>
            </a:r>
            <a:endParaRPr lang="en-US" sz="2000" b="0" dirty="0">
              <a:solidFill>
                <a:srgbClr val="002060"/>
              </a:solidFill>
              <a:latin typeface="Arial Rounded MT Bold"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635818"/>
            <a:ext cx="1808162" cy="32972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itle 1"/>
          <p:cNvSpPr txBox="1">
            <a:spLocks/>
          </p:cNvSpPr>
          <p:nvPr/>
        </p:nvSpPr>
        <p:spPr>
          <a:xfrm>
            <a:off x="1953250" y="5958408"/>
            <a:ext cx="7155254" cy="89959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endParaRPr lang="en-IN" sz="1400" dirty="0">
              <a:solidFill>
                <a:schemeClr val="tx1">
                  <a:lumMod val="65000"/>
                  <a:lumOff val="35000"/>
                </a:schemeClr>
              </a:solidFill>
            </a:endParaRPr>
          </a:p>
        </p:txBody>
      </p:sp>
      <p:cxnSp>
        <p:nvCxnSpPr>
          <p:cNvPr id="9" name="Straight Connector 8"/>
          <p:cNvCxnSpPr/>
          <p:nvPr/>
        </p:nvCxnSpPr>
        <p:spPr>
          <a:xfrm>
            <a:off x="755576" y="4077072"/>
            <a:ext cx="7056784" cy="0"/>
          </a:xfrm>
          <a:prstGeom prst="line">
            <a:avLst/>
          </a:prstGeom>
        </p:spPr>
        <p:style>
          <a:lnRef idx="3">
            <a:schemeClr val="accent6"/>
          </a:lnRef>
          <a:fillRef idx="0">
            <a:schemeClr val="accent6"/>
          </a:fillRef>
          <a:effectRef idx="2">
            <a:schemeClr val="accent6"/>
          </a:effectRef>
          <a:fontRef idx="minor">
            <a:schemeClr val="tx1"/>
          </a:fontRef>
        </p:style>
      </p:cxnSp>
      <p:sp>
        <p:nvSpPr>
          <p:cNvPr id="10" name="Title 1"/>
          <p:cNvSpPr>
            <a:spLocks noGrp="1"/>
          </p:cNvSpPr>
          <p:nvPr>
            <p:ph type="title" hasCustomPrompt="1"/>
          </p:nvPr>
        </p:nvSpPr>
        <p:spPr>
          <a:xfrm>
            <a:off x="685800" y="4114800"/>
            <a:ext cx="7155254" cy="1600200"/>
          </a:xfrm>
        </p:spPr>
        <p:txBody>
          <a:bodyPr anchor="t">
            <a:noAutofit/>
          </a:bodyPr>
          <a:lstStyle>
            <a:lvl1pPr algn="r">
              <a:defRPr>
                <a:solidFill>
                  <a:srgbClr val="C00000"/>
                </a:solidFill>
              </a:defRPr>
            </a:lvl1pPr>
          </a:lstStyle>
          <a:p>
            <a:pPr algn="r"/>
            <a:r>
              <a:rPr lang="en-US" sz="3600" dirty="0">
                <a:solidFill>
                  <a:srgbClr val="C00000"/>
                </a:solidFill>
              </a:rPr>
              <a:t>Next Class:</a:t>
            </a:r>
            <a:endParaRPr lang="en-IN" sz="1400" dirty="0">
              <a:solidFill>
                <a:schemeClr val="tx1">
                  <a:lumMod val="95000"/>
                  <a:lumOff val="5000"/>
                </a:scheme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Content Placeholder 5"/>
          <p:cNvSpPr>
            <a:spLocks noGrp="1"/>
          </p:cNvSpPr>
          <p:nvPr>
            <p:ph sz="quarter" idx="12"/>
          </p:nvPr>
        </p:nvSpPr>
        <p:spPr>
          <a:xfrm>
            <a:off x="0" y="685800"/>
            <a:ext cx="6400800" cy="5486400"/>
          </a:xfrm>
          <a:solidFill>
            <a:srgbClr val="FFE593"/>
          </a:solidFill>
        </p:spPr>
        <p:txBody>
          <a:bodyPr>
            <a:normAutofit/>
          </a:bodyPr>
          <a:lstStyle>
            <a:lvl1pPr marL="0" indent="0">
              <a:spcBef>
                <a:spcPts val="0"/>
              </a:spcBef>
              <a:buNone/>
              <a:defRPr sz="1800" b="1">
                <a:solidFill>
                  <a:schemeClr val="tx1"/>
                </a:solidFill>
                <a:latin typeface="Courier New" pitchFamily="49" charset="0"/>
                <a:cs typeface="Courier New" pitchFamily="49" charset="0"/>
              </a:defRPr>
            </a:lvl1pPr>
            <a:lvl2pPr marL="0" indent="0">
              <a:spcBef>
                <a:spcPts val="0"/>
              </a:spcBef>
              <a:buNone/>
              <a:defRPr sz="1800" b="1">
                <a:solidFill>
                  <a:schemeClr val="tx1"/>
                </a:solidFill>
                <a:latin typeface="Courier New" pitchFamily="49" charset="0"/>
                <a:cs typeface="Courier New" pitchFamily="49" charset="0"/>
              </a:defRPr>
            </a:lvl2pPr>
            <a:lvl3pPr marL="0" indent="0">
              <a:spcBef>
                <a:spcPts val="0"/>
              </a:spcBef>
              <a:buNone/>
              <a:defRPr sz="1800" b="1">
                <a:solidFill>
                  <a:schemeClr val="tx1"/>
                </a:solidFill>
                <a:latin typeface="Courier New" pitchFamily="49" charset="0"/>
                <a:cs typeface="Courier New" pitchFamily="49" charset="0"/>
              </a:defRPr>
            </a:lvl3pPr>
            <a:lvl4pPr marL="0" indent="0">
              <a:spcBef>
                <a:spcPts val="0"/>
              </a:spcBef>
              <a:buNone/>
              <a:defRPr sz="1800" b="1">
                <a:solidFill>
                  <a:schemeClr val="tx1"/>
                </a:solidFill>
                <a:latin typeface="Courier New" pitchFamily="49" charset="0"/>
                <a:cs typeface="Courier New" pitchFamily="49" charset="0"/>
              </a:defRPr>
            </a:lvl4pPr>
            <a:lvl5pPr marL="0" indent="0">
              <a:spcBef>
                <a:spcPts val="0"/>
              </a:spcBef>
              <a:buNone/>
              <a:defRPr sz="1800" b="1">
                <a:solidFill>
                  <a:schemeClr val="tx1"/>
                </a:solidFill>
                <a:latin typeface="Courier New" pitchFamily="49" charset="0"/>
                <a:cs typeface="Courier New"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3"/>
          </p:nvPr>
        </p:nvSpPr>
        <p:spPr>
          <a:xfrm>
            <a:off x="6553200" y="685800"/>
            <a:ext cx="2590800" cy="5486400"/>
          </a:xfrm>
        </p:spPr>
        <p:txBody>
          <a:bodyPr>
            <a:noAutofit/>
          </a:bodyPr>
          <a:lstStyle>
            <a:lvl1pPr marL="0" indent="0">
              <a:spcBef>
                <a:spcPts val="0"/>
              </a:spcBef>
              <a:buNone/>
              <a:defRPr sz="2800">
                <a:solidFill>
                  <a:schemeClr val="accent1"/>
                </a:solidFill>
              </a:defRPr>
            </a:lvl1pPr>
            <a:lvl2pPr marL="0" indent="0">
              <a:spcBef>
                <a:spcPts val="0"/>
              </a:spcBef>
              <a:buNone/>
              <a:defRPr sz="2800">
                <a:solidFill>
                  <a:schemeClr val="accent1"/>
                </a:solidFill>
              </a:defRPr>
            </a:lvl2pPr>
            <a:lvl3pPr marL="0" indent="0">
              <a:spcBef>
                <a:spcPts val="0"/>
              </a:spcBef>
              <a:buNone/>
              <a:defRPr sz="2800">
                <a:solidFill>
                  <a:schemeClr val="accent1"/>
                </a:solidFill>
              </a:defRPr>
            </a:lvl3pPr>
            <a:lvl4pPr marL="0" indent="0">
              <a:spcBef>
                <a:spcPts val="0"/>
              </a:spcBef>
              <a:buNone/>
              <a:defRPr sz="2800">
                <a:solidFill>
                  <a:schemeClr val="accent1"/>
                </a:solidFill>
              </a:defRPr>
            </a:lvl4pPr>
            <a:lvl5pPr marL="0" indent="0">
              <a:spcBef>
                <a:spcPts val="0"/>
              </a:spcBef>
              <a:buNone/>
              <a:defRPr sz="28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svg"/><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8.sv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6.svg"/><Relationship Id="rId2" Type="http://schemas.openxmlformats.org/officeDocument/2006/relationships/image" Target="../media/image9.pn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8.sv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8.sv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685800" y="1806575"/>
            <a:ext cx="7772400" cy="1470025"/>
          </a:xfrm>
          <a:prstGeom prst="rect">
            <a:avLst/>
          </a:prstGeom>
        </p:spPr>
        <p:txBody>
          <a:bodyPr vert="horz" lIns="91440" tIns="45720" rIns="91440" bIns="45720" rtlCol="0" anchor="ct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br>
              <a:rPr lang="en-US" dirty="0"/>
            </a:br>
            <a:r>
              <a:rPr lang="en-US" dirty="0"/>
              <a:t>OBJECT ORIENTED PROGRAMMING USING C++</a:t>
            </a:r>
          </a:p>
          <a:p>
            <a:br>
              <a:rPr lang="en-US" dirty="0"/>
            </a:br>
            <a:endParaRPr lang="en-US" dirty="0"/>
          </a:p>
        </p:txBody>
      </p:sp>
      <p:pic>
        <p:nvPicPr>
          <p:cNvPr id="10" name="Picture 2" descr="C++ APK 1.10.1 - download free apk from APKSum">
            <a:extLst>
              <a:ext uri="{FF2B5EF4-FFF2-40B4-BE49-F238E27FC236}">
                <a16:creationId xmlns:a16="http://schemas.microsoft.com/office/drawing/2014/main" id="{B5E672F1-6BC3-4B9B-87BB-D607A2AA36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0900" y="4267200"/>
            <a:ext cx="2247900" cy="22479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7C24603-5945-43BE-8478-54A0DC119021}"/>
              </a:ext>
            </a:extLst>
          </p:cNvPr>
          <p:cNvSpPr txBox="1"/>
          <p:nvPr/>
        </p:nvSpPr>
        <p:spPr>
          <a:xfrm>
            <a:off x="6248400" y="4724400"/>
            <a:ext cx="2247900" cy="1323439"/>
          </a:xfrm>
          <a:prstGeom prst="rect">
            <a:avLst/>
          </a:prstGeom>
          <a:noFill/>
        </p:spPr>
        <p:txBody>
          <a:bodyPr wrap="square" rtlCol="0">
            <a:spAutoFit/>
          </a:bodyPr>
          <a:lstStyle/>
          <a:p>
            <a:r>
              <a:rPr lang="en-US" sz="2000" dirty="0">
                <a:solidFill>
                  <a:schemeClr val="tx2"/>
                </a:solidFill>
              </a:rPr>
              <a:t>Presented By</a:t>
            </a:r>
          </a:p>
          <a:p>
            <a:r>
              <a:rPr lang="en-US" sz="2000" dirty="0">
                <a:solidFill>
                  <a:schemeClr val="tx2"/>
                </a:solidFill>
              </a:rPr>
              <a:t>Kumar Vishal</a:t>
            </a:r>
          </a:p>
          <a:p>
            <a:r>
              <a:rPr lang="en-US" sz="2000" dirty="0">
                <a:solidFill>
                  <a:schemeClr val="tx2"/>
                </a:solidFill>
              </a:rPr>
              <a:t>Assistant Professor</a:t>
            </a:r>
          </a:p>
          <a:p>
            <a:r>
              <a:rPr lang="en-US" sz="2000" dirty="0">
                <a:solidFill>
                  <a:schemeClr val="tx2"/>
                </a:solidFill>
              </a:rPr>
              <a:t>SCA, LPU</a:t>
            </a:r>
          </a:p>
        </p:txBody>
      </p:sp>
      <p:sp>
        <p:nvSpPr>
          <p:cNvPr id="3" name="Title 2">
            <a:extLst>
              <a:ext uri="{FF2B5EF4-FFF2-40B4-BE49-F238E27FC236}">
                <a16:creationId xmlns:a16="http://schemas.microsoft.com/office/drawing/2014/main" id="{FFDE4DF1-B111-4853-8AF5-6BA023124A0A}"/>
              </a:ext>
            </a:extLst>
          </p:cNvPr>
          <p:cNvSpPr>
            <a:spLocks noGrp="1"/>
          </p:cNvSpPr>
          <p:nvPr>
            <p:ph type="title"/>
          </p:nvPr>
        </p:nvSpPr>
        <p:spPr/>
        <p:txBody>
          <a:bodyPr/>
          <a:lstStyle/>
          <a:p>
            <a:r>
              <a:rPr lang="en-US" dirty="0"/>
              <a:t>CAP455</a:t>
            </a:r>
          </a:p>
        </p:txBody>
      </p:sp>
    </p:spTree>
    <p:extLst>
      <p:ext uri="{BB962C8B-B14F-4D97-AF65-F5344CB8AC3E}">
        <p14:creationId xmlns:p14="http://schemas.microsoft.com/office/powerpoint/2010/main" val="1959333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7AC7D-1D20-497C-AEE6-3E0E47C20AB4}"/>
              </a:ext>
            </a:extLst>
          </p:cNvPr>
          <p:cNvSpPr>
            <a:spLocks noGrp="1"/>
          </p:cNvSpPr>
          <p:nvPr>
            <p:ph type="title"/>
          </p:nvPr>
        </p:nvSpPr>
        <p:spPr/>
        <p:txBody>
          <a:bodyPr/>
          <a:lstStyle/>
          <a:p>
            <a:r>
              <a:rPr lang="en-US" dirty="0">
                <a:solidFill>
                  <a:srgbClr val="C00000"/>
                </a:solidFill>
              </a:rPr>
              <a:t>pointer</a:t>
            </a:r>
          </a:p>
        </p:txBody>
      </p:sp>
      <p:sp>
        <p:nvSpPr>
          <p:cNvPr id="3" name="Content Placeholder 2">
            <a:extLst>
              <a:ext uri="{FF2B5EF4-FFF2-40B4-BE49-F238E27FC236}">
                <a16:creationId xmlns:a16="http://schemas.microsoft.com/office/drawing/2014/main" id="{5ED649BC-8443-4913-A0D1-4EC942E8F5EB}"/>
              </a:ext>
            </a:extLst>
          </p:cNvPr>
          <p:cNvSpPr>
            <a:spLocks noGrp="1"/>
          </p:cNvSpPr>
          <p:nvPr>
            <p:ph idx="1"/>
          </p:nvPr>
        </p:nvSpPr>
        <p:spPr/>
        <p:txBody>
          <a:bodyPr/>
          <a:lstStyle/>
          <a:p>
            <a:pPr marL="0" indent="0">
              <a:buNone/>
            </a:pPr>
            <a:r>
              <a:rPr lang="en-US" dirty="0">
                <a:solidFill>
                  <a:schemeClr val="tx1"/>
                </a:solidFill>
              </a:rPr>
              <a:t>Pointer arithmetic means performing arithmetic operations on pointers. </a:t>
            </a:r>
          </a:p>
          <a:p>
            <a:r>
              <a:rPr lang="en-US" dirty="0"/>
              <a:t>Incrementing and Decrementing Pointers</a:t>
            </a:r>
          </a:p>
          <a:p>
            <a:r>
              <a:rPr lang="en-US" dirty="0"/>
              <a:t>Addition of Constant to Pointers</a:t>
            </a:r>
          </a:p>
          <a:p>
            <a:r>
              <a:rPr lang="en-US" dirty="0"/>
              <a:t>Subtraction of Constant from Pointers</a:t>
            </a:r>
          </a:p>
          <a:p>
            <a:r>
              <a:rPr lang="en-US" dirty="0"/>
              <a:t>Subtraction of Two Pointers of the Same Datatype</a:t>
            </a:r>
          </a:p>
        </p:txBody>
      </p:sp>
    </p:spTree>
    <p:extLst>
      <p:ext uri="{BB962C8B-B14F-4D97-AF65-F5344CB8AC3E}">
        <p14:creationId xmlns:p14="http://schemas.microsoft.com/office/powerpoint/2010/main" val="3388756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0119C6-5B3C-47F3-AA6A-9293B375C36F}"/>
              </a:ext>
            </a:extLst>
          </p:cNvPr>
          <p:cNvSpPr>
            <a:spLocks noGrp="1"/>
          </p:cNvSpPr>
          <p:nvPr>
            <p:ph idx="1"/>
          </p:nvPr>
        </p:nvSpPr>
        <p:spPr>
          <a:xfrm>
            <a:off x="457200" y="762000"/>
            <a:ext cx="8229600" cy="5364163"/>
          </a:xfrm>
        </p:spPr>
        <p:txBody>
          <a:bodyPr>
            <a:normAutofit lnSpcReduction="10000"/>
          </a:bodyPr>
          <a:lstStyle/>
          <a:p>
            <a:pPr marL="0" indent="0">
              <a:buNone/>
            </a:pPr>
            <a:r>
              <a:rPr lang="en-US" b="1" dirty="0">
                <a:solidFill>
                  <a:srgbClr val="C00000"/>
                </a:solidFill>
              </a:rPr>
              <a:t>1. Incrementing and Decrementing Pointer in C++</a:t>
            </a:r>
          </a:p>
          <a:p>
            <a:pPr marL="0" indent="0">
              <a:buNone/>
            </a:pPr>
            <a:r>
              <a:rPr lang="en-US" sz="2800" dirty="0">
                <a:solidFill>
                  <a:schemeClr val="tx1"/>
                </a:solidFill>
              </a:rPr>
              <a:t>Incrementing or decrementing a pointer will make it refer to the address of the next or previous data in the memory.</a:t>
            </a:r>
          </a:p>
          <a:p>
            <a:pPr marL="0" indent="0">
              <a:buNone/>
            </a:pPr>
            <a:r>
              <a:rPr lang="en-US" sz="2800" dirty="0">
                <a:solidFill>
                  <a:schemeClr val="tx1"/>
                </a:solidFill>
              </a:rPr>
              <a:t> </a:t>
            </a:r>
            <a:r>
              <a:rPr lang="en-US" sz="2800" b="1" dirty="0"/>
              <a:t>Incrementing a Pointer</a:t>
            </a:r>
          </a:p>
          <a:p>
            <a:pPr marL="0" indent="0" algn="just">
              <a:buNone/>
            </a:pPr>
            <a:r>
              <a:rPr lang="en-US" sz="2800" dirty="0">
                <a:solidFill>
                  <a:schemeClr val="tx1"/>
                </a:solidFill>
              </a:rPr>
              <a:t>Incrementing a pointer will depend on the type of variable address stored in the pointer. If the pointer stored the address of the integer type variable then the size of the integer pointer can be 4 bytes,</a:t>
            </a:r>
            <a:r>
              <a:rPr lang="en-US" sz="2800" dirty="0"/>
              <a:t> </a:t>
            </a:r>
            <a:r>
              <a:rPr lang="en-US" sz="2800" dirty="0">
                <a:solidFill>
                  <a:schemeClr val="tx1"/>
                </a:solidFill>
              </a:rPr>
              <a:t>if we increment an integer type variable it will be incremented by 4 bytes.</a:t>
            </a:r>
          </a:p>
          <a:p>
            <a:pPr marL="0" indent="0" algn="just">
              <a:buNone/>
            </a:pPr>
            <a:endParaRPr lang="en-US" sz="2800" dirty="0">
              <a:solidFill>
                <a:schemeClr val="tx1"/>
              </a:solidFill>
            </a:endParaRPr>
          </a:p>
          <a:p>
            <a:pPr marL="0" indent="0">
              <a:buNone/>
            </a:pPr>
            <a:endParaRPr lang="en-US" dirty="0"/>
          </a:p>
        </p:txBody>
      </p:sp>
    </p:spTree>
    <p:extLst>
      <p:ext uri="{BB962C8B-B14F-4D97-AF65-F5344CB8AC3E}">
        <p14:creationId xmlns:p14="http://schemas.microsoft.com/office/powerpoint/2010/main" val="632519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4D1F3FD-B6F1-431E-8B64-87D6E28366B5}"/>
              </a:ext>
            </a:extLst>
          </p:cNvPr>
          <p:cNvPicPr>
            <a:picLocks noChangeAspect="1"/>
          </p:cNvPicPr>
          <p:nvPr/>
        </p:nvPicPr>
        <p:blipFill>
          <a:blip r:embed="rId2"/>
          <a:stretch>
            <a:fillRect/>
          </a:stretch>
        </p:blipFill>
        <p:spPr>
          <a:xfrm>
            <a:off x="495300" y="1385887"/>
            <a:ext cx="8153400" cy="4086225"/>
          </a:xfrm>
          <a:prstGeom prst="rect">
            <a:avLst/>
          </a:prstGeom>
        </p:spPr>
      </p:pic>
      <p:sp>
        <p:nvSpPr>
          <p:cNvPr id="5" name="TextBox 4">
            <a:extLst>
              <a:ext uri="{FF2B5EF4-FFF2-40B4-BE49-F238E27FC236}">
                <a16:creationId xmlns:a16="http://schemas.microsoft.com/office/drawing/2014/main" id="{AF93FB11-2673-4A6A-91C3-3340DDDDDFC5}"/>
              </a:ext>
            </a:extLst>
          </p:cNvPr>
          <p:cNvSpPr txBox="1"/>
          <p:nvPr/>
        </p:nvSpPr>
        <p:spPr>
          <a:xfrm>
            <a:off x="990600" y="838200"/>
            <a:ext cx="3307957" cy="461665"/>
          </a:xfrm>
          <a:prstGeom prst="rect">
            <a:avLst/>
          </a:prstGeom>
          <a:noFill/>
        </p:spPr>
        <p:txBody>
          <a:bodyPr wrap="none" rtlCol="0">
            <a:spAutoFit/>
          </a:bodyPr>
          <a:lstStyle/>
          <a:p>
            <a:r>
              <a:rPr lang="en-US" sz="2400" b="1" dirty="0">
                <a:solidFill>
                  <a:srgbClr val="FF0000"/>
                </a:solidFill>
              </a:rPr>
              <a:t>Memory Representation</a:t>
            </a:r>
          </a:p>
        </p:txBody>
      </p:sp>
    </p:spTree>
    <p:extLst>
      <p:ext uri="{BB962C8B-B14F-4D97-AF65-F5344CB8AC3E}">
        <p14:creationId xmlns:p14="http://schemas.microsoft.com/office/powerpoint/2010/main" val="1399942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5284DB7-B978-4D36-B989-2EEDD20755C8}"/>
              </a:ext>
            </a:extLst>
          </p:cNvPr>
          <p:cNvPicPr>
            <a:picLocks noChangeAspect="1"/>
          </p:cNvPicPr>
          <p:nvPr/>
        </p:nvPicPr>
        <p:blipFill>
          <a:blip r:embed="rId2"/>
          <a:stretch>
            <a:fillRect/>
          </a:stretch>
        </p:blipFill>
        <p:spPr>
          <a:xfrm>
            <a:off x="1219200" y="1066800"/>
            <a:ext cx="6373621" cy="3862387"/>
          </a:xfrm>
          <a:prstGeom prst="rect">
            <a:avLst/>
          </a:prstGeom>
        </p:spPr>
      </p:pic>
    </p:spTree>
    <p:extLst>
      <p:ext uri="{BB962C8B-B14F-4D97-AF65-F5344CB8AC3E}">
        <p14:creationId xmlns:p14="http://schemas.microsoft.com/office/powerpoint/2010/main" val="802666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6D65374-5E43-4802-9DA6-84C0CEA38008}"/>
              </a:ext>
            </a:extLst>
          </p:cNvPr>
          <p:cNvPicPr>
            <a:picLocks noChangeAspect="1"/>
          </p:cNvPicPr>
          <p:nvPr/>
        </p:nvPicPr>
        <p:blipFill>
          <a:blip r:embed="rId2"/>
          <a:stretch>
            <a:fillRect/>
          </a:stretch>
        </p:blipFill>
        <p:spPr>
          <a:xfrm>
            <a:off x="0" y="1219200"/>
            <a:ext cx="8534400" cy="4619670"/>
          </a:xfrm>
          <a:prstGeom prst="rect">
            <a:avLst/>
          </a:prstGeom>
        </p:spPr>
      </p:pic>
    </p:spTree>
    <p:extLst>
      <p:ext uri="{BB962C8B-B14F-4D97-AF65-F5344CB8AC3E}">
        <p14:creationId xmlns:p14="http://schemas.microsoft.com/office/powerpoint/2010/main" val="40432824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1B5C0-6E33-421E-AA93-2F94BC388D7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BFF2DB2-6583-421B-9C34-324885BA93B3}"/>
              </a:ext>
            </a:extLst>
          </p:cNvPr>
          <p:cNvSpPr>
            <a:spLocks noGrp="1"/>
          </p:cNvSpPr>
          <p:nvPr>
            <p:ph idx="1"/>
          </p:nvPr>
        </p:nvSpPr>
        <p:spPr/>
        <p:txBody>
          <a:bodyPr/>
          <a:lstStyle/>
          <a:p>
            <a:pPr marL="0" indent="0" algn="just">
              <a:buNone/>
            </a:pPr>
            <a:r>
              <a:rPr lang="en-US" b="1" dirty="0">
                <a:solidFill>
                  <a:srgbClr val="C00000"/>
                </a:solidFill>
              </a:rPr>
              <a:t>Decrementing a pointer</a:t>
            </a:r>
            <a:r>
              <a:rPr lang="en-US" b="1" dirty="0">
                <a:solidFill>
                  <a:srgbClr val="0070C0"/>
                </a:solidFill>
              </a:rPr>
              <a:t>: </a:t>
            </a:r>
            <a:r>
              <a:rPr lang="en-US" dirty="0">
                <a:solidFill>
                  <a:schemeClr val="tx1"/>
                </a:solidFill>
              </a:rPr>
              <a:t>If the pointer stored the address of the integer type variable then the size of the integer pointer can be 4 bytes,</a:t>
            </a:r>
            <a:r>
              <a:rPr lang="en-US" dirty="0"/>
              <a:t> </a:t>
            </a:r>
            <a:r>
              <a:rPr lang="en-US" dirty="0">
                <a:solidFill>
                  <a:schemeClr val="tx1"/>
                </a:solidFill>
              </a:rPr>
              <a:t>if we decrement an integer type variable it will be decremented by 4 bytes.</a:t>
            </a:r>
            <a:endParaRPr lang="en-US" dirty="0"/>
          </a:p>
        </p:txBody>
      </p:sp>
    </p:spTree>
    <p:extLst>
      <p:ext uri="{BB962C8B-B14F-4D97-AF65-F5344CB8AC3E}">
        <p14:creationId xmlns:p14="http://schemas.microsoft.com/office/powerpoint/2010/main" val="2291022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C9B7820-9B58-4B9D-B649-096205050525}"/>
              </a:ext>
            </a:extLst>
          </p:cNvPr>
          <p:cNvPicPr>
            <a:picLocks noChangeAspect="1"/>
          </p:cNvPicPr>
          <p:nvPr/>
        </p:nvPicPr>
        <p:blipFill>
          <a:blip r:embed="rId3"/>
          <a:stretch>
            <a:fillRect/>
          </a:stretch>
        </p:blipFill>
        <p:spPr>
          <a:xfrm>
            <a:off x="0" y="1074505"/>
            <a:ext cx="9144000" cy="4708989"/>
          </a:xfrm>
          <a:prstGeom prst="rect">
            <a:avLst/>
          </a:prstGeom>
        </p:spPr>
      </p:pic>
    </p:spTree>
    <p:extLst>
      <p:ext uri="{BB962C8B-B14F-4D97-AF65-F5344CB8AC3E}">
        <p14:creationId xmlns:p14="http://schemas.microsoft.com/office/powerpoint/2010/main" val="17357046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B31DF3-4831-4CAC-819E-2BB5CC27AC46}"/>
              </a:ext>
            </a:extLst>
          </p:cNvPr>
          <p:cNvSpPr>
            <a:spLocks noGrp="1"/>
          </p:cNvSpPr>
          <p:nvPr>
            <p:ph type="title"/>
          </p:nvPr>
        </p:nvSpPr>
        <p:spPr/>
        <p:txBody>
          <a:bodyPr>
            <a:normAutofit fontScale="90000"/>
          </a:bodyPr>
          <a:lstStyle/>
          <a:p>
            <a:r>
              <a:rPr lang="en-US" b="1" dirty="0">
                <a:solidFill>
                  <a:srgbClr val="FF0000"/>
                </a:solidFill>
              </a:rPr>
              <a:t>2. Addition of Constant to Pointers:</a:t>
            </a:r>
            <a:br>
              <a:rPr lang="en-US" b="1" dirty="0">
                <a:solidFill>
                  <a:srgbClr val="FF0000"/>
                </a:solidFill>
              </a:rPr>
            </a:br>
            <a:endParaRPr lang="en-US" dirty="0">
              <a:solidFill>
                <a:srgbClr val="FF0000"/>
              </a:solidFill>
            </a:endParaRPr>
          </a:p>
        </p:txBody>
      </p:sp>
      <p:sp>
        <p:nvSpPr>
          <p:cNvPr id="3" name="Content Placeholder 2">
            <a:extLst>
              <a:ext uri="{FF2B5EF4-FFF2-40B4-BE49-F238E27FC236}">
                <a16:creationId xmlns:a16="http://schemas.microsoft.com/office/drawing/2014/main" id="{AD3E3900-C575-436E-872F-8F789C938D35}"/>
              </a:ext>
            </a:extLst>
          </p:cNvPr>
          <p:cNvSpPr>
            <a:spLocks noGrp="1"/>
          </p:cNvSpPr>
          <p:nvPr>
            <p:ph sz="half" idx="1"/>
          </p:nvPr>
        </p:nvSpPr>
        <p:spPr/>
        <p:txBody>
          <a:bodyPr>
            <a:normAutofit fontScale="92500" lnSpcReduction="10000"/>
          </a:bodyPr>
          <a:lstStyle/>
          <a:p>
            <a:pPr marL="0" indent="0" algn="just">
              <a:buNone/>
            </a:pPr>
            <a:r>
              <a:rPr lang="en-US" dirty="0">
                <a:solidFill>
                  <a:schemeClr val="tx1"/>
                </a:solidFill>
              </a:rPr>
              <a:t>We can add integer values to Pointers and the pointer is adjusted based on the size of the data type it points to. For example, if an integer pointer stores the address 100 and we add the value 5 to the pointer, it will store the new address as:</a:t>
            </a:r>
          </a:p>
          <a:p>
            <a:pPr marL="0" indent="0">
              <a:buNone/>
            </a:pPr>
            <a:r>
              <a:rPr lang="en-US" dirty="0">
                <a:solidFill>
                  <a:schemeClr val="tx1"/>
                </a:solidFill>
                <a:highlight>
                  <a:srgbClr val="FFFF00"/>
                </a:highlight>
              </a:rPr>
              <a:t>100 + (5 * 4(size of an integer)) = 120</a:t>
            </a:r>
          </a:p>
          <a:p>
            <a:pPr marL="0" indent="0">
              <a:buNone/>
            </a:pPr>
            <a:endParaRPr lang="en-US" dirty="0"/>
          </a:p>
        </p:txBody>
      </p:sp>
      <p:pic>
        <p:nvPicPr>
          <p:cNvPr id="6" name="Content Placeholder 5">
            <a:extLst>
              <a:ext uri="{FF2B5EF4-FFF2-40B4-BE49-F238E27FC236}">
                <a16:creationId xmlns:a16="http://schemas.microsoft.com/office/drawing/2014/main" id="{8F809550-1424-4013-B2A8-5C554B1B1793}"/>
              </a:ext>
            </a:extLst>
          </p:cNvPr>
          <p:cNvPicPr>
            <a:picLocks noGrp="1" noChangeAspect="1"/>
          </p:cNvPicPr>
          <p:nvPr>
            <p:ph sz="half" idx="2"/>
          </p:nvPr>
        </p:nvPicPr>
        <p:blipFill>
          <a:blip r:embed="rId2"/>
          <a:stretch>
            <a:fillRect/>
          </a:stretch>
        </p:blipFill>
        <p:spPr>
          <a:xfrm>
            <a:off x="4800600" y="1981200"/>
            <a:ext cx="4038600" cy="2642672"/>
          </a:xfrm>
          <a:prstGeom prst="rect">
            <a:avLst/>
          </a:prstGeom>
        </p:spPr>
      </p:pic>
    </p:spTree>
    <p:extLst>
      <p:ext uri="{BB962C8B-B14F-4D97-AF65-F5344CB8AC3E}">
        <p14:creationId xmlns:p14="http://schemas.microsoft.com/office/powerpoint/2010/main" val="36611155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87C0581-7150-4E2B-B74A-5D190CB81869}"/>
              </a:ext>
            </a:extLst>
          </p:cNvPr>
          <p:cNvPicPr>
            <a:picLocks noChangeAspect="1"/>
          </p:cNvPicPr>
          <p:nvPr/>
        </p:nvPicPr>
        <p:blipFill>
          <a:blip r:embed="rId2"/>
          <a:stretch>
            <a:fillRect/>
          </a:stretch>
        </p:blipFill>
        <p:spPr>
          <a:xfrm>
            <a:off x="0" y="1300215"/>
            <a:ext cx="9144000" cy="4257569"/>
          </a:xfrm>
          <a:prstGeom prst="rect">
            <a:avLst/>
          </a:prstGeom>
        </p:spPr>
      </p:pic>
    </p:spTree>
    <p:extLst>
      <p:ext uri="{BB962C8B-B14F-4D97-AF65-F5344CB8AC3E}">
        <p14:creationId xmlns:p14="http://schemas.microsoft.com/office/powerpoint/2010/main" val="3115514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F30A1-5FFB-4D64-9EAF-19CF76F17BD6}"/>
              </a:ext>
            </a:extLst>
          </p:cNvPr>
          <p:cNvSpPr>
            <a:spLocks noGrp="1"/>
          </p:cNvSpPr>
          <p:nvPr>
            <p:ph type="title"/>
          </p:nvPr>
        </p:nvSpPr>
        <p:spPr/>
        <p:txBody>
          <a:bodyPr>
            <a:noAutofit/>
          </a:bodyPr>
          <a:lstStyle/>
          <a:p>
            <a:r>
              <a:rPr lang="en-US" sz="3600" b="1" dirty="0">
                <a:solidFill>
                  <a:srgbClr val="FF0000"/>
                </a:solidFill>
              </a:rPr>
              <a:t>3. Subtraction of Constant from Pointers:</a:t>
            </a:r>
            <a:br>
              <a:rPr lang="en-US" sz="3600" b="1" dirty="0">
                <a:solidFill>
                  <a:srgbClr val="FF0000"/>
                </a:solidFill>
              </a:rPr>
            </a:br>
            <a:endParaRPr lang="en-US" sz="3600" dirty="0">
              <a:solidFill>
                <a:srgbClr val="FF0000"/>
              </a:solidFill>
            </a:endParaRPr>
          </a:p>
        </p:txBody>
      </p:sp>
      <p:sp>
        <p:nvSpPr>
          <p:cNvPr id="3" name="Content Placeholder 2">
            <a:extLst>
              <a:ext uri="{FF2B5EF4-FFF2-40B4-BE49-F238E27FC236}">
                <a16:creationId xmlns:a16="http://schemas.microsoft.com/office/drawing/2014/main" id="{410E6C92-8F7C-4D0E-A791-DBC320B0C191}"/>
              </a:ext>
            </a:extLst>
          </p:cNvPr>
          <p:cNvSpPr>
            <a:spLocks noGrp="1"/>
          </p:cNvSpPr>
          <p:nvPr>
            <p:ph sz="half" idx="1"/>
          </p:nvPr>
        </p:nvSpPr>
        <p:spPr>
          <a:xfrm>
            <a:off x="457200" y="1295400"/>
            <a:ext cx="4038600" cy="4830763"/>
          </a:xfrm>
        </p:spPr>
        <p:txBody>
          <a:bodyPr>
            <a:normAutofit fontScale="92500" lnSpcReduction="20000"/>
          </a:bodyPr>
          <a:lstStyle/>
          <a:p>
            <a:pPr marL="0" indent="0" algn="just">
              <a:buNone/>
            </a:pPr>
            <a:r>
              <a:rPr lang="en-US" dirty="0">
                <a:solidFill>
                  <a:schemeClr val="tx1"/>
                </a:solidFill>
              </a:rPr>
              <a:t>We can also subtract a constant from Pointers and it is the same as the addition of a constant to a pointer. For example, if an integer pointer stores the address 120 and we subtract the value 5 from the pointer, it will store the new address as:</a:t>
            </a:r>
          </a:p>
          <a:p>
            <a:pPr marL="0" indent="0">
              <a:buNone/>
            </a:pPr>
            <a:endParaRPr lang="en-US" dirty="0"/>
          </a:p>
          <a:p>
            <a:pPr marL="0" indent="0">
              <a:buNone/>
            </a:pPr>
            <a:r>
              <a:rPr lang="en-US" dirty="0">
                <a:solidFill>
                  <a:schemeClr val="tx1"/>
                </a:solidFill>
                <a:highlight>
                  <a:srgbClr val="FFFF00"/>
                </a:highlight>
              </a:rPr>
              <a:t>120 - (5 * 4(size of an integer)) = 100</a:t>
            </a:r>
          </a:p>
        </p:txBody>
      </p:sp>
      <p:pic>
        <p:nvPicPr>
          <p:cNvPr id="5" name="Picture 4">
            <a:extLst>
              <a:ext uri="{FF2B5EF4-FFF2-40B4-BE49-F238E27FC236}">
                <a16:creationId xmlns:a16="http://schemas.microsoft.com/office/drawing/2014/main" id="{C8967CC8-E196-444B-8BC1-29CFFE6EA3CE}"/>
              </a:ext>
            </a:extLst>
          </p:cNvPr>
          <p:cNvPicPr>
            <a:picLocks noChangeAspect="1"/>
          </p:cNvPicPr>
          <p:nvPr/>
        </p:nvPicPr>
        <p:blipFill>
          <a:blip r:embed="rId2"/>
          <a:stretch>
            <a:fillRect/>
          </a:stretch>
        </p:blipFill>
        <p:spPr>
          <a:xfrm>
            <a:off x="4579034" y="1828800"/>
            <a:ext cx="4224646" cy="2618582"/>
          </a:xfrm>
          <a:prstGeom prst="rect">
            <a:avLst/>
          </a:prstGeom>
        </p:spPr>
      </p:pic>
    </p:spTree>
    <p:extLst>
      <p:ext uri="{BB962C8B-B14F-4D97-AF65-F5344CB8AC3E}">
        <p14:creationId xmlns:p14="http://schemas.microsoft.com/office/powerpoint/2010/main" val="2035519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EA6DC-59EF-4E14-ACA0-DA8FD3B6D736}"/>
              </a:ext>
            </a:extLst>
          </p:cNvPr>
          <p:cNvSpPr>
            <a:spLocks noGrp="1"/>
          </p:cNvSpPr>
          <p:nvPr>
            <p:ph type="title"/>
          </p:nvPr>
        </p:nvSpPr>
        <p:spPr/>
        <p:txBody>
          <a:bodyPr>
            <a:normAutofit fontScale="90000"/>
          </a:bodyPr>
          <a:lstStyle/>
          <a:p>
            <a:pPr algn="l"/>
            <a:r>
              <a:rPr lang="en-US" sz="4000" dirty="0">
                <a:solidFill>
                  <a:srgbClr val="C00000"/>
                </a:solidFill>
              </a:rPr>
              <a:t>Handling pointers, arrays and string</a:t>
            </a:r>
            <a:br>
              <a:rPr lang="en-US" sz="4000" dirty="0">
                <a:solidFill>
                  <a:srgbClr val="C00000"/>
                </a:solidFill>
              </a:rPr>
            </a:br>
            <a:r>
              <a:rPr lang="en-US" sz="4000" dirty="0">
                <a:solidFill>
                  <a:srgbClr val="C00000"/>
                </a:solidFill>
                <a:highlight>
                  <a:srgbClr val="FFFF00"/>
                </a:highlight>
              </a:rPr>
              <a:t>Topics covered:</a:t>
            </a:r>
          </a:p>
        </p:txBody>
      </p:sp>
      <p:sp>
        <p:nvSpPr>
          <p:cNvPr id="3" name="Content Placeholder 2">
            <a:extLst>
              <a:ext uri="{FF2B5EF4-FFF2-40B4-BE49-F238E27FC236}">
                <a16:creationId xmlns:a16="http://schemas.microsoft.com/office/drawing/2014/main" id="{979D5963-39B4-4D3A-AE0C-0F87A0B02D94}"/>
              </a:ext>
            </a:extLst>
          </p:cNvPr>
          <p:cNvSpPr>
            <a:spLocks noGrp="1"/>
          </p:cNvSpPr>
          <p:nvPr>
            <p:ph idx="1"/>
          </p:nvPr>
        </p:nvSpPr>
        <p:spPr/>
        <p:txBody>
          <a:bodyPr>
            <a:normAutofit/>
          </a:bodyPr>
          <a:lstStyle/>
          <a:p>
            <a:pPr>
              <a:buFont typeface="Wingdings" panose="05000000000000000000" pitchFamily="2" charset="2"/>
              <a:buChar char="ü"/>
            </a:pPr>
            <a:r>
              <a:rPr lang="en-US" dirty="0">
                <a:solidFill>
                  <a:schemeClr val="tx1"/>
                </a:solidFill>
              </a:rPr>
              <a:t>pointer vs reference variables</a:t>
            </a:r>
          </a:p>
          <a:p>
            <a:pPr>
              <a:buFont typeface="Wingdings" panose="05000000000000000000" pitchFamily="2" charset="2"/>
              <a:buChar char="ü"/>
            </a:pPr>
            <a:r>
              <a:rPr lang="en-US" dirty="0">
                <a:solidFill>
                  <a:schemeClr val="tx1"/>
                </a:solidFill>
              </a:rPr>
              <a:t>void pointer, pointer arithmetic, </a:t>
            </a:r>
          </a:p>
          <a:p>
            <a:pPr>
              <a:buFont typeface="Wingdings" panose="05000000000000000000" pitchFamily="2" charset="2"/>
              <a:buChar char="ü"/>
            </a:pPr>
            <a:r>
              <a:rPr lang="en-US" dirty="0">
                <a:solidFill>
                  <a:schemeClr val="tx1"/>
                </a:solidFill>
              </a:rPr>
              <a:t>pointer to pointer, dangling pointer, wild pointer, </a:t>
            </a:r>
          </a:p>
          <a:p>
            <a:pPr>
              <a:buFont typeface="Wingdings" panose="05000000000000000000" pitchFamily="2" charset="2"/>
              <a:buChar char="ü"/>
            </a:pPr>
            <a:r>
              <a:rPr lang="en-US" dirty="0">
                <a:solidFill>
                  <a:schemeClr val="tx1"/>
                </a:solidFill>
              </a:rPr>
              <a:t>null pointer assignment, pointers as class member, pointer to objects, pointer to data member, </a:t>
            </a:r>
          </a:p>
        </p:txBody>
      </p:sp>
    </p:spTree>
    <p:extLst>
      <p:ext uri="{BB962C8B-B14F-4D97-AF65-F5344CB8AC3E}">
        <p14:creationId xmlns:p14="http://schemas.microsoft.com/office/powerpoint/2010/main" val="35309375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424DC36-4D6D-4F32-82C7-1C7A7CB838FD}"/>
              </a:ext>
            </a:extLst>
          </p:cNvPr>
          <p:cNvPicPr>
            <a:picLocks noChangeAspect="1"/>
          </p:cNvPicPr>
          <p:nvPr/>
        </p:nvPicPr>
        <p:blipFill>
          <a:blip r:embed="rId2"/>
          <a:stretch>
            <a:fillRect/>
          </a:stretch>
        </p:blipFill>
        <p:spPr>
          <a:xfrm>
            <a:off x="0" y="1194440"/>
            <a:ext cx="9144000" cy="4469120"/>
          </a:xfrm>
          <a:prstGeom prst="rect">
            <a:avLst/>
          </a:prstGeom>
        </p:spPr>
      </p:pic>
    </p:spTree>
    <p:extLst>
      <p:ext uri="{BB962C8B-B14F-4D97-AF65-F5344CB8AC3E}">
        <p14:creationId xmlns:p14="http://schemas.microsoft.com/office/powerpoint/2010/main" val="22951344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16F6B-36EE-4462-AD54-596D1A45F502}"/>
              </a:ext>
            </a:extLst>
          </p:cNvPr>
          <p:cNvSpPr>
            <a:spLocks noGrp="1"/>
          </p:cNvSpPr>
          <p:nvPr>
            <p:ph type="title"/>
          </p:nvPr>
        </p:nvSpPr>
        <p:spPr>
          <a:xfrm>
            <a:off x="457200" y="274638"/>
            <a:ext cx="8229600" cy="563562"/>
          </a:xfrm>
        </p:spPr>
        <p:txBody>
          <a:bodyPr>
            <a:noAutofit/>
          </a:bodyPr>
          <a:lstStyle/>
          <a:p>
            <a:r>
              <a:rPr lang="en-US" sz="2800" b="1" dirty="0">
                <a:solidFill>
                  <a:srgbClr val="FF0000"/>
                </a:solidFill>
              </a:rPr>
              <a:t>Subtraction of Two Pointers of the Same Datatype</a:t>
            </a:r>
          </a:p>
        </p:txBody>
      </p:sp>
      <p:sp>
        <p:nvSpPr>
          <p:cNvPr id="3" name="Content Placeholder 2">
            <a:extLst>
              <a:ext uri="{FF2B5EF4-FFF2-40B4-BE49-F238E27FC236}">
                <a16:creationId xmlns:a16="http://schemas.microsoft.com/office/drawing/2014/main" id="{593DC75B-9FD9-4A94-9615-A00152E3F2A7}"/>
              </a:ext>
            </a:extLst>
          </p:cNvPr>
          <p:cNvSpPr>
            <a:spLocks noGrp="1"/>
          </p:cNvSpPr>
          <p:nvPr>
            <p:ph sz="half" idx="1"/>
          </p:nvPr>
        </p:nvSpPr>
        <p:spPr>
          <a:xfrm>
            <a:off x="457200" y="990600"/>
            <a:ext cx="7391400" cy="5135563"/>
          </a:xfrm>
        </p:spPr>
        <p:txBody>
          <a:bodyPr>
            <a:normAutofit/>
          </a:bodyPr>
          <a:lstStyle/>
          <a:p>
            <a:pPr marL="0" indent="0" algn="just">
              <a:buNone/>
            </a:pPr>
            <a:r>
              <a:rPr lang="en-US" sz="2400" dirty="0">
                <a:solidFill>
                  <a:schemeClr val="tx1"/>
                </a:solidFill>
              </a:rPr>
              <a:t>The Subtraction of two pointers can be done only when both pointers are of the same data type. </a:t>
            </a:r>
          </a:p>
          <a:p>
            <a:pPr marL="0" indent="0" algn="just">
              <a:buNone/>
            </a:pPr>
            <a:r>
              <a:rPr lang="en-US" sz="2400" dirty="0">
                <a:solidFill>
                  <a:schemeClr val="tx1"/>
                </a:solidFill>
              </a:rPr>
              <a:t>The subtraction of two pointers gives the number of elements present between the two pointers.</a:t>
            </a:r>
          </a:p>
        </p:txBody>
      </p:sp>
      <p:pic>
        <p:nvPicPr>
          <p:cNvPr id="5" name="Picture 4">
            <a:extLst>
              <a:ext uri="{FF2B5EF4-FFF2-40B4-BE49-F238E27FC236}">
                <a16:creationId xmlns:a16="http://schemas.microsoft.com/office/drawing/2014/main" id="{3DA62666-D221-4D31-82C1-24702B6D0366}"/>
              </a:ext>
            </a:extLst>
          </p:cNvPr>
          <p:cNvPicPr>
            <a:picLocks noChangeAspect="1"/>
          </p:cNvPicPr>
          <p:nvPr/>
        </p:nvPicPr>
        <p:blipFill>
          <a:blip r:embed="rId2"/>
          <a:stretch>
            <a:fillRect/>
          </a:stretch>
        </p:blipFill>
        <p:spPr>
          <a:xfrm>
            <a:off x="491196" y="2619375"/>
            <a:ext cx="8229599" cy="4020477"/>
          </a:xfrm>
          <a:prstGeom prst="rect">
            <a:avLst/>
          </a:prstGeom>
        </p:spPr>
      </p:pic>
    </p:spTree>
    <p:extLst>
      <p:ext uri="{BB962C8B-B14F-4D97-AF65-F5344CB8AC3E}">
        <p14:creationId xmlns:p14="http://schemas.microsoft.com/office/powerpoint/2010/main" val="106127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F694447-B4C9-46C2-9F83-99E36E51B1CD}"/>
              </a:ext>
            </a:extLst>
          </p:cNvPr>
          <p:cNvPicPr>
            <a:picLocks noChangeAspect="1"/>
          </p:cNvPicPr>
          <p:nvPr/>
        </p:nvPicPr>
        <p:blipFill>
          <a:blip r:embed="rId2"/>
          <a:stretch>
            <a:fillRect/>
          </a:stretch>
        </p:blipFill>
        <p:spPr>
          <a:xfrm>
            <a:off x="304800" y="685800"/>
            <a:ext cx="7391400" cy="5943480"/>
          </a:xfrm>
          <a:prstGeom prst="rect">
            <a:avLst/>
          </a:prstGeom>
        </p:spPr>
      </p:pic>
    </p:spTree>
    <p:extLst>
      <p:ext uri="{BB962C8B-B14F-4D97-AF65-F5344CB8AC3E}">
        <p14:creationId xmlns:p14="http://schemas.microsoft.com/office/powerpoint/2010/main" val="4307139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7BF04-7379-4A44-8398-76A888146D52}"/>
              </a:ext>
            </a:extLst>
          </p:cNvPr>
          <p:cNvSpPr>
            <a:spLocks noGrp="1"/>
          </p:cNvSpPr>
          <p:nvPr>
            <p:ph type="title"/>
          </p:nvPr>
        </p:nvSpPr>
        <p:spPr>
          <a:xfrm>
            <a:off x="457200" y="274638"/>
            <a:ext cx="8229600" cy="563562"/>
          </a:xfrm>
        </p:spPr>
        <p:txBody>
          <a:bodyPr>
            <a:normAutofit fontScale="90000"/>
          </a:bodyPr>
          <a:lstStyle/>
          <a:p>
            <a:pPr algn="l"/>
            <a:r>
              <a:rPr lang="en-US" sz="3600" dirty="0">
                <a:solidFill>
                  <a:srgbClr val="C00000"/>
                </a:solidFill>
              </a:rPr>
              <a:t>Important Note:</a:t>
            </a:r>
          </a:p>
        </p:txBody>
      </p:sp>
      <p:graphicFrame>
        <p:nvGraphicFramePr>
          <p:cNvPr id="4" name="Table 4">
            <a:extLst>
              <a:ext uri="{FF2B5EF4-FFF2-40B4-BE49-F238E27FC236}">
                <a16:creationId xmlns:a16="http://schemas.microsoft.com/office/drawing/2014/main" id="{50A03704-F4EE-48EB-87E6-143628827C96}"/>
              </a:ext>
            </a:extLst>
          </p:cNvPr>
          <p:cNvGraphicFramePr>
            <a:graphicFrameLocks noGrp="1"/>
          </p:cNvGraphicFramePr>
          <p:nvPr>
            <p:extLst>
              <p:ext uri="{D42A27DB-BD31-4B8C-83A1-F6EECF244321}">
                <p14:modId xmlns:p14="http://schemas.microsoft.com/office/powerpoint/2010/main" val="3739399876"/>
              </p:ext>
            </p:extLst>
          </p:nvPr>
        </p:nvGraphicFramePr>
        <p:xfrm>
          <a:off x="457200" y="1143000"/>
          <a:ext cx="7848600" cy="5343410"/>
        </p:xfrm>
        <a:graphic>
          <a:graphicData uri="http://schemas.openxmlformats.org/drawingml/2006/table">
            <a:tbl>
              <a:tblPr firstRow="1" bandRow="1">
                <a:tableStyleId>{5C22544A-7EE6-4342-B048-85BDC9FD1C3A}</a:tableStyleId>
              </a:tblPr>
              <a:tblGrid>
                <a:gridCol w="3924300">
                  <a:extLst>
                    <a:ext uri="{9D8B030D-6E8A-4147-A177-3AD203B41FA5}">
                      <a16:colId xmlns:a16="http://schemas.microsoft.com/office/drawing/2014/main" val="2998951881"/>
                    </a:ext>
                  </a:extLst>
                </a:gridCol>
                <a:gridCol w="3924300">
                  <a:extLst>
                    <a:ext uri="{9D8B030D-6E8A-4147-A177-3AD203B41FA5}">
                      <a16:colId xmlns:a16="http://schemas.microsoft.com/office/drawing/2014/main" val="3724112757"/>
                    </a:ext>
                  </a:extLst>
                </a:gridCol>
              </a:tblGrid>
              <a:tr h="904833">
                <a:tc>
                  <a:txBody>
                    <a:bodyPr/>
                    <a:lstStyle/>
                    <a:p>
                      <a:r>
                        <a:rPr lang="en-US" sz="2000" b="1" dirty="0">
                          <a:solidFill>
                            <a:schemeClr val="tx1"/>
                          </a:solidFill>
                        </a:rPr>
                        <a:t> Pointer Increment</a:t>
                      </a:r>
                    </a:p>
                    <a:p>
                      <a:r>
                        <a:rPr lang="en-US" sz="2000" b="1" dirty="0">
                          <a:solidFill>
                            <a:schemeClr val="tx1"/>
                          </a:solidFill>
                        </a:rPr>
                        <a:t>(</a:t>
                      </a:r>
                      <a:r>
                        <a:rPr lang="en-US" sz="2000" b="1" dirty="0" err="1">
                          <a:solidFill>
                            <a:schemeClr val="tx1"/>
                          </a:solidFill>
                        </a:rPr>
                        <a:t>ptr</a:t>
                      </a:r>
                      <a:r>
                        <a:rPr lang="en-US" sz="2000" b="1" dirty="0">
                          <a:solidFill>
                            <a:schemeClr val="tx1"/>
                          </a:solidFill>
                        </a:rPr>
                        <a:t>++ )</a:t>
                      </a:r>
                    </a:p>
                  </a:txBody>
                  <a:tcPr>
                    <a:solidFill>
                      <a:schemeClr val="accent1">
                        <a:lumMod val="20000"/>
                        <a:lumOff val="80000"/>
                      </a:schemeClr>
                    </a:solidFill>
                  </a:tcPr>
                </a:tc>
                <a:tc>
                  <a:txBody>
                    <a:bodyPr/>
                    <a:lstStyle/>
                    <a:p>
                      <a:r>
                        <a:rPr lang="en-US" dirty="0">
                          <a:solidFill>
                            <a:schemeClr val="tx1"/>
                          </a:solidFill>
                        </a:rPr>
                        <a:t>Gives Address</a:t>
                      </a:r>
                    </a:p>
                  </a:txBody>
                  <a:tcPr>
                    <a:solidFill>
                      <a:schemeClr val="accent1">
                        <a:lumMod val="20000"/>
                        <a:lumOff val="80000"/>
                      </a:schemeClr>
                    </a:solidFill>
                  </a:tcPr>
                </a:tc>
                <a:extLst>
                  <a:ext uri="{0D108BD9-81ED-4DB2-BD59-A6C34878D82A}">
                    <a16:rowId xmlns:a16="http://schemas.microsoft.com/office/drawing/2014/main" val="354188810"/>
                  </a:ext>
                </a:extLst>
              </a:tr>
              <a:tr h="910512">
                <a:tc>
                  <a:txBody>
                    <a:bodyPr/>
                    <a:lstStyle/>
                    <a:p>
                      <a:r>
                        <a:rPr lang="en-US" sz="2000" b="1" dirty="0">
                          <a:solidFill>
                            <a:srgbClr val="002060"/>
                          </a:solidFill>
                        </a:rPr>
                        <a:t>Pointer Decrement</a:t>
                      </a:r>
                    </a:p>
                    <a:p>
                      <a:r>
                        <a:rPr lang="en-US" sz="2000" b="1" dirty="0">
                          <a:solidFill>
                            <a:srgbClr val="002060"/>
                          </a:solidFill>
                        </a:rPr>
                        <a:t>(</a:t>
                      </a:r>
                      <a:r>
                        <a:rPr lang="en-US" sz="2000" b="1" dirty="0" err="1">
                          <a:solidFill>
                            <a:srgbClr val="002060"/>
                          </a:solidFill>
                        </a:rPr>
                        <a:t>ptr</a:t>
                      </a:r>
                      <a:r>
                        <a:rPr lang="en-US" sz="2000" b="1" dirty="0">
                          <a:solidFill>
                            <a:srgbClr val="002060"/>
                          </a:solidFill>
                        </a:rPr>
                        <a:t>--)</a:t>
                      </a:r>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rPr>
                        <a:t>Gives Address</a:t>
                      </a:r>
                    </a:p>
                    <a:p>
                      <a:endParaRPr lang="en-US" dirty="0"/>
                    </a:p>
                  </a:txBody>
                  <a:tcPr>
                    <a:solidFill>
                      <a:schemeClr val="accent1">
                        <a:lumMod val="20000"/>
                        <a:lumOff val="80000"/>
                      </a:schemeClr>
                    </a:solidFill>
                  </a:tcPr>
                </a:tc>
                <a:extLst>
                  <a:ext uri="{0D108BD9-81ED-4DB2-BD59-A6C34878D82A}">
                    <a16:rowId xmlns:a16="http://schemas.microsoft.com/office/drawing/2014/main" val="1768781146"/>
                  </a:ext>
                </a:extLst>
              </a:tr>
              <a:tr h="910512">
                <a:tc>
                  <a:txBody>
                    <a:bodyPr/>
                    <a:lstStyle/>
                    <a:p>
                      <a:r>
                        <a:rPr lang="en-US" sz="2000" b="1" dirty="0">
                          <a:solidFill>
                            <a:srgbClr val="002060"/>
                          </a:solidFill>
                        </a:rPr>
                        <a:t>Pointer add with constant</a:t>
                      </a:r>
                    </a:p>
                    <a:p>
                      <a:r>
                        <a:rPr lang="en-US" sz="2000" b="1" dirty="0">
                          <a:solidFill>
                            <a:srgbClr val="002060"/>
                          </a:solidFill>
                        </a:rPr>
                        <a:t>(ptr+2)</a:t>
                      </a:r>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rPr>
                        <a:t>Gives Address</a:t>
                      </a:r>
                    </a:p>
                    <a:p>
                      <a:endParaRPr lang="en-US" dirty="0"/>
                    </a:p>
                  </a:txBody>
                  <a:tcPr>
                    <a:solidFill>
                      <a:schemeClr val="accent1">
                        <a:lumMod val="20000"/>
                        <a:lumOff val="80000"/>
                      </a:schemeClr>
                    </a:solidFill>
                  </a:tcPr>
                </a:tc>
                <a:extLst>
                  <a:ext uri="{0D108BD9-81ED-4DB2-BD59-A6C34878D82A}">
                    <a16:rowId xmlns:a16="http://schemas.microsoft.com/office/drawing/2014/main" val="1209080929"/>
                  </a:ext>
                </a:extLst>
              </a:tr>
              <a:tr h="10116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srgbClr val="002060"/>
                          </a:solidFill>
                        </a:rPr>
                        <a:t>Pointer subtract with constant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srgbClr val="002060"/>
                          </a:solidFill>
                        </a:rPr>
                        <a:t>(ptr-2)</a:t>
                      </a:r>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rPr>
                        <a:t>Gives Address</a:t>
                      </a:r>
                    </a:p>
                    <a:p>
                      <a:endParaRPr lang="en-US" dirty="0"/>
                    </a:p>
                  </a:txBody>
                  <a:tcPr>
                    <a:solidFill>
                      <a:schemeClr val="accent1">
                        <a:lumMod val="20000"/>
                        <a:lumOff val="80000"/>
                      </a:schemeClr>
                    </a:solidFill>
                  </a:tcPr>
                </a:tc>
                <a:extLst>
                  <a:ext uri="{0D108BD9-81ED-4DB2-BD59-A6C34878D82A}">
                    <a16:rowId xmlns:a16="http://schemas.microsoft.com/office/drawing/2014/main" val="4114358466"/>
                  </a:ext>
                </a:extLst>
              </a:tr>
              <a:tr h="6058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srgbClr val="002060"/>
                          </a:solidFill>
                        </a:rPr>
                        <a:t>One Pointer add with another Pointer: (ptr1+ptr)</a:t>
                      </a:r>
                    </a:p>
                  </a:txBody>
                  <a:tcPr>
                    <a:solidFill>
                      <a:schemeClr val="accent1">
                        <a:lumMod val="20000"/>
                        <a:lumOff val="80000"/>
                      </a:schemeClr>
                    </a:solidFill>
                  </a:tcPr>
                </a:tc>
                <a:tc>
                  <a:txBody>
                    <a:bodyPr/>
                    <a:lstStyle/>
                    <a:p>
                      <a:r>
                        <a:rPr lang="en-US" b="1" dirty="0"/>
                        <a:t>Nothing</a:t>
                      </a:r>
                    </a:p>
                  </a:txBody>
                  <a:tcPr>
                    <a:solidFill>
                      <a:schemeClr val="accent1">
                        <a:lumMod val="20000"/>
                        <a:lumOff val="80000"/>
                      </a:schemeClr>
                    </a:solidFill>
                  </a:tcPr>
                </a:tc>
                <a:extLst>
                  <a:ext uri="{0D108BD9-81ED-4DB2-BD59-A6C34878D82A}">
                    <a16:rowId xmlns:a16="http://schemas.microsoft.com/office/drawing/2014/main" val="3394689857"/>
                  </a:ext>
                </a:extLst>
              </a:tr>
              <a:tr h="904833">
                <a:tc>
                  <a:txBody>
                    <a:bodyPr/>
                    <a:lstStyle/>
                    <a:p>
                      <a:r>
                        <a:rPr lang="en-US" sz="2000" b="1" dirty="0">
                          <a:solidFill>
                            <a:srgbClr val="002060"/>
                          </a:solidFill>
                        </a:rPr>
                        <a:t>Pointer subtract with Pointer: (ptr1-ptr2)</a:t>
                      </a:r>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rPr>
                        <a:t>Gives Values</a:t>
                      </a:r>
                    </a:p>
                    <a:p>
                      <a:endParaRPr lang="en-US" dirty="0"/>
                    </a:p>
                  </a:txBody>
                  <a:tcPr>
                    <a:solidFill>
                      <a:schemeClr val="accent1">
                        <a:lumMod val="20000"/>
                        <a:lumOff val="80000"/>
                      </a:schemeClr>
                    </a:solidFill>
                  </a:tcPr>
                </a:tc>
                <a:extLst>
                  <a:ext uri="{0D108BD9-81ED-4DB2-BD59-A6C34878D82A}">
                    <a16:rowId xmlns:a16="http://schemas.microsoft.com/office/drawing/2014/main" val="1735132783"/>
                  </a:ext>
                </a:extLst>
              </a:tr>
            </a:tbl>
          </a:graphicData>
        </a:graphic>
      </p:graphicFrame>
      <p:pic>
        <p:nvPicPr>
          <p:cNvPr id="6" name="Graphic 5" descr="Checkmark">
            <a:extLst>
              <a:ext uri="{FF2B5EF4-FFF2-40B4-BE49-F238E27FC236}">
                <a16:creationId xmlns:a16="http://schemas.microsoft.com/office/drawing/2014/main" id="{8BBF7DF4-0E0D-4451-B147-F93BEDC0152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48400" y="1153551"/>
            <a:ext cx="705143" cy="705143"/>
          </a:xfrm>
          <a:prstGeom prst="rect">
            <a:avLst/>
          </a:prstGeom>
        </p:spPr>
      </p:pic>
      <p:pic>
        <p:nvPicPr>
          <p:cNvPr id="7" name="Graphic 6" descr="Checkmark">
            <a:extLst>
              <a:ext uri="{FF2B5EF4-FFF2-40B4-BE49-F238E27FC236}">
                <a16:creationId xmlns:a16="http://schemas.microsoft.com/office/drawing/2014/main" id="{9986187F-E74C-4F68-9CD3-3E1ECF12071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48399" y="2107238"/>
            <a:ext cx="705143" cy="705143"/>
          </a:xfrm>
          <a:prstGeom prst="rect">
            <a:avLst/>
          </a:prstGeom>
        </p:spPr>
      </p:pic>
      <p:pic>
        <p:nvPicPr>
          <p:cNvPr id="8" name="Graphic 7" descr="Checkmark">
            <a:extLst>
              <a:ext uri="{FF2B5EF4-FFF2-40B4-BE49-F238E27FC236}">
                <a16:creationId xmlns:a16="http://schemas.microsoft.com/office/drawing/2014/main" id="{D2C3E01E-5D92-4FCE-96FF-81D5AF3E77B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85324" y="3117181"/>
            <a:ext cx="705143" cy="705143"/>
          </a:xfrm>
          <a:prstGeom prst="rect">
            <a:avLst/>
          </a:prstGeom>
        </p:spPr>
      </p:pic>
      <p:pic>
        <p:nvPicPr>
          <p:cNvPr id="9" name="Graphic 8" descr="Checkmark">
            <a:extLst>
              <a:ext uri="{FF2B5EF4-FFF2-40B4-BE49-F238E27FC236}">
                <a16:creationId xmlns:a16="http://schemas.microsoft.com/office/drawing/2014/main" id="{F2BBC25F-C85D-4094-ADDD-0877E5ACE48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48398" y="4081419"/>
            <a:ext cx="705143" cy="705143"/>
          </a:xfrm>
          <a:prstGeom prst="rect">
            <a:avLst/>
          </a:prstGeom>
        </p:spPr>
      </p:pic>
      <p:pic>
        <p:nvPicPr>
          <p:cNvPr id="10" name="Graphic 9" descr="Checkmark">
            <a:extLst>
              <a:ext uri="{FF2B5EF4-FFF2-40B4-BE49-F238E27FC236}">
                <a16:creationId xmlns:a16="http://schemas.microsoft.com/office/drawing/2014/main" id="{4D9FE987-E457-4CAA-9227-94D0B007286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08695" y="5750800"/>
            <a:ext cx="705143" cy="705143"/>
          </a:xfrm>
          <a:prstGeom prst="rect">
            <a:avLst/>
          </a:prstGeom>
        </p:spPr>
      </p:pic>
      <p:pic>
        <p:nvPicPr>
          <p:cNvPr id="11" name="Graphic 10" descr="Close">
            <a:extLst>
              <a:ext uri="{FF2B5EF4-FFF2-40B4-BE49-F238E27FC236}">
                <a16:creationId xmlns:a16="http://schemas.microsoft.com/office/drawing/2014/main" id="{4EA61658-DD2E-4843-8C05-E70429CF8D3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08695" y="4945924"/>
            <a:ext cx="690561" cy="690561"/>
          </a:xfrm>
          <a:prstGeom prst="rect">
            <a:avLst/>
          </a:prstGeom>
        </p:spPr>
      </p:pic>
    </p:spTree>
    <p:extLst>
      <p:ext uri="{BB962C8B-B14F-4D97-AF65-F5344CB8AC3E}">
        <p14:creationId xmlns:p14="http://schemas.microsoft.com/office/powerpoint/2010/main" val="21830692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EEB25-B88B-42D3-92F6-781F88875706}"/>
              </a:ext>
            </a:extLst>
          </p:cNvPr>
          <p:cNvSpPr>
            <a:spLocks noGrp="1"/>
          </p:cNvSpPr>
          <p:nvPr>
            <p:ph type="title"/>
          </p:nvPr>
        </p:nvSpPr>
        <p:spPr/>
        <p:txBody>
          <a:bodyPr/>
          <a:lstStyle/>
          <a:p>
            <a:r>
              <a:rPr lang="en-US" dirty="0">
                <a:solidFill>
                  <a:srgbClr val="FF0000"/>
                </a:solidFill>
              </a:rPr>
              <a:t>pointer to pointer</a:t>
            </a:r>
          </a:p>
        </p:txBody>
      </p:sp>
      <p:sp>
        <p:nvSpPr>
          <p:cNvPr id="3" name="Content Placeholder 2">
            <a:extLst>
              <a:ext uri="{FF2B5EF4-FFF2-40B4-BE49-F238E27FC236}">
                <a16:creationId xmlns:a16="http://schemas.microsoft.com/office/drawing/2014/main" id="{921C3A23-FAB7-48AB-9162-08FB60C44C93}"/>
              </a:ext>
            </a:extLst>
          </p:cNvPr>
          <p:cNvSpPr>
            <a:spLocks noGrp="1"/>
          </p:cNvSpPr>
          <p:nvPr>
            <p:ph idx="1"/>
          </p:nvPr>
        </p:nvSpPr>
        <p:spPr/>
        <p:txBody>
          <a:bodyPr/>
          <a:lstStyle/>
          <a:p>
            <a:pPr algn="just"/>
            <a:r>
              <a:rPr lang="en-US" sz="2800" dirty="0"/>
              <a:t>When we define a pointer to a pointer, the first pointer is used to store the address of the variables, and the second pointer stores the address of the first pointer</a:t>
            </a:r>
          </a:p>
          <a:p>
            <a:pPr algn="just"/>
            <a:r>
              <a:rPr lang="en-US" sz="2800" dirty="0"/>
              <a:t>It is also called </a:t>
            </a:r>
            <a:r>
              <a:rPr lang="en-US" sz="2800" b="1" dirty="0"/>
              <a:t>Double Pointer</a:t>
            </a:r>
          </a:p>
          <a:p>
            <a:endParaRPr lang="en-US" dirty="0"/>
          </a:p>
        </p:txBody>
      </p:sp>
      <p:pic>
        <p:nvPicPr>
          <p:cNvPr id="5" name="Picture 4">
            <a:extLst>
              <a:ext uri="{FF2B5EF4-FFF2-40B4-BE49-F238E27FC236}">
                <a16:creationId xmlns:a16="http://schemas.microsoft.com/office/drawing/2014/main" id="{AC0DE3BD-C244-4ACB-8E96-32DCA842D76B}"/>
              </a:ext>
            </a:extLst>
          </p:cNvPr>
          <p:cNvPicPr>
            <a:picLocks noChangeAspect="1"/>
          </p:cNvPicPr>
          <p:nvPr/>
        </p:nvPicPr>
        <p:blipFill>
          <a:blip r:embed="rId2"/>
          <a:stretch>
            <a:fillRect/>
          </a:stretch>
        </p:blipFill>
        <p:spPr>
          <a:xfrm>
            <a:off x="685800" y="4267199"/>
            <a:ext cx="7620000" cy="2005263"/>
          </a:xfrm>
          <a:prstGeom prst="rect">
            <a:avLst/>
          </a:prstGeom>
        </p:spPr>
      </p:pic>
    </p:spTree>
    <p:extLst>
      <p:ext uri="{BB962C8B-B14F-4D97-AF65-F5344CB8AC3E}">
        <p14:creationId xmlns:p14="http://schemas.microsoft.com/office/powerpoint/2010/main" val="8281587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1681A58-9E09-4B30-B9E9-901EAA00B6B5}"/>
              </a:ext>
            </a:extLst>
          </p:cNvPr>
          <p:cNvPicPr>
            <a:picLocks noChangeAspect="1"/>
          </p:cNvPicPr>
          <p:nvPr/>
        </p:nvPicPr>
        <p:blipFill>
          <a:blip r:embed="rId2"/>
          <a:stretch>
            <a:fillRect/>
          </a:stretch>
        </p:blipFill>
        <p:spPr>
          <a:xfrm>
            <a:off x="0" y="0"/>
            <a:ext cx="8963025" cy="5057775"/>
          </a:xfrm>
          <a:prstGeom prst="rect">
            <a:avLst/>
          </a:prstGeom>
        </p:spPr>
      </p:pic>
      <p:pic>
        <p:nvPicPr>
          <p:cNvPr id="5" name="Picture 4">
            <a:extLst>
              <a:ext uri="{FF2B5EF4-FFF2-40B4-BE49-F238E27FC236}">
                <a16:creationId xmlns:a16="http://schemas.microsoft.com/office/drawing/2014/main" id="{B5EF7723-EB2B-42D1-99CB-3C09C4DD6785}"/>
              </a:ext>
            </a:extLst>
          </p:cNvPr>
          <p:cNvPicPr>
            <a:picLocks noChangeAspect="1"/>
          </p:cNvPicPr>
          <p:nvPr/>
        </p:nvPicPr>
        <p:blipFill>
          <a:blip r:embed="rId3"/>
          <a:stretch>
            <a:fillRect/>
          </a:stretch>
        </p:blipFill>
        <p:spPr>
          <a:xfrm>
            <a:off x="3657600" y="4724400"/>
            <a:ext cx="4191000" cy="2003156"/>
          </a:xfrm>
          <a:prstGeom prst="rect">
            <a:avLst/>
          </a:prstGeom>
        </p:spPr>
      </p:pic>
    </p:spTree>
    <p:extLst>
      <p:ext uri="{BB962C8B-B14F-4D97-AF65-F5344CB8AC3E}">
        <p14:creationId xmlns:p14="http://schemas.microsoft.com/office/powerpoint/2010/main" val="4132857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1DAC1-430C-483D-B315-E265CF66720E}"/>
              </a:ext>
            </a:extLst>
          </p:cNvPr>
          <p:cNvSpPr>
            <a:spLocks noGrp="1"/>
          </p:cNvSpPr>
          <p:nvPr>
            <p:ph type="title"/>
          </p:nvPr>
        </p:nvSpPr>
        <p:spPr/>
        <p:txBody>
          <a:bodyPr/>
          <a:lstStyle/>
          <a:p>
            <a:r>
              <a:rPr lang="en-US" dirty="0">
                <a:solidFill>
                  <a:srgbClr val="FF0000"/>
                </a:solidFill>
              </a:rPr>
              <a:t>dangling pointer</a:t>
            </a:r>
          </a:p>
        </p:txBody>
      </p:sp>
      <p:sp>
        <p:nvSpPr>
          <p:cNvPr id="3" name="Content Placeholder 2">
            <a:extLst>
              <a:ext uri="{FF2B5EF4-FFF2-40B4-BE49-F238E27FC236}">
                <a16:creationId xmlns:a16="http://schemas.microsoft.com/office/drawing/2014/main" id="{8F8E58BB-DCE9-479A-A2E2-32302AE1995E}"/>
              </a:ext>
            </a:extLst>
          </p:cNvPr>
          <p:cNvSpPr>
            <a:spLocks noGrp="1"/>
          </p:cNvSpPr>
          <p:nvPr>
            <p:ph idx="1"/>
          </p:nvPr>
        </p:nvSpPr>
        <p:spPr/>
        <p:txBody>
          <a:bodyPr>
            <a:normAutofit/>
          </a:bodyPr>
          <a:lstStyle/>
          <a:p>
            <a:pPr marL="0" indent="0">
              <a:buNone/>
            </a:pPr>
            <a:r>
              <a:rPr lang="en-US" sz="2800" dirty="0">
                <a:solidFill>
                  <a:schemeClr val="tx1"/>
                </a:solidFill>
              </a:rPr>
              <a:t>Dangling pointer is a pointer pointing to a memory location that has been deleted</a:t>
            </a:r>
          </a:p>
        </p:txBody>
      </p:sp>
      <p:pic>
        <p:nvPicPr>
          <p:cNvPr id="4" name="Picture 3">
            <a:extLst>
              <a:ext uri="{FF2B5EF4-FFF2-40B4-BE49-F238E27FC236}">
                <a16:creationId xmlns:a16="http://schemas.microsoft.com/office/drawing/2014/main" id="{C6230295-AE39-461B-8DDE-D03AEED06A97}"/>
              </a:ext>
            </a:extLst>
          </p:cNvPr>
          <p:cNvPicPr>
            <a:picLocks noChangeAspect="1"/>
          </p:cNvPicPr>
          <p:nvPr/>
        </p:nvPicPr>
        <p:blipFill>
          <a:blip r:embed="rId2"/>
          <a:stretch>
            <a:fillRect/>
          </a:stretch>
        </p:blipFill>
        <p:spPr>
          <a:xfrm>
            <a:off x="2971800" y="2753518"/>
            <a:ext cx="5429250" cy="2219325"/>
          </a:xfrm>
          <a:prstGeom prst="rect">
            <a:avLst/>
          </a:prstGeom>
        </p:spPr>
      </p:pic>
    </p:spTree>
    <p:extLst>
      <p:ext uri="{BB962C8B-B14F-4D97-AF65-F5344CB8AC3E}">
        <p14:creationId xmlns:p14="http://schemas.microsoft.com/office/powerpoint/2010/main" val="37458656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4220CF7-A786-426D-8B60-F3FD901ACEE4}"/>
              </a:ext>
            </a:extLst>
          </p:cNvPr>
          <p:cNvPicPr>
            <a:picLocks noChangeAspect="1"/>
          </p:cNvPicPr>
          <p:nvPr/>
        </p:nvPicPr>
        <p:blipFill>
          <a:blip r:embed="rId2"/>
          <a:stretch>
            <a:fillRect/>
          </a:stretch>
        </p:blipFill>
        <p:spPr>
          <a:xfrm>
            <a:off x="304800" y="304800"/>
            <a:ext cx="6019800" cy="3944402"/>
          </a:xfrm>
          <a:prstGeom prst="rect">
            <a:avLst/>
          </a:prstGeom>
        </p:spPr>
      </p:pic>
      <p:pic>
        <p:nvPicPr>
          <p:cNvPr id="5" name="Picture 4">
            <a:extLst>
              <a:ext uri="{FF2B5EF4-FFF2-40B4-BE49-F238E27FC236}">
                <a16:creationId xmlns:a16="http://schemas.microsoft.com/office/drawing/2014/main" id="{39FE65A2-20D4-416E-890C-76E28AD52852}"/>
              </a:ext>
            </a:extLst>
          </p:cNvPr>
          <p:cNvPicPr>
            <a:picLocks noChangeAspect="1"/>
          </p:cNvPicPr>
          <p:nvPr/>
        </p:nvPicPr>
        <p:blipFill>
          <a:blip r:embed="rId3"/>
          <a:stretch>
            <a:fillRect/>
          </a:stretch>
        </p:blipFill>
        <p:spPr>
          <a:xfrm>
            <a:off x="3314700" y="4249202"/>
            <a:ext cx="4114800" cy="1047750"/>
          </a:xfrm>
          <a:prstGeom prst="rect">
            <a:avLst/>
          </a:prstGeom>
        </p:spPr>
      </p:pic>
    </p:spTree>
    <p:extLst>
      <p:ext uri="{BB962C8B-B14F-4D97-AF65-F5344CB8AC3E}">
        <p14:creationId xmlns:p14="http://schemas.microsoft.com/office/powerpoint/2010/main" val="20635808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98E23-F512-46A5-8110-CE9A8576C101}"/>
              </a:ext>
            </a:extLst>
          </p:cNvPr>
          <p:cNvSpPr>
            <a:spLocks noGrp="1"/>
          </p:cNvSpPr>
          <p:nvPr>
            <p:ph type="title"/>
          </p:nvPr>
        </p:nvSpPr>
        <p:spPr/>
        <p:txBody>
          <a:bodyPr/>
          <a:lstStyle/>
          <a:p>
            <a:r>
              <a:rPr lang="en-US" dirty="0">
                <a:solidFill>
                  <a:srgbClr val="C00000"/>
                </a:solidFill>
              </a:rPr>
              <a:t>NULL Pointer</a:t>
            </a:r>
          </a:p>
        </p:txBody>
      </p:sp>
      <p:sp>
        <p:nvSpPr>
          <p:cNvPr id="3" name="Content Placeholder 2">
            <a:extLst>
              <a:ext uri="{FF2B5EF4-FFF2-40B4-BE49-F238E27FC236}">
                <a16:creationId xmlns:a16="http://schemas.microsoft.com/office/drawing/2014/main" id="{582EF515-2EAF-4B33-83D6-1CEC40BEE60C}"/>
              </a:ext>
            </a:extLst>
          </p:cNvPr>
          <p:cNvSpPr>
            <a:spLocks noGrp="1"/>
          </p:cNvSpPr>
          <p:nvPr>
            <p:ph idx="1"/>
          </p:nvPr>
        </p:nvSpPr>
        <p:spPr>
          <a:xfrm>
            <a:off x="457200" y="1143000"/>
            <a:ext cx="8229600" cy="4983163"/>
          </a:xfrm>
        </p:spPr>
        <p:txBody>
          <a:bodyPr/>
          <a:lstStyle/>
          <a:p>
            <a:pPr marL="0" indent="0" algn="just">
              <a:buNone/>
            </a:pPr>
            <a:r>
              <a:rPr lang="en-US" dirty="0">
                <a:solidFill>
                  <a:schemeClr val="tx1"/>
                </a:solidFill>
              </a:rPr>
              <a:t>NULL Pointer is a pointer which is pointing to nothing. In case, if we don’t have address to be assigned to a pointer, then we can simply use NULL. </a:t>
            </a:r>
          </a:p>
        </p:txBody>
      </p:sp>
      <p:pic>
        <p:nvPicPr>
          <p:cNvPr id="4" name="Picture 3">
            <a:extLst>
              <a:ext uri="{FF2B5EF4-FFF2-40B4-BE49-F238E27FC236}">
                <a16:creationId xmlns:a16="http://schemas.microsoft.com/office/drawing/2014/main" id="{0C406326-59C5-4B81-B47B-67C05D0CAABE}"/>
              </a:ext>
            </a:extLst>
          </p:cNvPr>
          <p:cNvPicPr>
            <a:picLocks noChangeAspect="1"/>
          </p:cNvPicPr>
          <p:nvPr/>
        </p:nvPicPr>
        <p:blipFill>
          <a:blip r:embed="rId2"/>
          <a:stretch>
            <a:fillRect/>
          </a:stretch>
        </p:blipFill>
        <p:spPr>
          <a:xfrm>
            <a:off x="4038600" y="2944812"/>
            <a:ext cx="3886200" cy="3638550"/>
          </a:xfrm>
          <a:prstGeom prst="rect">
            <a:avLst/>
          </a:prstGeom>
        </p:spPr>
      </p:pic>
    </p:spTree>
    <p:extLst>
      <p:ext uri="{BB962C8B-B14F-4D97-AF65-F5344CB8AC3E}">
        <p14:creationId xmlns:p14="http://schemas.microsoft.com/office/powerpoint/2010/main" val="17219883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8FF02-8C4F-4813-A5B0-58410E877515}"/>
              </a:ext>
            </a:extLst>
          </p:cNvPr>
          <p:cNvSpPr>
            <a:spLocks noGrp="1"/>
          </p:cNvSpPr>
          <p:nvPr>
            <p:ph type="title"/>
          </p:nvPr>
        </p:nvSpPr>
        <p:spPr/>
        <p:txBody>
          <a:bodyPr/>
          <a:lstStyle/>
          <a:p>
            <a:r>
              <a:rPr lang="en-US" dirty="0">
                <a:solidFill>
                  <a:srgbClr val="C00000"/>
                </a:solidFill>
              </a:rPr>
              <a:t>wild pointer</a:t>
            </a:r>
          </a:p>
        </p:txBody>
      </p:sp>
      <p:sp>
        <p:nvSpPr>
          <p:cNvPr id="3" name="Content Placeholder 2">
            <a:extLst>
              <a:ext uri="{FF2B5EF4-FFF2-40B4-BE49-F238E27FC236}">
                <a16:creationId xmlns:a16="http://schemas.microsoft.com/office/drawing/2014/main" id="{DDA62711-F31C-4470-BD7B-89E7AA65EA59}"/>
              </a:ext>
            </a:extLst>
          </p:cNvPr>
          <p:cNvSpPr>
            <a:spLocks noGrp="1"/>
          </p:cNvSpPr>
          <p:nvPr>
            <p:ph idx="1"/>
          </p:nvPr>
        </p:nvSpPr>
        <p:spPr/>
        <p:txBody>
          <a:bodyPr>
            <a:normAutofit/>
          </a:bodyPr>
          <a:lstStyle/>
          <a:p>
            <a:pPr marL="0" indent="0" algn="just">
              <a:buNone/>
            </a:pPr>
            <a:r>
              <a:rPr lang="en-US" sz="2800" dirty="0">
                <a:solidFill>
                  <a:schemeClr val="tx1"/>
                </a:solidFill>
              </a:rPr>
              <a:t>A pointer that has not been initialized to anything (not even NULL) is known as wild pointer.</a:t>
            </a:r>
          </a:p>
        </p:txBody>
      </p:sp>
      <p:pic>
        <p:nvPicPr>
          <p:cNvPr id="4" name="Picture 3">
            <a:extLst>
              <a:ext uri="{FF2B5EF4-FFF2-40B4-BE49-F238E27FC236}">
                <a16:creationId xmlns:a16="http://schemas.microsoft.com/office/drawing/2014/main" id="{DEEDBA46-9E4A-4460-A4E4-CCEFF2D79D83}"/>
              </a:ext>
            </a:extLst>
          </p:cNvPr>
          <p:cNvPicPr>
            <a:picLocks noChangeAspect="1"/>
          </p:cNvPicPr>
          <p:nvPr/>
        </p:nvPicPr>
        <p:blipFill>
          <a:blip r:embed="rId2"/>
          <a:stretch>
            <a:fillRect/>
          </a:stretch>
        </p:blipFill>
        <p:spPr>
          <a:xfrm>
            <a:off x="533400" y="2819400"/>
            <a:ext cx="5334000" cy="3811797"/>
          </a:xfrm>
          <a:prstGeom prst="rect">
            <a:avLst/>
          </a:prstGeom>
        </p:spPr>
      </p:pic>
    </p:spTree>
    <p:extLst>
      <p:ext uri="{BB962C8B-B14F-4D97-AF65-F5344CB8AC3E}">
        <p14:creationId xmlns:p14="http://schemas.microsoft.com/office/powerpoint/2010/main" val="3722713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16131-3899-4ED3-8F31-123E66A70962}"/>
              </a:ext>
            </a:extLst>
          </p:cNvPr>
          <p:cNvSpPr>
            <a:spLocks noGrp="1"/>
          </p:cNvSpPr>
          <p:nvPr>
            <p:ph type="title"/>
          </p:nvPr>
        </p:nvSpPr>
        <p:spPr/>
        <p:txBody>
          <a:bodyPr>
            <a:normAutofit fontScale="90000"/>
          </a:bodyPr>
          <a:lstStyle/>
          <a:p>
            <a:br>
              <a:rPr lang="en-US" dirty="0"/>
            </a:br>
            <a:r>
              <a:rPr lang="en-US" dirty="0">
                <a:solidFill>
                  <a:srgbClr val="C00000"/>
                </a:solidFill>
              </a:rPr>
              <a:t>pointer vs reference variables</a:t>
            </a:r>
            <a:br>
              <a:rPr lang="en-US" dirty="0"/>
            </a:br>
            <a:endParaRPr lang="en-US" dirty="0"/>
          </a:p>
        </p:txBody>
      </p:sp>
      <p:sp>
        <p:nvSpPr>
          <p:cNvPr id="3" name="Content Placeholder 2">
            <a:extLst>
              <a:ext uri="{FF2B5EF4-FFF2-40B4-BE49-F238E27FC236}">
                <a16:creationId xmlns:a16="http://schemas.microsoft.com/office/drawing/2014/main" id="{9B136348-B7F8-4B3C-971C-0F9CCD949FEC}"/>
              </a:ext>
            </a:extLst>
          </p:cNvPr>
          <p:cNvSpPr>
            <a:spLocks noGrp="1"/>
          </p:cNvSpPr>
          <p:nvPr>
            <p:ph sz="half" idx="1"/>
          </p:nvPr>
        </p:nvSpPr>
        <p:spPr/>
        <p:txBody>
          <a:bodyPr>
            <a:normAutofit/>
          </a:bodyPr>
          <a:lstStyle/>
          <a:p>
            <a:pPr marL="0" indent="0" algn="just">
              <a:buNone/>
            </a:pPr>
            <a:r>
              <a:rPr lang="en-US" sz="2400" dirty="0">
                <a:solidFill>
                  <a:schemeClr val="tx1"/>
                </a:solidFill>
              </a:rPr>
              <a:t>A </a:t>
            </a:r>
            <a:r>
              <a:rPr lang="en-US" sz="2400" dirty="0">
                <a:solidFill>
                  <a:schemeClr val="tx1"/>
                </a:solidFill>
                <a:highlight>
                  <a:srgbClr val="FFFF00"/>
                </a:highlight>
              </a:rPr>
              <a:t>pointer</a:t>
            </a:r>
            <a:r>
              <a:rPr lang="en-US" sz="2400" dirty="0">
                <a:solidFill>
                  <a:schemeClr val="tx1"/>
                </a:solidFill>
              </a:rPr>
              <a:t> is a variable that holds the memory address of another variable. A pointer needs to be dereferenced with the </a:t>
            </a:r>
            <a:r>
              <a:rPr lang="en-US" sz="2400" b="1" dirty="0">
                <a:solidFill>
                  <a:schemeClr val="tx1"/>
                </a:solidFill>
              </a:rPr>
              <a:t>*</a:t>
            </a:r>
            <a:r>
              <a:rPr lang="en-US" sz="2400" dirty="0">
                <a:solidFill>
                  <a:schemeClr val="tx1"/>
                </a:solidFill>
              </a:rPr>
              <a:t> operator to access the memory location it points to. </a:t>
            </a:r>
          </a:p>
        </p:txBody>
      </p:sp>
      <p:pic>
        <p:nvPicPr>
          <p:cNvPr id="5" name="Picture 4">
            <a:extLst>
              <a:ext uri="{FF2B5EF4-FFF2-40B4-BE49-F238E27FC236}">
                <a16:creationId xmlns:a16="http://schemas.microsoft.com/office/drawing/2014/main" id="{4802B3B8-480F-4C36-9B53-4B0E519EDD93}"/>
              </a:ext>
            </a:extLst>
          </p:cNvPr>
          <p:cNvPicPr>
            <a:picLocks noChangeAspect="1"/>
          </p:cNvPicPr>
          <p:nvPr/>
        </p:nvPicPr>
        <p:blipFill>
          <a:blip r:embed="rId2"/>
          <a:stretch>
            <a:fillRect/>
          </a:stretch>
        </p:blipFill>
        <p:spPr>
          <a:xfrm>
            <a:off x="4991100" y="1600200"/>
            <a:ext cx="3695700" cy="4876800"/>
          </a:xfrm>
          <a:prstGeom prst="rect">
            <a:avLst/>
          </a:prstGeom>
        </p:spPr>
      </p:pic>
    </p:spTree>
    <p:extLst>
      <p:ext uri="{BB962C8B-B14F-4D97-AF65-F5344CB8AC3E}">
        <p14:creationId xmlns:p14="http://schemas.microsoft.com/office/powerpoint/2010/main" val="21107778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053FA-9094-4E9E-8EC1-E87A1E9B277F}"/>
              </a:ext>
            </a:extLst>
          </p:cNvPr>
          <p:cNvSpPr>
            <a:spLocks noGrp="1"/>
          </p:cNvSpPr>
          <p:nvPr>
            <p:ph type="title"/>
          </p:nvPr>
        </p:nvSpPr>
        <p:spPr/>
        <p:txBody>
          <a:bodyPr>
            <a:normAutofit/>
          </a:bodyPr>
          <a:lstStyle/>
          <a:p>
            <a:r>
              <a:rPr lang="en-US" dirty="0">
                <a:solidFill>
                  <a:srgbClr val="C00000"/>
                </a:solidFill>
              </a:rPr>
              <a:t>pointers as class member</a:t>
            </a:r>
          </a:p>
        </p:txBody>
      </p:sp>
      <p:sp>
        <p:nvSpPr>
          <p:cNvPr id="3" name="Content Placeholder 2">
            <a:extLst>
              <a:ext uri="{FF2B5EF4-FFF2-40B4-BE49-F238E27FC236}">
                <a16:creationId xmlns:a16="http://schemas.microsoft.com/office/drawing/2014/main" id="{800AD5A3-E983-4B84-8D79-537F052F6ACA}"/>
              </a:ext>
            </a:extLst>
          </p:cNvPr>
          <p:cNvSpPr>
            <a:spLocks noGrp="1"/>
          </p:cNvSpPr>
          <p:nvPr>
            <p:ph idx="1"/>
          </p:nvPr>
        </p:nvSpPr>
        <p:spPr/>
        <p:txBody>
          <a:bodyPr/>
          <a:lstStyle/>
          <a:p>
            <a:pPr marL="0" indent="0">
              <a:buNone/>
            </a:pPr>
            <a:r>
              <a:rPr lang="en-US" dirty="0">
                <a:solidFill>
                  <a:schemeClr val="tx1"/>
                </a:solidFill>
              </a:rPr>
              <a:t>Class members that are pointers allow you to store addresses to objects or data dynamically allocated on the heap.</a:t>
            </a:r>
          </a:p>
        </p:txBody>
      </p:sp>
    </p:spTree>
    <p:extLst>
      <p:ext uri="{BB962C8B-B14F-4D97-AF65-F5344CB8AC3E}">
        <p14:creationId xmlns:p14="http://schemas.microsoft.com/office/powerpoint/2010/main" val="41113923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C575F2E-438A-4305-83FB-9F1766521331}"/>
              </a:ext>
            </a:extLst>
          </p:cNvPr>
          <p:cNvPicPr>
            <a:picLocks noChangeAspect="1"/>
          </p:cNvPicPr>
          <p:nvPr/>
        </p:nvPicPr>
        <p:blipFill>
          <a:blip r:embed="rId2"/>
          <a:stretch>
            <a:fillRect/>
          </a:stretch>
        </p:blipFill>
        <p:spPr>
          <a:xfrm>
            <a:off x="152400" y="33997"/>
            <a:ext cx="6968993" cy="6324600"/>
          </a:xfrm>
          <a:prstGeom prst="rect">
            <a:avLst/>
          </a:prstGeom>
        </p:spPr>
      </p:pic>
      <p:pic>
        <p:nvPicPr>
          <p:cNvPr id="5" name="Picture 4">
            <a:extLst>
              <a:ext uri="{FF2B5EF4-FFF2-40B4-BE49-F238E27FC236}">
                <a16:creationId xmlns:a16="http://schemas.microsoft.com/office/drawing/2014/main" id="{070AEAC3-4EA7-4CB9-9538-9D49E2453CC9}"/>
              </a:ext>
            </a:extLst>
          </p:cNvPr>
          <p:cNvPicPr>
            <a:picLocks noChangeAspect="1"/>
          </p:cNvPicPr>
          <p:nvPr/>
        </p:nvPicPr>
        <p:blipFill>
          <a:blip r:embed="rId3"/>
          <a:stretch>
            <a:fillRect/>
          </a:stretch>
        </p:blipFill>
        <p:spPr>
          <a:xfrm>
            <a:off x="5334000" y="5181600"/>
            <a:ext cx="3181350" cy="666750"/>
          </a:xfrm>
          <a:prstGeom prst="rect">
            <a:avLst/>
          </a:prstGeom>
        </p:spPr>
      </p:pic>
    </p:spTree>
    <p:extLst>
      <p:ext uri="{BB962C8B-B14F-4D97-AF65-F5344CB8AC3E}">
        <p14:creationId xmlns:p14="http://schemas.microsoft.com/office/powerpoint/2010/main" val="18612398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8B7A9-7D33-4EEB-B8BB-986497A41871}"/>
              </a:ext>
            </a:extLst>
          </p:cNvPr>
          <p:cNvSpPr>
            <a:spLocks noGrp="1"/>
          </p:cNvSpPr>
          <p:nvPr>
            <p:ph type="title"/>
          </p:nvPr>
        </p:nvSpPr>
        <p:spPr>
          <a:xfrm>
            <a:off x="457200" y="152400"/>
            <a:ext cx="7696200" cy="715962"/>
          </a:xfrm>
        </p:spPr>
        <p:txBody>
          <a:bodyPr>
            <a:normAutofit/>
          </a:bodyPr>
          <a:lstStyle/>
          <a:p>
            <a:r>
              <a:rPr lang="en-US" sz="3600" dirty="0">
                <a:solidFill>
                  <a:srgbClr val="C00000"/>
                </a:solidFill>
              </a:rPr>
              <a:t>Pointers to objects</a:t>
            </a:r>
          </a:p>
        </p:txBody>
      </p:sp>
      <p:sp>
        <p:nvSpPr>
          <p:cNvPr id="3" name="Content Placeholder 2">
            <a:extLst>
              <a:ext uri="{FF2B5EF4-FFF2-40B4-BE49-F238E27FC236}">
                <a16:creationId xmlns:a16="http://schemas.microsoft.com/office/drawing/2014/main" id="{EDBF6FA3-F06B-4C89-8B5F-3C53418E8780}"/>
              </a:ext>
            </a:extLst>
          </p:cNvPr>
          <p:cNvSpPr>
            <a:spLocks noGrp="1"/>
          </p:cNvSpPr>
          <p:nvPr>
            <p:ph idx="1"/>
          </p:nvPr>
        </p:nvSpPr>
        <p:spPr>
          <a:xfrm>
            <a:off x="457200" y="1143000"/>
            <a:ext cx="8229600" cy="4983163"/>
          </a:xfrm>
        </p:spPr>
        <p:txBody>
          <a:bodyPr>
            <a:normAutofit/>
          </a:bodyPr>
          <a:lstStyle/>
          <a:p>
            <a:pPr marL="0" indent="0" algn="just">
              <a:buNone/>
            </a:pPr>
            <a:r>
              <a:rPr lang="en-US" sz="2800" dirty="0"/>
              <a:t>Pointer to object in </a:t>
            </a:r>
            <a:r>
              <a:rPr lang="en-US" sz="2800" dirty="0" err="1"/>
              <a:t>c++</a:t>
            </a:r>
            <a:r>
              <a:rPr lang="en-US" sz="2800" dirty="0"/>
              <a:t> is defined as </a:t>
            </a:r>
            <a:r>
              <a:rPr lang="en-US" sz="2800" b="1" dirty="0"/>
              <a:t>the pointer that is used for accessing objects</a:t>
            </a:r>
            <a:r>
              <a:rPr lang="en-US" sz="2800" dirty="0"/>
              <a:t>.</a:t>
            </a:r>
            <a:endParaRPr lang="en-US" sz="2800" dirty="0">
              <a:solidFill>
                <a:schemeClr val="tx1"/>
              </a:solidFill>
            </a:endParaRPr>
          </a:p>
          <a:p>
            <a:pPr marL="0" indent="0" algn="just">
              <a:buNone/>
            </a:pPr>
            <a:r>
              <a:rPr lang="en-US" sz="2800" dirty="0">
                <a:solidFill>
                  <a:schemeClr val="tx1"/>
                </a:solidFill>
              </a:rPr>
              <a:t>Pointers to objects are used to store the memory address of an object, allowing you to indirectly access and manipulate that object.  </a:t>
            </a:r>
          </a:p>
          <a:p>
            <a:pPr marL="0" indent="0" algn="just">
              <a:buNone/>
            </a:pPr>
            <a:r>
              <a:rPr lang="en-US" sz="2800" dirty="0">
                <a:solidFill>
                  <a:schemeClr val="tx1"/>
                </a:solidFill>
              </a:rPr>
              <a:t>When you have a pointer to an object, you can use the arrow operator (-&gt;) to access the members of the object through the pointer. </a:t>
            </a:r>
          </a:p>
        </p:txBody>
      </p:sp>
    </p:spTree>
    <p:extLst>
      <p:ext uri="{BB962C8B-B14F-4D97-AF65-F5344CB8AC3E}">
        <p14:creationId xmlns:p14="http://schemas.microsoft.com/office/powerpoint/2010/main" val="1491955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2312289-6689-491F-A685-32F7C640DBC8}"/>
              </a:ext>
            </a:extLst>
          </p:cNvPr>
          <p:cNvSpPr>
            <a:spLocks noGrp="1"/>
          </p:cNvSpPr>
          <p:nvPr>
            <p:ph sz="half" idx="1"/>
          </p:nvPr>
        </p:nvSpPr>
        <p:spPr>
          <a:xfrm>
            <a:off x="457200" y="457200"/>
            <a:ext cx="4495800" cy="6400800"/>
          </a:xfrm>
        </p:spPr>
        <p:txBody>
          <a:bodyPr>
            <a:normAutofit fontScale="47500" lnSpcReduction="20000"/>
          </a:bodyPr>
          <a:lstStyle/>
          <a:p>
            <a:pPr marL="0" indent="0">
              <a:buNone/>
            </a:pPr>
            <a:r>
              <a:rPr lang="en-US" dirty="0">
                <a:solidFill>
                  <a:schemeClr val="tx1"/>
                </a:solidFill>
              </a:rPr>
              <a:t>#include &lt;iostream&gt;</a:t>
            </a:r>
          </a:p>
          <a:p>
            <a:pPr marL="0" indent="0">
              <a:buNone/>
            </a:pPr>
            <a:r>
              <a:rPr lang="en-US" dirty="0">
                <a:solidFill>
                  <a:schemeClr val="tx1"/>
                </a:solidFill>
              </a:rPr>
              <a:t>using namespace std;</a:t>
            </a:r>
          </a:p>
          <a:p>
            <a:pPr marL="0" indent="0">
              <a:buNone/>
            </a:pPr>
            <a:r>
              <a:rPr lang="en-US" dirty="0">
                <a:solidFill>
                  <a:schemeClr val="tx1"/>
                </a:solidFill>
              </a:rPr>
              <a:t>class Rectangle</a:t>
            </a:r>
          </a:p>
          <a:p>
            <a:pPr marL="0" indent="0">
              <a:buNone/>
            </a:pPr>
            <a:r>
              <a:rPr lang="en-US" dirty="0">
                <a:solidFill>
                  <a:schemeClr val="tx1"/>
                </a:solidFill>
              </a:rPr>
              <a:t>{</a:t>
            </a:r>
          </a:p>
          <a:p>
            <a:pPr marL="0" indent="0">
              <a:buNone/>
            </a:pPr>
            <a:r>
              <a:rPr lang="en-US" dirty="0">
                <a:solidFill>
                  <a:schemeClr val="tx1"/>
                </a:solidFill>
              </a:rPr>
              <a:t>	private:</a:t>
            </a:r>
          </a:p>
          <a:p>
            <a:pPr marL="0" indent="0">
              <a:buNone/>
            </a:pPr>
            <a:r>
              <a:rPr lang="en-US" dirty="0">
                <a:solidFill>
                  <a:schemeClr val="tx1"/>
                </a:solidFill>
              </a:rPr>
              <a:t> 		int length;</a:t>
            </a:r>
          </a:p>
          <a:p>
            <a:pPr marL="0" indent="0">
              <a:buNone/>
            </a:pPr>
            <a:r>
              <a:rPr lang="en-US" dirty="0">
                <a:solidFill>
                  <a:schemeClr val="tx1"/>
                </a:solidFill>
              </a:rPr>
              <a:t> 		int breadth;</a:t>
            </a:r>
          </a:p>
          <a:p>
            <a:pPr marL="0" indent="0">
              <a:buNone/>
            </a:pPr>
            <a:r>
              <a:rPr lang="en-US" dirty="0">
                <a:solidFill>
                  <a:schemeClr val="tx1"/>
                </a:solidFill>
              </a:rPr>
              <a:t> 	public:</a:t>
            </a:r>
          </a:p>
          <a:p>
            <a:pPr marL="0" indent="0">
              <a:buNone/>
            </a:pPr>
            <a:r>
              <a:rPr lang="en-US" dirty="0">
                <a:solidFill>
                  <a:schemeClr val="tx1"/>
                </a:solidFill>
              </a:rPr>
              <a:t> 		Rectangle(int l, int b)</a:t>
            </a:r>
          </a:p>
          <a:p>
            <a:pPr marL="0" indent="0">
              <a:buNone/>
            </a:pPr>
            <a:r>
              <a:rPr lang="en-US" dirty="0">
                <a:solidFill>
                  <a:schemeClr val="tx1"/>
                </a:solidFill>
              </a:rPr>
              <a:t> 		{</a:t>
            </a:r>
          </a:p>
          <a:p>
            <a:pPr marL="0" indent="0">
              <a:buNone/>
            </a:pPr>
            <a:r>
              <a:rPr lang="en-US" dirty="0">
                <a:solidFill>
                  <a:schemeClr val="tx1"/>
                </a:solidFill>
              </a:rPr>
              <a:t> 			length=l;</a:t>
            </a:r>
          </a:p>
          <a:p>
            <a:pPr marL="0" indent="0">
              <a:buNone/>
            </a:pPr>
            <a:r>
              <a:rPr lang="en-US" dirty="0">
                <a:solidFill>
                  <a:schemeClr val="tx1"/>
                </a:solidFill>
              </a:rPr>
              <a:t> 			breadth=b;</a:t>
            </a:r>
          </a:p>
          <a:p>
            <a:pPr marL="0" indent="0">
              <a:buNone/>
            </a:pPr>
            <a:r>
              <a:rPr lang="en-US" dirty="0">
                <a:solidFill>
                  <a:schemeClr val="tx1"/>
                </a:solidFill>
              </a:rPr>
              <a:t>		}</a:t>
            </a:r>
          </a:p>
          <a:p>
            <a:pPr marL="0" indent="0">
              <a:buNone/>
            </a:pPr>
            <a:r>
              <a:rPr lang="en-US" dirty="0">
                <a:solidFill>
                  <a:schemeClr val="tx1"/>
                </a:solidFill>
              </a:rPr>
              <a:t> 		int </a:t>
            </a:r>
            <a:r>
              <a:rPr lang="en-US" dirty="0" err="1">
                <a:solidFill>
                  <a:schemeClr val="tx1"/>
                </a:solidFill>
              </a:rPr>
              <a:t>getArea</a:t>
            </a:r>
            <a:r>
              <a:rPr lang="en-US" dirty="0">
                <a:solidFill>
                  <a:schemeClr val="tx1"/>
                </a:solidFill>
              </a:rPr>
              <a:t>()</a:t>
            </a:r>
          </a:p>
          <a:p>
            <a:pPr marL="0" indent="0">
              <a:buNone/>
            </a:pPr>
            <a:r>
              <a:rPr lang="en-US" dirty="0">
                <a:solidFill>
                  <a:schemeClr val="tx1"/>
                </a:solidFill>
              </a:rPr>
              <a:t> 		{</a:t>
            </a:r>
          </a:p>
          <a:p>
            <a:pPr marL="0" indent="0">
              <a:buNone/>
            </a:pPr>
            <a:r>
              <a:rPr lang="en-US" dirty="0">
                <a:solidFill>
                  <a:schemeClr val="tx1"/>
                </a:solidFill>
              </a:rPr>
              <a:t> 			return 2*length*breadth;</a:t>
            </a:r>
          </a:p>
          <a:p>
            <a:pPr marL="0" indent="0">
              <a:buNone/>
            </a:pPr>
            <a:r>
              <a:rPr lang="en-US" dirty="0">
                <a:solidFill>
                  <a:schemeClr val="tx1"/>
                </a:solidFill>
              </a:rPr>
              <a:t>		}</a:t>
            </a:r>
          </a:p>
          <a:p>
            <a:pPr marL="0" indent="0">
              <a:buNone/>
            </a:pPr>
            <a:r>
              <a:rPr lang="en-US" dirty="0">
                <a:solidFill>
                  <a:schemeClr val="tx1"/>
                </a:solidFill>
              </a:rPr>
              <a:t>};</a:t>
            </a:r>
          </a:p>
          <a:p>
            <a:pPr marL="0" indent="0">
              <a:buNone/>
            </a:pPr>
            <a:endParaRPr lang="en-US" dirty="0">
              <a:solidFill>
                <a:schemeClr val="tx1"/>
              </a:solidFill>
            </a:endParaRPr>
          </a:p>
          <a:p>
            <a:pPr marL="0" indent="0">
              <a:buNone/>
            </a:pPr>
            <a:r>
              <a:rPr lang="en-US" dirty="0">
                <a:solidFill>
                  <a:schemeClr val="tx1"/>
                </a:solidFill>
              </a:rPr>
              <a:t>int main()</a:t>
            </a:r>
          </a:p>
          <a:p>
            <a:pPr marL="0" indent="0">
              <a:buNone/>
            </a:pPr>
            <a:r>
              <a:rPr lang="en-US" dirty="0">
                <a:solidFill>
                  <a:schemeClr val="tx1"/>
                </a:solidFill>
              </a:rPr>
              <a:t>{</a:t>
            </a:r>
          </a:p>
          <a:p>
            <a:pPr marL="0" indent="0">
              <a:buNone/>
            </a:pPr>
            <a:r>
              <a:rPr lang="en-US" dirty="0">
                <a:solidFill>
                  <a:schemeClr val="tx1"/>
                </a:solidFill>
              </a:rPr>
              <a:t>  // creating an object of Rectangle</a:t>
            </a:r>
          </a:p>
          <a:p>
            <a:pPr marL="0" indent="0">
              <a:buNone/>
            </a:pPr>
            <a:r>
              <a:rPr lang="en-US" dirty="0">
                <a:solidFill>
                  <a:schemeClr val="tx1"/>
                </a:solidFill>
              </a:rPr>
              <a:t>  Rectangle obj(10,30);</a:t>
            </a:r>
          </a:p>
          <a:p>
            <a:pPr marL="0" indent="0">
              <a:buNone/>
            </a:pPr>
            <a:endParaRPr lang="en-US" dirty="0">
              <a:solidFill>
                <a:schemeClr val="tx1"/>
              </a:solidFill>
            </a:endParaRPr>
          </a:p>
          <a:p>
            <a:pPr marL="0" indent="0">
              <a:buNone/>
            </a:pPr>
            <a:r>
              <a:rPr lang="en-US" dirty="0">
                <a:solidFill>
                  <a:schemeClr val="tx1"/>
                </a:solidFill>
              </a:rPr>
              <a:t>  Rectangle* </a:t>
            </a:r>
            <a:r>
              <a:rPr lang="en-US" dirty="0" err="1">
                <a:solidFill>
                  <a:schemeClr val="tx1"/>
                </a:solidFill>
              </a:rPr>
              <a:t>ptr</a:t>
            </a:r>
            <a:r>
              <a:rPr lang="en-US" dirty="0">
                <a:solidFill>
                  <a:schemeClr val="tx1"/>
                </a:solidFill>
              </a:rPr>
              <a:t> = &amp;obj;</a:t>
            </a:r>
          </a:p>
          <a:p>
            <a:pPr marL="0" indent="0">
              <a:buNone/>
            </a:pPr>
            <a:endParaRPr lang="en-US" dirty="0">
              <a:solidFill>
                <a:schemeClr val="tx1"/>
              </a:solidFill>
            </a:endParaRPr>
          </a:p>
          <a:p>
            <a:pPr marL="0" indent="0">
              <a:buNone/>
            </a:pPr>
            <a:r>
              <a:rPr lang="en-US" dirty="0">
                <a:solidFill>
                  <a:schemeClr val="tx1"/>
                </a:solidFill>
              </a:rPr>
              <a:t>  //calling the member function using -&gt; symbol</a:t>
            </a:r>
          </a:p>
          <a:p>
            <a:pPr marL="0" indent="0">
              <a:buNone/>
            </a:pPr>
            <a:r>
              <a:rPr lang="en-US" dirty="0">
                <a:solidFill>
                  <a:schemeClr val="tx1"/>
                </a:solidFill>
              </a:rPr>
              <a:t>  int area = </a:t>
            </a:r>
            <a:r>
              <a:rPr lang="en-US" dirty="0" err="1">
                <a:solidFill>
                  <a:schemeClr val="tx1"/>
                </a:solidFill>
              </a:rPr>
              <a:t>ptr</a:t>
            </a:r>
            <a:r>
              <a:rPr lang="en-US" dirty="0">
                <a:solidFill>
                  <a:schemeClr val="tx1"/>
                </a:solidFill>
              </a:rPr>
              <a:t>-&gt;</a:t>
            </a:r>
            <a:r>
              <a:rPr lang="en-US" dirty="0" err="1">
                <a:solidFill>
                  <a:schemeClr val="tx1"/>
                </a:solidFill>
              </a:rPr>
              <a:t>getArea</a:t>
            </a:r>
            <a:r>
              <a:rPr lang="en-US" dirty="0">
                <a:solidFill>
                  <a:schemeClr val="tx1"/>
                </a:solidFill>
              </a:rPr>
              <a:t>();</a:t>
            </a:r>
          </a:p>
          <a:p>
            <a:pPr marL="0" indent="0">
              <a:buNone/>
            </a:pPr>
            <a:r>
              <a:rPr lang="en-US" dirty="0">
                <a:solidFill>
                  <a:schemeClr val="tx1"/>
                </a:solidFill>
              </a:rPr>
              <a:t>  </a:t>
            </a:r>
            <a:r>
              <a:rPr lang="en-US" dirty="0" err="1">
                <a:solidFill>
                  <a:schemeClr val="tx1"/>
                </a:solidFill>
              </a:rPr>
              <a:t>cout</a:t>
            </a:r>
            <a:r>
              <a:rPr lang="en-US" dirty="0">
                <a:solidFill>
                  <a:schemeClr val="tx1"/>
                </a:solidFill>
              </a:rPr>
              <a:t>&lt;&lt;"Area of rectangle is: "&lt;&lt;area;</a:t>
            </a:r>
          </a:p>
          <a:p>
            <a:pPr marL="0" indent="0">
              <a:buNone/>
            </a:pPr>
            <a:r>
              <a:rPr lang="en-US" dirty="0">
                <a:solidFill>
                  <a:schemeClr val="tx1"/>
                </a:solidFill>
              </a:rPr>
              <a:t> return 0;</a:t>
            </a:r>
          </a:p>
          <a:p>
            <a:pPr marL="0" indent="0">
              <a:buNone/>
            </a:pPr>
            <a:r>
              <a:rPr lang="en-US" dirty="0">
                <a:solidFill>
                  <a:schemeClr val="tx1"/>
                </a:solidFill>
              </a:rPr>
              <a:t>}</a:t>
            </a:r>
          </a:p>
          <a:p>
            <a:pPr marL="0" indent="0">
              <a:buNone/>
            </a:pPr>
            <a:endParaRPr lang="en-US" dirty="0">
              <a:solidFill>
                <a:schemeClr val="tx1"/>
              </a:solidFill>
            </a:endParaRPr>
          </a:p>
        </p:txBody>
      </p:sp>
      <p:pic>
        <p:nvPicPr>
          <p:cNvPr id="7" name="Content Placeholder 6">
            <a:extLst>
              <a:ext uri="{FF2B5EF4-FFF2-40B4-BE49-F238E27FC236}">
                <a16:creationId xmlns:a16="http://schemas.microsoft.com/office/drawing/2014/main" id="{8E9E479B-2FC2-43AE-ADBD-CABFA505B835}"/>
              </a:ext>
            </a:extLst>
          </p:cNvPr>
          <p:cNvPicPr>
            <a:picLocks noGrp="1" noChangeAspect="1"/>
          </p:cNvPicPr>
          <p:nvPr>
            <p:ph sz="half" idx="2"/>
          </p:nvPr>
        </p:nvPicPr>
        <p:blipFill>
          <a:blip r:embed="rId2"/>
          <a:stretch>
            <a:fillRect/>
          </a:stretch>
        </p:blipFill>
        <p:spPr>
          <a:xfrm>
            <a:off x="5142914" y="5257800"/>
            <a:ext cx="4038600" cy="563911"/>
          </a:xfrm>
          <a:prstGeom prst="rect">
            <a:avLst/>
          </a:prstGeom>
        </p:spPr>
      </p:pic>
    </p:spTree>
    <p:extLst>
      <p:ext uri="{BB962C8B-B14F-4D97-AF65-F5344CB8AC3E}">
        <p14:creationId xmlns:p14="http://schemas.microsoft.com/office/powerpoint/2010/main" val="14703199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D833E0C-E62E-4DFD-971C-C0D2D5090546}"/>
              </a:ext>
            </a:extLst>
          </p:cNvPr>
          <p:cNvSpPr>
            <a:spLocks noGrp="1"/>
          </p:cNvSpPr>
          <p:nvPr>
            <p:ph type="title"/>
          </p:nvPr>
        </p:nvSpPr>
        <p:spPr/>
        <p:txBody>
          <a:bodyPr>
            <a:normAutofit/>
          </a:bodyPr>
          <a:lstStyle/>
          <a:p>
            <a:r>
              <a:rPr lang="en-US" sz="3600" dirty="0">
                <a:solidFill>
                  <a:srgbClr val="C00000"/>
                </a:solidFill>
              </a:rPr>
              <a:t>pointer to data member</a:t>
            </a:r>
          </a:p>
        </p:txBody>
      </p:sp>
      <p:sp>
        <p:nvSpPr>
          <p:cNvPr id="6" name="Content Placeholder 5">
            <a:extLst>
              <a:ext uri="{FF2B5EF4-FFF2-40B4-BE49-F238E27FC236}">
                <a16:creationId xmlns:a16="http://schemas.microsoft.com/office/drawing/2014/main" id="{39547167-F101-4552-A1C8-1D3E08DC5B57}"/>
              </a:ext>
            </a:extLst>
          </p:cNvPr>
          <p:cNvSpPr>
            <a:spLocks noGrp="1"/>
          </p:cNvSpPr>
          <p:nvPr>
            <p:ph idx="1"/>
          </p:nvPr>
        </p:nvSpPr>
        <p:spPr/>
        <p:txBody>
          <a:bodyPr>
            <a:normAutofit/>
          </a:bodyPr>
          <a:lstStyle/>
          <a:p>
            <a:pPr marL="0" indent="0">
              <a:buNone/>
            </a:pPr>
            <a:r>
              <a:rPr lang="en-US" sz="2800" i="1" dirty="0">
                <a:solidFill>
                  <a:schemeClr val="tx1"/>
                </a:solidFill>
              </a:rPr>
              <a:t>Operators</a:t>
            </a:r>
            <a:r>
              <a:rPr lang="en-US" sz="2800" dirty="0">
                <a:solidFill>
                  <a:schemeClr val="tx1"/>
                </a:solidFill>
              </a:rPr>
              <a:t> through we can access the data members and member functions of a class by using </a:t>
            </a:r>
            <a:r>
              <a:rPr lang="en-US" sz="2800" i="1" dirty="0">
                <a:solidFill>
                  <a:schemeClr val="tx1"/>
                </a:solidFill>
              </a:rPr>
              <a:t>pointers</a:t>
            </a:r>
            <a:r>
              <a:rPr lang="en-US" sz="2800" dirty="0">
                <a:solidFill>
                  <a:schemeClr val="tx1"/>
                </a:solidFill>
              </a:rPr>
              <a:t>. </a:t>
            </a:r>
          </a:p>
          <a:p>
            <a:pPr marL="0" indent="0">
              <a:buNone/>
            </a:pPr>
            <a:r>
              <a:rPr lang="en-US" sz="2800" dirty="0">
                <a:solidFill>
                  <a:schemeClr val="tx1"/>
                </a:solidFill>
              </a:rPr>
              <a:t>These operators are known as </a:t>
            </a:r>
            <a:r>
              <a:rPr lang="en-US" sz="2800" i="1" dirty="0">
                <a:solidFill>
                  <a:schemeClr val="tx1"/>
                </a:solidFill>
              </a:rPr>
              <a:t>dereferencing operators</a:t>
            </a:r>
            <a:r>
              <a:rPr lang="en-US" sz="2800" dirty="0">
                <a:solidFill>
                  <a:schemeClr val="tx1"/>
                </a:solidFill>
              </a:rPr>
              <a:t>.</a:t>
            </a:r>
          </a:p>
          <a:p>
            <a:pPr>
              <a:buFont typeface="Wingdings" panose="05000000000000000000" pitchFamily="2" charset="2"/>
              <a:buChar char="Ø"/>
            </a:pPr>
            <a:r>
              <a:rPr lang="en-US" sz="2800" b="1" i="1" dirty="0"/>
              <a:t>Dereferencing operators ::* and .* to access the data members </a:t>
            </a:r>
          </a:p>
          <a:p>
            <a:pPr>
              <a:buFont typeface="Wingdings" panose="05000000000000000000" pitchFamily="2" charset="2"/>
              <a:buChar char="Ø"/>
            </a:pPr>
            <a:r>
              <a:rPr lang="en-US" sz="2800" b="1" i="1" dirty="0"/>
              <a:t>Dereferencing operators ::* and -&gt;* to access the data members</a:t>
            </a:r>
          </a:p>
          <a:p>
            <a:pPr marL="0" indent="0">
              <a:buNone/>
            </a:pPr>
            <a:endParaRPr lang="en-US" sz="2800" b="1" dirty="0"/>
          </a:p>
          <a:p>
            <a:pPr marL="0" indent="0">
              <a:buNone/>
            </a:pPr>
            <a:r>
              <a:rPr lang="en-US" sz="2800" dirty="0">
                <a:solidFill>
                  <a:schemeClr val="tx1"/>
                </a:solidFill>
              </a:rPr>
              <a:t> </a:t>
            </a:r>
          </a:p>
        </p:txBody>
      </p:sp>
    </p:spTree>
    <p:extLst>
      <p:ext uri="{BB962C8B-B14F-4D97-AF65-F5344CB8AC3E}">
        <p14:creationId xmlns:p14="http://schemas.microsoft.com/office/powerpoint/2010/main" val="41510027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A9B23-500E-4A92-B652-4073A0A9B312}"/>
              </a:ext>
            </a:extLst>
          </p:cNvPr>
          <p:cNvSpPr>
            <a:spLocks noGrp="1"/>
          </p:cNvSpPr>
          <p:nvPr>
            <p:ph type="title"/>
          </p:nvPr>
        </p:nvSpPr>
        <p:spPr/>
        <p:txBody>
          <a:bodyPr>
            <a:noAutofit/>
          </a:bodyPr>
          <a:lstStyle/>
          <a:p>
            <a:r>
              <a:rPr lang="en-US" sz="2400" b="1" dirty="0">
                <a:solidFill>
                  <a:srgbClr val="C00000"/>
                </a:solidFill>
              </a:rPr>
              <a:t>Dereferencing operators ::* and .* to access the data members </a:t>
            </a:r>
            <a:br>
              <a:rPr lang="en-US" sz="2400" b="1" dirty="0">
                <a:solidFill>
                  <a:srgbClr val="C00000"/>
                </a:solidFill>
              </a:rPr>
            </a:br>
            <a:endParaRPr lang="en-US" sz="2400" dirty="0">
              <a:solidFill>
                <a:srgbClr val="C00000"/>
              </a:solidFill>
            </a:endParaRPr>
          </a:p>
        </p:txBody>
      </p:sp>
      <p:sp>
        <p:nvSpPr>
          <p:cNvPr id="3" name="Content Placeholder 2">
            <a:extLst>
              <a:ext uri="{FF2B5EF4-FFF2-40B4-BE49-F238E27FC236}">
                <a16:creationId xmlns:a16="http://schemas.microsoft.com/office/drawing/2014/main" id="{D70F0DA7-7BB6-49CD-A03F-B8CD780D931C}"/>
              </a:ext>
            </a:extLst>
          </p:cNvPr>
          <p:cNvSpPr>
            <a:spLocks noGrp="1"/>
          </p:cNvSpPr>
          <p:nvPr>
            <p:ph idx="1"/>
          </p:nvPr>
        </p:nvSpPr>
        <p:spPr>
          <a:xfrm>
            <a:off x="457200" y="1143000"/>
            <a:ext cx="8229600" cy="4983163"/>
          </a:xfrm>
        </p:spPr>
        <p:txBody>
          <a:bodyPr>
            <a:normAutofit/>
          </a:bodyPr>
          <a:lstStyle/>
          <a:p>
            <a:pPr marL="0" indent="0">
              <a:buNone/>
            </a:pPr>
            <a:r>
              <a:rPr lang="en-US" dirty="0">
                <a:solidFill>
                  <a:schemeClr val="tx1"/>
                </a:solidFill>
              </a:rPr>
              <a:t> </a:t>
            </a:r>
            <a:r>
              <a:rPr lang="en-US" dirty="0">
                <a:solidFill>
                  <a:schemeClr val="tx1"/>
                </a:solidFill>
                <a:highlight>
                  <a:srgbClr val="00FFFF"/>
                </a:highlight>
              </a:rPr>
              <a:t>syntax of ::* dereferencing operator is </a:t>
            </a:r>
            <a:r>
              <a:rPr lang="en-US" dirty="0">
                <a:solidFill>
                  <a:schemeClr val="tx1"/>
                </a:solidFill>
              </a:rPr>
              <a:t>-</a:t>
            </a:r>
          </a:p>
          <a:p>
            <a:pPr marL="0" indent="0">
              <a:buNone/>
            </a:pPr>
            <a:endParaRPr lang="en-US" dirty="0">
              <a:solidFill>
                <a:schemeClr val="tx1"/>
              </a:solidFill>
            </a:endParaRPr>
          </a:p>
          <a:p>
            <a:pPr marL="0" indent="0">
              <a:buNone/>
            </a:pPr>
            <a:r>
              <a:rPr lang="en-US" sz="3100" dirty="0">
                <a:solidFill>
                  <a:schemeClr val="tx1"/>
                </a:solidFill>
                <a:highlight>
                  <a:srgbClr val="FFFF00"/>
                </a:highlight>
              </a:rPr>
              <a:t>data-type  class-name ::* pointer-name = &amp;class-name ::  data-member-name;</a:t>
            </a:r>
          </a:p>
          <a:p>
            <a:pPr marL="0" indent="0">
              <a:buNone/>
            </a:pPr>
            <a:endParaRPr lang="en-US" dirty="0">
              <a:solidFill>
                <a:schemeClr val="tx1"/>
              </a:solidFill>
            </a:endParaRPr>
          </a:p>
          <a:p>
            <a:pPr marL="0" indent="0">
              <a:buNone/>
            </a:pPr>
            <a:r>
              <a:rPr lang="en-US" dirty="0">
                <a:solidFill>
                  <a:schemeClr val="tx1"/>
                </a:solidFill>
                <a:highlight>
                  <a:srgbClr val="00FFFF"/>
                </a:highlight>
              </a:rPr>
              <a:t>syntax of .* dereferencing operator is -</a:t>
            </a:r>
          </a:p>
          <a:p>
            <a:pPr marL="0" indent="0">
              <a:buNone/>
            </a:pPr>
            <a:endParaRPr lang="en-US" dirty="0">
              <a:solidFill>
                <a:schemeClr val="tx1"/>
              </a:solidFill>
              <a:highlight>
                <a:srgbClr val="FFFF00"/>
              </a:highlight>
            </a:endParaRPr>
          </a:p>
          <a:p>
            <a:pPr marL="0" indent="0">
              <a:buNone/>
            </a:pPr>
            <a:r>
              <a:rPr lang="en-US" dirty="0">
                <a:solidFill>
                  <a:schemeClr val="tx1"/>
                </a:solidFill>
                <a:highlight>
                  <a:srgbClr val="FFFF00"/>
                </a:highlight>
              </a:rPr>
              <a:t>object-name.*pointer-to-data-member;</a:t>
            </a:r>
          </a:p>
          <a:p>
            <a:pPr marL="0" indent="0">
              <a:buNone/>
            </a:pPr>
            <a:endParaRPr lang="en-US" dirty="0">
              <a:solidFill>
                <a:schemeClr val="tx1"/>
              </a:solidFill>
            </a:endParaRPr>
          </a:p>
        </p:txBody>
      </p:sp>
    </p:spTree>
    <p:extLst>
      <p:ext uri="{BB962C8B-B14F-4D97-AF65-F5344CB8AC3E}">
        <p14:creationId xmlns:p14="http://schemas.microsoft.com/office/powerpoint/2010/main" val="11324867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E32FA-DF51-45FD-A0C6-295577849D56}"/>
              </a:ext>
            </a:extLst>
          </p:cNvPr>
          <p:cNvSpPr>
            <a:spLocks noGrp="1"/>
          </p:cNvSpPr>
          <p:nvPr>
            <p:ph type="title"/>
          </p:nvPr>
        </p:nvSpPr>
        <p:spPr>
          <a:xfrm>
            <a:off x="457200" y="274638"/>
            <a:ext cx="8686800" cy="1143000"/>
          </a:xfrm>
        </p:spPr>
        <p:txBody>
          <a:bodyPr>
            <a:noAutofit/>
          </a:bodyPr>
          <a:lstStyle/>
          <a:p>
            <a:r>
              <a:rPr lang="en-US" sz="2400" b="1" dirty="0">
                <a:solidFill>
                  <a:srgbClr val="C00000"/>
                </a:solidFill>
              </a:rPr>
              <a:t>Dereferencing operators ::* and -&gt;* to access the data members</a:t>
            </a:r>
            <a:br>
              <a:rPr lang="en-US" sz="2400" b="1" dirty="0">
                <a:solidFill>
                  <a:srgbClr val="C00000"/>
                </a:solidFill>
              </a:rPr>
            </a:br>
            <a:endParaRPr lang="en-US" sz="2400" dirty="0">
              <a:solidFill>
                <a:srgbClr val="C00000"/>
              </a:solidFill>
            </a:endParaRPr>
          </a:p>
        </p:txBody>
      </p:sp>
      <p:sp>
        <p:nvSpPr>
          <p:cNvPr id="3" name="Content Placeholder 2">
            <a:extLst>
              <a:ext uri="{FF2B5EF4-FFF2-40B4-BE49-F238E27FC236}">
                <a16:creationId xmlns:a16="http://schemas.microsoft.com/office/drawing/2014/main" id="{3A4C1522-CF98-494A-BEED-5539F719CA64}"/>
              </a:ext>
            </a:extLst>
          </p:cNvPr>
          <p:cNvSpPr>
            <a:spLocks noGrp="1"/>
          </p:cNvSpPr>
          <p:nvPr>
            <p:ph idx="1"/>
          </p:nvPr>
        </p:nvSpPr>
        <p:spPr/>
        <p:txBody>
          <a:bodyPr>
            <a:normAutofit/>
          </a:bodyPr>
          <a:lstStyle/>
          <a:p>
            <a:pPr marL="0" indent="0">
              <a:buNone/>
            </a:pPr>
            <a:r>
              <a:rPr lang="en-US" sz="3600" dirty="0">
                <a:solidFill>
                  <a:schemeClr val="tx1"/>
                </a:solidFill>
                <a:highlight>
                  <a:srgbClr val="00FFFF"/>
                </a:highlight>
              </a:rPr>
              <a:t>syntax of ::* dereferencing operator is –</a:t>
            </a:r>
          </a:p>
          <a:p>
            <a:pPr marL="0" indent="0">
              <a:buNone/>
            </a:pPr>
            <a:endParaRPr lang="en-US" sz="3600" dirty="0">
              <a:solidFill>
                <a:schemeClr val="tx1"/>
              </a:solidFill>
              <a:highlight>
                <a:srgbClr val="00FFFF"/>
              </a:highlight>
            </a:endParaRPr>
          </a:p>
          <a:p>
            <a:pPr marL="0" indent="0">
              <a:buNone/>
            </a:pPr>
            <a:r>
              <a:rPr lang="en-US" sz="2800" dirty="0">
                <a:solidFill>
                  <a:schemeClr val="tx1"/>
                </a:solidFill>
                <a:highlight>
                  <a:srgbClr val="FFFF00"/>
                </a:highlight>
              </a:rPr>
              <a:t>data-type  class-name ::* pointer-name = &amp;class-name ::  data-member-name;</a:t>
            </a:r>
          </a:p>
          <a:p>
            <a:pPr marL="0" indent="0">
              <a:buNone/>
            </a:pPr>
            <a:endParaRPr lang="en-US" sz="2800" dirty="0">
              <a:solidFill>
                <a:schemeClr val="tx1"/>
              </a:solidFill>
              <a:highlight>
                <a:srgbClr val="FFFF00"/>
              </a:highlight>
            </a:endParaRPr>
          </a:p>
          <a:p>
            <a:pPr marL="0" indent="0">
              <a:buNone/>
            </a:pPr>
            <a:r>
              <a:rPr lang="en-US" sz="2800" dirty="0">
                <a:solidFill>
                  <a:schemeClr val="tx1"/>
                </a:solidFill>
                <a:highlight>
                  <a:srgbClr val="00FFFF"/>
                </a:highlight>
              </a:rPr>
              <a:t>syntax of -&gt;* dereferencing operator is -</a:t>
            </a:r>
          </a:p>
          <a:p>
            <a:pPr marL="0" indent="0">
              <a:buNone/>
            </a:pPr>
            <a:endParaRPr lang="en-US" sz="2800" dirty="0">
              <a:solidFill>
                <a:schemeClr val="tx1"/>
              </a:solidFill>
            </a:endParaRPr>
          </a:p>
          <a:p>
            <a:pPr marL="0" indent="0">
              <a:buNone/>
            </a:pPr>
            <a:r>
              <a:rPr lang="en-US" sz="2800" dirty="0">
                <a:solidFill>
                  <a:schemeClr val="tx1"/>
                </a:solidFill>
              </a:rPr>
              <a:t> </a:t>
            </a:r>
            <a:r>
              <a:rPr lang="en-US" sz="2800" dirty="0">
                <a:solidFill>
                  <a:schemeClr val="tx1"/>
                </a:solidFill>
                <a:highlight>
                  <a:srgbClr val="FFFF00"/>
                </a:highlight>
              </a:rPr>
              <a:t>pointer-to-object-&gt;*pointer-to-data-member;</a:t>
            </a:r>
          </a:p>
        </p:txBody>
      </p:sp>
    </p:spTree>
    <p:extLst>
      <p:ext uri="{BB962C8B-B14F-4D97-AF65-F5344CB8AC3E}">
        <p14:creationId xmlns:p14="http://schemas.microsoft.com/office/powerpoint/2010/main" val="32119247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755650" y="4076700"/>
            <a:ext cx="7056438" cy="0"/>
          </a:xfrm>
          <a:prstGeom prst="line">
            <a:avLst/>
          </a:prstGeom>
        </p:spPr>
        <p:style>
          <a:lnRef idx="3">
            <a:schemeClr val="accent6"/>
          </a:lnRef>
          <a:fillRef idx="0">
            <a:schemeClr val="accent6"/>
          </a:fillRef>
          <a:effectRef idx="2">
            <a:schemeClr val="accent6"/>
          </a:effectRef>
          <a:fontRef idx="minor">
            <a:schemeClr val="tx1"/>
          </a:fontRef>
        </p:style>
      </p:cxnSp>
      <p:pic>
        <p:nvPicPr>
          <p:cNvPr id="3789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650" y="636588"/>
            <a:ext cx="1808163" cy="32972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itle 1"/>
          <p:cNvSpPr txBox="1">
            <a:spLocks/>
          </p:cNvSpPr>
          <p:nvPr/>
        </p:nvSpPr>
        <p:spPr>
          <a:xfrm>
            <a:off x="1952625" y="5957888"/>
            <a:ext cx="7156450" cy="11430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IN" sz="1400" dirty="0">
              <a:solidFill>
                <a:schemeClr val="tx1">
                  <a:lumMod val="65000"/>
                  <a:lumOff val="35000"/>
                </a:schemeClr>
              </a:solidFill>
            </a:endParaRPr>
          </a:p>
        </p:txBody>
      </p:sp>
    </p:spTree>
    <p:extLst>
      <p:ext uri="{BB962C8B-B14F-4D97-AF65-F5344CB8AC3E}">
        <p14:creationId xmlns:p14="http://schemas.microsoft.com/office/powerpoint/2010/main" val="2507906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779EABB-1191-4180-A3F8-B08896C12B6B}"/>
              </a:ext>
            </a:extLst>
          </p:cNvPr>
          <p:cNvSpPr>
            <a:spLocks noGrp="1"/>
          </p:cNvSpPr>
          <p:nvPr>
            <p:ph type="title"/>
          </p:nvPr>
        </p:nvSpPr>
        <p:spPr/>
        <p:txBody>
          <a:bodyPr>
            <a:normAutofit fontScale="90000"/>
          </a:bodyPr>
          <a:lstStyle/>
          <a:p>
            <a:r>
              <a:rPr lang="en-US" dirty="0">
                <a:solidFill>
                  <a:srgbClr val="C00000"/>
                </a:solidFill>
              </a:rPr>
              <a:t>pointer vs reference variables</a:t>
            </a:r>
            <a:br>
              <a:rPr lang="en-US" dirty="0"/>
            </a:br>
            <a:endParaRPr lang="en-US" dirty="0"/>
          </a:p>
        </p:txBody>
      </p:sp>
      <p:sp>
        <p:nvSpPr>
          <p:cNvPr id="3" name="Content Placeholder 2">
            <a:extLst>
              <a:ext uri="{FF2B5EF4-FFF2-40B4-BE49-F238E27FC236}">
                <a16:creationId xmlns:a16="http://schemas.microsoft.com/office/drawing/2014/main" id="{BCD080D7-C67C-4B50-A775-CE43FED079F6}"/>
              </a:ext>
            </a:extLst>
          </p:cNvPr>
          <p:cNvSpPr>
            <a:spLocks noGrp="1"/>
          </p:cNvSpPr>
          <p:nvPr>
            <p:ph sz="half" idx="1"/>
          </p:nvPr>
        </p:nvSpPr>
        <p:spPr/>
        <p:txBody>
          <a:bodyPr>
            <a:normAutofit/>
          </a:bodyPr>
          <a:lstStyle/>
          <a:p>
            <a:pPr marL="0" indent="0" algn="just">
              <a:buNone/>
            </a:pPr>
            <a:r>
              <a:rPr lang="en-US" sz="2400" dirty="0">
                <a:solidFill>
                  <a:schemeClr val="tx1"/>
                </a:solidFill>
              </a:rPr>
              <a:t>A </a:t>
            </a:r>
            <a:r>
              <a:rPr lang="en-US" sz="2400" dirty="0">
                <a:solidFill>
                  <a:schemeClr val="tx1"/>
                </a:solidFill>
                <a:highlight>
                  <a:srgbClr val="FFFF00"/>
                </a:highlight>
              </a:rPr>
              <a:t>reference variable </a:t>
            </a:r>
            <a:r>
              <a:rPr lang="en-US" sz="2400" dirty="0">
                <a:solidFill>
                  <a:schemeClr val="tx1"/>
                </a:solidFill>
              </a:rPr>
              <a:t>is an alias, that is, another name for an already existing variable. A reference, like a pointer, is also implemented by storing the address of an object. </a:t>
            </a:r>
          </a:p>
        </p:txBody>
      </p:sp>
      <p:pic>
        <p:nvPicPr>
          <p:cNvPr id="8" name="Picture 7">
            <a:extLst>
              <a:ext uri="{FF2B5EF4-FFF2-40B4-BE49-F238E27FC236}">
                <a16:creationId xmlns:a16="http://schemas.microsoft.com/office/drawing/2014/main" id="{EADF76E8-7522-455C-A2A8-5182F81E7E41}"/>
              </a:ext>
            </a:extLst>
          </p:cNvPr>
          <p:cNvPicPr>
            <a:picLocks noChangeAspect="1"/>
          </p:cNvPicPr>
          <p:nvPr/>
        </p:nvPicPr>
        <p:blipFill>
          <a:blip r:embed="rId2"/>
          <a:stretch>
            <a:fillRect/>
          </a:stretch>
        </p:blipFill>
        <p:spPr>
          <a:xfrm>
            <a:off x="5029200" y="1434306"/>
            <a:ext cx="3438525" cy="4857750"/>
          </a:xfrm>
          <a:prstGeom prst="rect">
            <a:avLst/>
          </a:prstGeom>
        </p:spPr>
      </p:pic>
    </p:spTree>
    <p:extLst>
      <p:ext uri="{BB962C8B-B14F-4D97-AF65-F5344CB8AC3E}">
        <p14:creationId xmlns:p14="http://schemas.microsoft.com/office/powerpoint/2010/main" val="2488240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CE4BA-31D1-4DB9-95C9-63E565051217}"/>
              </a:ext>
            </a:extLst>
          </p:cNvPr>
          <p:cNvSpPr>
            <a:spLocks noGrp="1"/>
          </p:cNvSpPr>
          <p:nvPr>
            <p:ph type="title"/>
          </p:nvPr>
        </p:nvSpPr>
        <p:spPr/>
        <p:txBody>
          <a:bodyPr>
            <a:noAutofit/>
          </a:bodyPr>
          <a:lstStyle/>
          <a:p>
            <a:r>
              <a:rPr lang="en-US" sz="3600" dirty="0">
                <a:solidFill>
                  <a:srgbClr val="C00000"/>
                </a:solidFill>
              </a:rPr>
              <a:t>pointer vs reference variables:</a:t>
            </a:r>
            <a:r>
              <a:rPr lang="en-US" sz="3600" b="1" dirty="0">
                <a:solidFill>
                  <a:srgbClr val="C00000"/>
                </a:solidFill>
              </a:rPr>
              <a:t> Differences</a:t>
            </a:r>
            <a:r>
              <a:rPr lang="en-US" sz="3600" dirty="0">
                <a:solidFill>
                  <a:srgbClr val="C00000"/>
                </a:solidFill>
              </a:rPr>
              <a:t>:</a:t>
            </a:r>
          </a:p>
        </p:txBody>
      </p:sp>
      <p:graphicFrame>
        <p:nvGraphicFramePr>
          <p:cNvPr id="9" name="Table 9">
            <a:extLst>
              <a:ext uri="{FF2B5EF4-FFF2-40B4-BE49-F238E27FC236}">
                <a16:creationId xmlns:a16="http://schemas.microsoft.com/office/drawing/2014/main" id="{E7E935D1-F5CF-4151-9F8E-157BA9B9A1F2}"/>
              </a:ext>
            </a:extLst>
          </p:cNvPr>
          <p:cNvGraphicFramePr>
            <a:graphicFrameLocks noGrp="1"/>
          </p:cNvGraphicFramePr>
          <p:nvPr>
            <p:extLst>
              <p:ext uri="{D42A27DB-BD31-4B8C-83A1-F6EECF244321}">
                <p14:modId xmlns:p14="http://schemas.microsoft.com/office/powerpoint/2010/main" val="4261799868"/>
              </p:ext>
            </p:extLst>
          </p:nvPr>
        </p:nvGraphicFramePr>
        <p:xfrm>
          <a:off x="609600" y="1397000"/>
          <a:ext cx="7848600" cy="5186361"/>
        </p:xfrm>
        <a:graphic>
          <a:graphicData uri="http://schemas.openxmlformats.org/drawingml/2006/table">
            <a:tbl>
              <a:tblPr firstRow="1" bandRow="1">
                <a:tableStyleId>{5C22544A-7EE6-4342-B048-85BDC9FD1C3A}</a:tableStyleId>
              </a:tblPr>
              <a:tblGrid>
                <a:gridCol w="2616200">
                  <a:extLst>
                    <a:ext uri="{9D8B030D-6E8A-4147-A177-3AD203B41FA5}">
                      <a16:colId xmlns:a16="http://schemas.microsoft.com/office/drawing/2014/main" val="315215771"/>
                    </a:ext>
                  </a:extLst>
                </a:gridCol>
                <a:gridCol w="2616200">
                  <a:extLst>
                    <a:ext uri="{9D8B030D-6E8A-4147-A177-3AD203B41FA5}">
                      <a16:colId xmlns:a16="http://schemas.microsoft.com/office/drawing/2014/main" val="2639771183"/>
                    </a:ext>
                  </a:extLst>
                </a:gridCol>
                <a:gridCol w="2616200">
                  <a:extLst>
                    <a:ext uri="{9D8B030D-6E8A-4147-A177-3AD203B41FA5}">
                      <a16:colId xmlns:a16="http://schemas.microsoft.com/office/drawing/2014/main" val="3934837672"/>
                    </a:ext>
                  </a:extLst>
                </a:gridCol>
              </a:tblGrid>
              <a:tr h="893846">
                <a:tc>
                  <a:txBody>
                    <a:bodyPr/>
                    <a:lstStyle/>
                    <a:p>
                      <a:r>
                        <a:rPr lang="en-US" sz="2400" dirty="0"/>
                        <a:t>Difference</a:t>
                      </a:r>
                    </a:p>
                  </a:txBody>
                  <a:tcPr/>
                </a:tc>
                <a:tc>
                  <a:txBody>
                    <a:bodyPr/>
                    <a:lstStyle/>
                    <a:p>
                      <a:r>
                        <a:rPr lang="en-US" sz="2400" dirty="0"/>
                        <a:t>Pointer</a:t>
                      </a:r>
                    </a:p>
                  </a:txBody>
                  <a:tcPr/>
                </a:tc>
                <a:tc>
                  <a:txBody>
                    <a:bodyPr/>
                    <a:lstStyle/>
                    <a:p>
                      <a:r>
                        <a:rPr lang="en-US" sz="2400" dirty="0"/>
                        <a:t>Reference</a:t>
                      </a:r>
                    </a:p>
                  </a:txBody>
                  <a:tcPr/>
                </a:tc>
                <a:extLst>
                  <a:ext uri="{0D108BD9-81ED-4DB2-BD59-A6C34878D82A}">
                    <a16:rowId xmlns:a16="http://schemas.microsoft.com/office/drawing/2014/main" val="3429778530"/>
                  </a:ext>
                </a:extLst>
              </a:tr>
              <a:tr h="2330164">
                <a:tc>
                  <a:txBody>
                    <a:bodyPr/>
                    <a:lstStyle/>
                    <a:p>
                      <a:r>
                        <a:rPr lang="en-US" sz="2400" b="1" dirty="0"/>
                        <a:t>Initialization</a:t>
                      </a:r>
                      <a:endParaRPr lang="en-US" sz="2400" dirty="0"/>
                    </a:p>
                  </a:txBody>
                  <a:tcPr/>
                </a:tc>
                <a:tc>
                  <a:txBody>
                    <a:bodyPr/>
                    <a:lstStyle/>
                    <a:p>
                      <a:r>
                        <a:rPr lang="en-US" sz="2400" dirty="0">
                          <a:highlight>
                            <a:srgbClr val="FFFF00"/>
                          </a:highlight>
                        </a:rPr>
                        <a:t>int x = 10;</a:t>
                      </a:r>
                    </a:p>
                    <a:p>
                      <a:r>
                        <a:rPr lang="en-US" sz="2400" dirty="0">
                          <a:highlight>
                            <a:srgbClr val="FFFF00"/>
                          </a:highlight>
                        </a:rPr>
                        <a:t>int *</a:t>
                      </a:r>
                      <a:r>
                        <a:rPr lang="en-US" sz="2400" dirty="0" err="1">
                          <a:highlight>
                            <a:srgbClr val="FFFF00"/>
                          </a:highlight>
                        </a:rPr>
                        <a:t>ptr</a:t>
                      </a:r>
                      <a:r>
                        <a:rPr lang="en-US" sz="2400" dirty="0">
                          <a:highlight>
                            <a:srgbClr val="FFFF00"/>
                          </a:highlight>
                        </a:rPr>
                        <a:t> = &amp;x; </a:t>
                      </a:r>
                    </a:p>
                    <a:p>
                      <a:r>
                        <a:rPr lang="en-US" sz="2400" dirty="0"/>
                        <a:t>// OR </a:t>
                      </a:r>
                    </a:p>
                    <a:p>
                      <a:r>
                        <a:rPr lang="en-US" sz="2400" dirty="0">
                          <a:highlight>
                            <a:srgbClr val="FFFF00"/>
                          </a:highlight>
                        </a:rPr>
                        <a:t>int *</a:t>
                      </a:r>
                      <a:r>
                        <a:rPr lang="en-US" sz="2400" dirty="0" err="1">
                          <a:highlight>
                            <a:srgbClr val="FFFF00"/>
                          </a:highlight>
                        </a:rPr>
                        <a:t>ptr</a:t>
                      </a:r>
                      <a:r>
                        <a:rPr lang="en-US" sz="2400" dirty="0">
                          <a:highlight>
                            <a:srgbClr val="FFFF00"/>
                          </a:highlight>
                        </a:rPr>
                        <a:t>; </a:t>
                      </a:r>
                    </a:p>
                    <a:p>
                      <a:r>
                        <a:rPr lang="en-US" sz="2400" dirty="0" err="1">
                          <a:highlight>
                            <a:srgbClr val="FFFF00"/>
                          </a:highlight>
                        </a:rPr>
                        <a:t>ptr</a:t>
                      </a:r>
                      <a:r>
                        <a:rPr lang="en-US" sz="2400" dirty="0">
                          <a:highlight>
                            <a:srgbClr val="FFFF00"/>
                          </a:highlight>
                        </a:rPr>
                        <a:t> = &amp;a;</a:t>
                      </a:r>
                    </a:p>
                  </a:txBody>
                  <a:tcPr/>
                </a:tc>
                <a:tc>
                  <a:txBody>
                    <a:bodyPr/>
                    <a:lstStyle/>
                    <a:p>
                      <a:r>
                        <a:rPr lang="en-US" sz="2400" dirty="0">
                          <a:highlight>
                            <a:srgbClr val="FFFF00"/>
                          </a:highlight>
                        </a:rPr>
                        <a:t>int a = 10;</a:t>
                      </a:r>
                    </a:p>
                    <a:p>
                      <a:r>
                        <a:rPr lang="en-US" sz="2400" dirty="0">
                          <a:highlight>
                            <a:srgbClr val="FFFF00"/>
                          </a:highlight>
                        </a:rPr>
                        <a:t>int &amp;p = a; </a:t>
                      </a:r>
                    </a:p>
                    <a:p>
                      <a:endParaRPr lang="en-US" sz="2400" dirty="0"/>
                    </a:p>
                    <a:p>
                      <a:r>
                        <a:rPr lang="en-US" sz="2400" dirty="0">
                          <a:highlight>
                            <a:srgbClr val="FF00FF"/>
                          </a:highlight>
                        </a:rPr>
                        <a:t>int &amp;p;</a:t>
                      </a:r>
                    </a:p>
                    <a:p>
                      <a:r>
                        <a:rPr lang="en-US" sz="2400" dirty="0">
                          <a:highlight>
                            <a:srgbClr val="FF00FF"/>
                          </a:highlight>
                        </a:rPr>
                        <a:t>p = a;</a:t>
                      </a:r>
                    </a:p>
                  </a:txBody>
                  <a:tcPr/>
                </a:tc>
                <a:extLst>
                  <a:ext uri="{0D108BD9-81ED-4DB2-BD59-A6C34878D82A}">
                    <a16:rowId xmlns:a16="http://schemas.microsoft.com/office/drawing/2014/main" val="1841167271"/>
                  </a:ext>
                </a:extLst>
              </a:tr>
              <a:tr h="1962351">
                <a:tc>
                  <a:txBody>
                    <a:bodyPr/>
                    <a:lstStyle/>
                    <a:p>
                      <a:r>
                        <a:rPr lang="en-US" sz="2400" b="1" dirty="0"/>
                        <a:t>Reassignment</a:t>
                      </a:r>
                      <a:endParaRPr lang="en-US" sz="2400" dirty="0"/>
                    </a:p>
                  </a:txBody>
                  <a:tcPr/>
                </a:tc>
                <a:tc>
                  <a:txBody>
                    <a:bodyPr/>
                    <a:lstStyle/>
                    <a:p>
                      <a:r>
                        <a:rPr lang="fr-FR" sz="2400" dirty="0" err="1">
                          <a:highlight>
                            <a:srgbClr val="FFFF00"/>
                          </a:highlight>
                        </a:rPr>
                        <a:t>int</a:t>
                      </a:r>
                      <a:r>
                        <a:rPr lang="fr-FR" sz="2400" dirty="0">
                          <a:highlight>
                            <a:srgbClr val="FFFF00"/>
                          </a:highlight>
                        </a:rPr>
                        <a:t> x = 5;</a:t>
                      </a:r>
                    </a:p>
                    <a:p>
                      <a:r>
                        <a:rPr lang="fr-FR" sz="2400" dirty="0" err="1">
                          <a:highlight>
                            <a:srgbClr val="FFFF00"/>
                          </a:highlight>
                        </a:rPr>
                        <a:t>int</a:t>
                      </a:r>
                      <a:r>
                        <a:rPr lang="fr-FR" sz="2400">
                          <a:highlight>
                            <a:srgbClr val="FFFF00"/>
                          </a:highlight>
                        </a:rPr>
                        <a:t> y </a:t>
                      </a:r>
                      <a:r>
                        <a:rPr lang="fr-FR" sz="2400" dirty="0">
                          <a:highlight>
                            <a:srgbClr val="FFFF00"/>
                          </a:highlight>
                        </a:rPr>
                        <a:t>= 6;</a:t>
                      </a:r>
                    </a:p>
                    <a:p>
                      <a:r>
                        <a:rPr lang="fr-FR" sz="2400" dirty="0" err="1">
                          <a:highlight>
                            <a:srgbClr val="FFFF00"/>
                          </a:highlight>
                        </a:rPr>
                        <a:t>int</a:t>
                      </a:r>
                      <a:r>
                        <a:rPr lang="fr-FR" sz="2400" dirty="0">
                          <a:highlight>
                            <a:srgbClr val="FFFF00"/>
                          </a:highlight>
                        </a:rPr>
                        <a:t> *</a:t>
                      </a:r>
                      <a:r>
                        <a:rPr lang="fr-FR" sz="2400" dirty="0" err="1">
                          <a:highlight>
                            <a:srgbClr val="FFFF00"/>
                          </a:highlight>
                        </a:rPr>
                        <a:t>ptr</a:t>
                      </a:r>
                      <a:r>
                        <a:rPr lang="fr-FR" sz="2400" dirty="0">
                          <a:highlight>
                            <a:srgbClr val="FFFF00"/>
                          </a:highlight>
                        </a:rPr>
                        <a:t>;</a:t>
                      </a:r>
                    </a:p>
                    <a:p>
                      <a:r>
                        <a:rPr lang="fr-FR" sz="2400" dirty="0" err="1">
                          <a:highlight>
                            <a:srgbClr val="FFFF00"/>
                          </a:highlight>
                        </a:rPr>
                        <a:t>ptr</a:t>
                      </a:r>
                      <a:r>
                        <a:rPr lang="fr-FR" sz="2400" dirty="0">
                          <a:highlight>
                            <a:srgbClr val="FFFF00"/>
                          </a:highlight>
                        </a:rPr>
                        <a:t> = &amp;x;</a:t>
                      </a:r>
                    </a:p>
                    <a:p>
                      <a:r>
                        <a:rPr lang="fr-FR" sz="2400" dirty="0" err="1">
                          <a:highlight>
                            <a:srgbClr val="FFFF00"/>
                          </a:highlight>
                        </a:rPr>
                        <a:t>ptr</a:t>
                      </a:r>
                      <a:r>
                        <a:rPr lang="fr-FR" sz="2400" dirty="0">
                          <a:highlight>
                            <a:srgbClr val="FFFF00"/>
                          </a:highlight>
                        </a:rPr>
                        <a:t> = &amp;y;</a:t>
                      </a:r>
                      <a:endParaRPr lang="en-US" sz="2400" dirty="0">
                        <a:highlight>
                          <a:srgbClr val="FFFF00"/>
                        </a:highlight>
                      </a:endParaRPr>
                    </a:p>
                  </a:txBody>
                  <a:tcPr/>
                </a:tc>
                <a:tc>
                  <a:txBody>
                    <a:bodyPr/>
                    <a:lstStyle/>
                    <a:p>
                      <a:r>
                        <a:rPr lang="en-US" sz="2800" dirty="0">
                          <a:highlight>
                            <a:srgbClr val="FF00FF"/>
                          </a:highlight>
                        </a:rPr>
                        <a:t>int x = 5;</a:t>
                      </a:r>
                    </a:p>
                    <a:p>
                      <a:r>
                        <a:rPr lang="en-US" sz="2800" dirty="0">
                          <a:highlight>
                            <a:srgbClr val="FF00FF"/>
                          </a:highlight>
                        </a:rPr>
                        <a:t>int y = 6;</a:t>
                      </a:r>
                    </a:p>
                    <a:p>
                      <a:r>
                        <a:rPr lang="en-US" sz="2800" dirty="0">
                          <a:highlight>
                            <a:srgbClr val="FF00FF"/>
                          </a:highlight>
                        </a:rPr>
                        <a:t>int &amp;z=x;</a:t>
                      </a:r>
                    </a:p>
                    <a:p>
                      <a:r>
                        <a:rPr lang="en-US" sz="2800" dirty="0">
                          <a:highlight>
                            <a:srgbClr val="FF00FF"/>
                          </a:highlight>
                        </a:rPr>
                        <a:t>int &amp;z=y;</a:t>
                      </a:r>
                    </a:p>
                  </a:txBody>
                  <a:tcPr/>
                </a:tc>
                <a:extLst>
                  <a:ext uri="{0D108BD9-81ED-4DB2-BD59-A6C34878D82A}">
                    <a16:rowId xmlns:a16="http://schemas.microsoft.com/office/drawing/2014/main" val="366225200"/>
                  </a:ext>
                </a:extLst>
              </a:tr>
            </a:tbl>
          </a:graphicData>
        </a:graphic>
      </p:graphicFrame>
      <p:pic>
        <p:nvPicPr>
          <p:cNvPr id="12" name="Graphic 11" descr="Checkmark">
            <a:extLst>
              <a:ext uri="{FF2B5EF4-FFF2-40B4-BE49-F238E27FC236}">
                <a16:creationId xmlns:a16="http://schemas.microsoft.com/office/drawing/2014/main" id="{4FE980A3-6F95-4FFB-8795-D8B369F3771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91400" y="2187428"/>
            <a:ext cx="705143" cy="705143"/>
          </a:xfrm>
          <a:prstGeom prst="rect">
            <a:avLst/>
          </a:prstGeom>
        </p:spPr>
      </p:pic>
      <p:pic>
        <p:nvPicPr>
          <p:cNvPr id="14" name="Graphic 13" descr="Close">
            <a:extLst>
              <a:ext uri="{FF2B5EF4-FFF2-40B4-BE49-F238E27FC236}">
                <a16:creationId xmlns:a16="http://schemas.microsoft.com/office/drawing/2014/main" id="{236EAE27-4633-4441-B40F-715028131EF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439464" y="3274869"/>
            <a:ext cx="690561" cy="690561"/>
          </a:xfrm>
          <a:prstGeom prst="rect">
            <a:avLst/>
          </a:prstGeom>
        </p:spPr>
      </p:pic>
      <p:pic>
        <p:nvPicPr>
          <p:cNvPr id="15" name="Graphic 14" descr="Close">
            <a:extLst>
              <a:ext uri="{FF2B5EF4-FFF2-40B4-BE49-F238E27FC236}">
                <a16:creationId xmlns:a16="http://schemas.microsoft.com/office/drawing/2014/main" id="{9C1EC127-FDBC-4364-99D9-1FA905C1234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474633" y="5132100"/>
            <a:ext cx="690561" cy="690561"/>
          </a:xfrm>
          <a:prstGeom prst="rect">
            <a:avLst/>
          </a:prstGeom>
        </p:spPr>
      </p:pic>
      <p:pic>
        <p:nvPicPr>
          <p:cNvPr id="7" name="Graphic 6" descr="Checkmark">
            <a:extLst>
              <a:ext uri="{FF2B5EF4-FFF2-40B4-BE49-F238E27FC236}">
                <a16:creationId xmlns:a16="http://schemas.microsoft.com/office/drawing/2014/main" id="{6E9F41F9-1C27-41FB-A577-3BB06A5B3E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29200" y="2219499"/>
            <a:ext cx="705143" cy="705143"/>
          </a:xfrm>
          <a:prstGeom prst="rect">
            <a:avLst/>
          </a:prstGeom>
        </p:spPr>
      </p:pic>
      <p:pic>
        <p:nvPicPr>
          <p:cNvPr id="8" name="Graphic 7" descr="Checkmark">
            <a:extLst>
              <a:ext uri="{FF2B5EF4-FFF2-40B4-BE49-F238E27FC236}">
                <a16:creationId xmlns:a16="http://schemas.microsoft.com/office/drawing/2014/main" id="{6350CB3F-C95E-42FB-9F97-ED6D5964E46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27476" y="3429000"/>
            <a:ext cx="705143" cy="705143"/>
          </a:xfrm>
          <a:prstGeom prst="rect">
            <a:avLst/>
          </a:prstGeom>
        </p:spPr>
      </p:pic>
      <p:pic>
        <p:nvPicPr>
          <p:cNvPr id="10" name="Graphic 9" descr="Checkmark">
            <a:extLst>
              <a:ext uri="{FF2B5EF4-FFF2-40B4-BE49-F238E27FC236}">
                <a16:creationId xmlns:a16="http://schemas.microsoft.com/office/drawing/2014/main" id="{2BB0409C-2367-4E87-BE29-4236248A81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76800" y="5256505"/>
            <a:ext cx="705143" cy="705143"/>
          </a:xfrm>
          <a:prstGeom prst="rect">
            <a:avLst/>
          </a:prstGeom>
        </p:spPr>
      </p:pic>
    </p:spTree>
    <p:extLst>
      <p:ext uri="{BB962C8B-B14F-4D97-AF65-F5344CB8AC3E}">
        <p14:creationId xmlns:p14="http://schemas.microsoft.com/office/powerpoint/2010/main" val="2012339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CE4BA-31D1-4DB9-95C9-63E565051217}"/>
              </a:ext>
            </a:extLst>
          </p:cNvPr>
          <p:cNvSpPr>
            <a:spLocks noGrp="1"/>
          </p:cNvSpPr>
          <p:nvPr>
            <p:ph type="title"/>
          </p:nvPr>
        </p:nvSpPr>
        <p:spPr/>
        <p:txBody>
          <a:bodyPr>
            <a:noAutofit/>
          </a:bodyPr>
          <a:lstStyle/>
          <a:p>
            <a:r>
              <a:rPr lang="en-US" sz="3600" dirty="0">
                <a:solidFill>
                  <a:srgbClr val="C00000"/>
                </a:solidFill>
              </a:rPr>
              <a:t>pointer vs reference variables:</a:t>
            </a:r>
            <a:r>
              <a:rPr lang="en-US" sz="3600" b="1" dirty="0">
                <a:solidFill>
                  <a:srgbClr val="C00000"/>
                </a:solidFill>
              </a:rPr>
              <a:t> Differences</a:t>
            </a:r>
            <a:r>
              <a:rPr lang="en-US" sz="3600" dirty="0">
                <a:solidFill>
                  <a:srgbClr val="C00000"/>
                </a:solidFill>
              </a:rPr>
              <a:t>:</a:t>
            </a:r>
          </a:p>
        </p:txBody>
      </p:sp>
      <p:graphicFrame>
        <p:nvGraphicFramePr>
          <p:cNvPr id="9" name="Table 9">
            <a:extLst>
              <a:ext uri="{FF2B5EF4-FFF2-40B4-BE49-F238E27FC236}">
                <a16:creationId xmlns:a16="http://schemas.microsoft.com/office/drawing/2014/main" id="{E7E935D1-F5CF-4151-9F8E-157BA9B9A1F2}"/>
              </a:ext>
            </a:extLst>
          </p:cNvPr>
          <p:cNvGraphicFramePr>
            <a:graphicFrameLocks noGrp="1"/>
          </p:cNvGraphicFramePr>
          <p:nvPr>
            <p:extLst>
              <p:ext uri="{D42A27DB-BD31-4B8C-83A1-F6EECF244321}">
                <p14:modId xmlns:p14="http://schemas.microsoft.com/office/powerpoint/2010/main" val="1252933937"/>
              </p:ext>
            </p:extLst>
          </p:nvPr>
        </p:nvGraphicFramePr>
        <p:xfrm>
          <a:off x="609600" y="1397000"/>
          <a:ext cx="7848600" cy="5186361"/>
        </p:xfrm>
        <a:graphic>
          <a:graphicData uri="http://schemas.openxmlformats.org/drawingml/2006/table">
            <a:tbl>
              <a:tblPr firstRow="1" bandRow="1">
                <a:tableStyleId>{5C22544A-7EE6-4342-B048-85BDC9FD1C3A}</a:tableStyleId>
              </a:tblPr>
              <a:tblGrid>
                <a:gridCol w="2616200">
                  <a:extLst>
                    <a:ext uri="{9D8B030D-6E8A-4147-A177-3AD203B41FA5}">
                      <a16:colId xmlns:a16="http://schemas.microsoft.com/office/drawing/2014/main" val="315215771"/>
                    </a:ext>
                  </a:extLst>
                </a:gridCol>
                <a:gridCol w="2616200">
                  <a:extLst>
                    <a:ext uri="{9D8B030D-6E8A-4147-A177-3AD203B41FA5}">
                      <a16:colId xmlns:a16="http://schemas.microsoft.com/office/drawing/2014/main" val="2639771183"/>
                    </a:ext>
                  </a:extLst>
                </a:gridCol>
                <a:gridCol w="2616200">
                  <a:extLst>
                    <a:ext uri="{9D8B030D-6E8A-4147-A177-3AD203B41FA5}">
                      <a16:colId xmlns:a16="http://schemas.microsoft.com/office/drawing/2014/main" val="3934837672"/>
                    </a:ext>
                  </a:extLst>
                </a:gridCol>
              </a:tblGrid>
              <a:tr h="893846">
                <a:tc>
                  <a:txBody>
                    <a:bodyPr/>
                    <a:lstStyle/>
                    <a:p>
                      <a:r>
                        <a:rPr lang="en-US" sz="2400" dirty="0"/>
                        <a:t>Difference</a:t>
                      </a:r>
                    </a:p>
                  </a:txBody>
                  <a:tcPr/>
                </a:tc>
                <a:tc>
                  <a:txBody>
                    <a:bodyPr/>
                    <a:lstStyle/>
                    <a:p>
                      <a:r>
                        <a:rPr lang="en-US" sz="2400" dirty="0"/>
                        <a:t>Pointer</a:t>
                      </a:r>
                    </a:p>
                  </a:txBody>
                  <a:tcPr/>
                </a:tc>
                <a:tc>
                  <a:txBody>
                    <a:bodyPr/>
                    <a:lstStyle/>
                    <a:p>
                      <a:r>
                        <a:rPr lang="en-US" sz="2400" dirty="0"/>
                        <a:t>Reference</a:t>
                      </a:r>
                    </a:p>
                  </a:txBody>
                  <a:tcPr/>
                </a:tc>
                <a:extLst>
                  <a:ext uri="{0D108BD9-81ED-4DB2-BD59-A6C34878D82A}">
                    <a16:rowId xmlns:a16="http://schemas.microsoft.com/office/drawing/2014/main" val="3429778530"/>
                  </a:ext>
                </a:extLst>
              </a:tr>
              <a:tr h="2330164">
                <a:tc>
                  <a:txBody>
                    <a:bodyPr/>
                    <a:lstStyle/>
                    <a:p>
                      <a:r>
                        <a:rPr lang="en-US" sz="2400" b="1" dirty="0"/>
                        <a:t>Memory Address</a:t>
                      </a:r>
                      <a:endParaRPr lang="en-US" sz="2400" dirty="0"/>
                    </a:p>
                  </a:txBody>
                  <a:tcPr/>
                </a:tc>
                <a:tc>
                  <a:txBody>
                    <a:bodyPr/>
                    <a:lstStyle/>
                    <a:p>
                      <a:endParaRPr lang="en-US" sz="2400" dirty="0">
                        <a:highlight>
                          <a:srgbClr val="FFFF00"/>
                        </a:highlight>
                      </a:endParaRPr>
                    </a:p>
                  </a:txBody>
                  <a:tcPr/>
                </a:tc>
                <a:tc>
                  <a:txBody>
                    <a:bodyPr/>
                    <a:lstStyle/>
                    <a:p>
                      <a:endParaRPr lang="en-US" sz="2400" dirty="0">
                        <a:highlight>
                          <a:srgbClr val="FF00FF"/>
                        </a:highlight>
                      </a:endParaRPr>
                    </a:p>
                  </a:txBody>
                  <a:tcPr/>
                </a:tc>
                <a:extLst>
                  <a:ext uri="{0D108BD9-81ED-4DB2-BD59-A6C34878D82A}">
                    <a16:rowId xmlns:a16="http://schemas.microsoft.com/office/drawing/2014/main" val="1841167271"/>
                  </a:ext>
                </a:extLst>
              </a:tr>
              <a:tr h="1962351">
                <a:tc>
                  <a:txBody>
                    <a:bodyPr/>
                    <a:lstStyle/>
                    <a:p>
                      <a:r>
                        <a:rPr lang="en-US" sz="2400" dirty="0"/>
                        <a:t>NULL Value</a:t>
                      </a:r>
                    </a:p>
                  </a:txBody>
                  <a:tcPr/>
                </a:tc>
                <a:tc>
                  <a:txBody>
                    <a:bodyPr/>
                    <a:lstStyle/>
                    <a:p>
                      <a:r>
                        <a:rPr lang="en-US" sz="2800" dirty="0">
                          <a:highlight>
                            <a:srgbClr val="FFFF00"/>
                          </a:highlight>
                        </a:rPr>
                        <a:t>int *</a:t>
                      </a:r>
                      <a:r>
                        <a:rPr lang="en-US" sz="2800" dirty="0" err="1">
                          <a:highlight>
                            <a:srgbClr val="FFFF00"/>
                          </a:highlight>
                        </a:rPr>
                        <a:t>ptr</a:t>
                      </a:r>
                      <a:r>
                        <a:rPr lang="en-US" sz="2800" dirty="0">
                          <a:highlight>
                            <a:srgbClr val="FFFF00"/>
                          </a:highlight>
                        </a:rPr>
                        <a:t> = NULL;</a:t>
                      </a:r>
                    </a:p>
                  </a:txBody>
                  <a:tcPr/>
                </a:tc>
                <a:tc>
                  <a:txBody>
                    <a:bodyPr/>
                    <a:lstStyle/>
                    <a:p>
                      <a:r>
                        <a:rPr lang="en-US" sz="2800" dirty="0">
                          <a:highlight>
                            <a:srgbClr val="FF00FF"/>
                          </a:highlight>
                        </a:rPr>
                        <a:t> int x;</a:t>
                      </a:r>
                    </a:p>
                    <a:p>
                      <a:r>
                        <a:rPr lang="en-US" sz="2800" dirty="0">
                          <a:highlight>
                            <a:srgbClr val="FF00FF"/>
                          </a:highlight>
                        </a:rPr>
                        <a:t> int &amp;y=x;      y=NULL;</a:t>
                      </a:r>
                    </a:p>
                  </a:txBody>
                  <a:tcPr/>
                </a:tc>
                <a:extLst>
                  <a:ext uri="{0D108BD9-81ED-4DB2-BD59-A6C34878D82A}">
                    <a16:rowId xmlns:a16="http://schemas.microsoft.com/office/drawing/2014/main" val="366225200"/>
                  </a:ext>
                </a:extLst>
              </a:tr>
            </a:tbl>
          </a:graphicData>
        </a:graphic>
      </p:graphicFrame>
      <p:pic>
        <p:nvPicPr>
          <p:cNvPr id="3" name="Picture 2">
            <a:extLst>
              <a:ext uri="{FF2B5EF4-FFF2-40B4-BE49-F238E27FC236}">
                <a16:creationId xmlns:a16="http://schemas.microsoft.com/office/drawing/2014/main" id="{F9AFB3FF-5E22-4AB2-A03A-3346D0BD64C6}"/>
              </a:ext>
            </a:extLst>
          </p:cNvPr>
          <p:cNvPicPr>
            <a:picLocks noChangeAspect="1"/>
          </p:cNvPicPr>
          <p:nvPr/>
        </p:nvPicPr>
        <p:blipFill>
          <a:blip r:embed="rId2"/>
          <a:stretch>
            <a:fillRect/>
          </a:stretch>
        </p:blipFill>
        <p:spPr>
          <a:xfrm>
            <a:off x="3429000" y="2494280"/>
            <a:ext cx="2133600" cy="1792224"/>
          </a:xfrm>
          <a:prstGeom prst="rect">
            <a:avLst/>
          </a:prstGeom>
        </p:spPr>
      </p:pic>
      <p:pic>
        <p:nvPicPr>
          <p:cNvPr id="4" name="Picture 3">
            <a:extLst>
              <a:ext uri="{FF2B5EF4-FFF2-40B4-BE49-F238E27FC236}">
                <a16:creationId xmlns:a16="http://schemas.microsoft.com/office/drawing/2014/main" id="{9FD9899C-58F6-485B-8E74-533214D9BF91}"/>
              </a:ext>
            </a:extLst>
          </p:cNvPr>
          <p:cNvPicPr>
            <a:picLocks noChangeAspect="1"/>
          </p:cNvPicPr>
          <p:nvPr/>
        </p:nvPicPr>
        <p:blipFill>
          <a:blip r:embed="rId3"/>
          <a:stretch>
            <a:fillRect/>
          </a:stretch>
        </p:blipFill>
        <p:spPr>
          <a:xfrm>
            <a:off x="6248400" y="2468489"/>
            <a:ext cx="1676400" cy="2027680"/>
          </a:xfrm>
          <a:prstGeom prst="rect">
            <a:avLst/>
          </a:prstGeom>
        </p:spPr>
      </p:pic>
      <p:pic>
        <p:nvPicPr>
          <p:cNvPr id="10" name="Graphic 9" descr="Close">
            <a:extLst>
              <a:ext uri="{FF2B5EF4-FFF2-40B4-BE49-F238E27FC236}">
                <a16:creationId xmlns:a16="http://schemas.microsoft.com/office/drawing/2014/main" id="{D2D80F1A-875B-4A09-AC41-82CF9636936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67639" y="4953761"/>
            <a:ext cx="690561" cy="690561"/>
          </a:xfrm>
          <a:prstGeom prst="rect">
            <a:avLst/>
          </a:prstGeom>
        </p:spPr>
      </p:pic>
      <p:pic>
        <p:nvPicPr>
          <p:cNvPr id="7" name="Graphic 6" descr="Checkmark">
            <a:extLst>
              <a:ext uri="{FF2B5EF4-FFF2-40B4-BE49-F238E27FC236}">
                <a16:creationId xmlns:a16="http://schemas.microsoft.com/office/drawing/2014/main" id="{F68BFB33-3522-45E1-BCB3-98B067B3B9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724400" y="5291750"/>
            <a:ext cx="705143" cy="705143"/>
          </a:xfrm>
          <a:prstGeom prst="rect">
            <a:avLst/>
          </a:prstGeom>
        </p:spPr>
      </p:pic>
    </p:spTree>
    <p:extLst>
      <p:ext uri="{BB962C8B-B14F-4D97-AF65-F5344CB8AC3E}">
        <p14:creationId xmlns:p14="http://schemas.microsoft.com/office/powerpoint/2010/main" val="3336388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CE4BA-31D1-4DB9-95C9-63E565051217}"/>
              </a:ext>
            </a:extLst>
          </p:cNvPr>
          <p:cNvSpPr>
            <a:spLocks noGrp="1"/>
          </p:cNvSpPr>
          <p:nvPr>
            <p:ph type="title"/>
          </p:nvPr>
        </p:nvSpPr>
        <p:spPr/>
        <p:txBody>
          <a:bodyPr>
            <a:noAutofit/>
          </a:bodyPr>
          <a:lstStyle/>
          <a:p>
            <a:r>
              <a:rPr lang="en-US" sz="3600" dirty="0">
                <a:solidFill>
                  <a:srgbClr val="C00000"/>
                </a:solidFill>
              </a:rPr>
              <a:t>pointer vs reference variables:</a:t>
            </a:r>
            <a:r>
              <a:rPr lang="en-US" sz="3600" b="1" dirty="0">
                <a:solidFill>
                  <a:srgbClr val="C00000"/>
                </a:solidFill>
              </a:rPr>
              <a:t> Differences</a:t>
            </a:r>
            <a:r>
              <a:rPr lang="en-US" sz="3600" dirty="0">
                <a:solidFill>
                  <a:srgbClr val="C00000"/>
                </a:solidFill>
              </a:rPr>
              <a:t>:</a:t>
            </a:r>
          </a:p>
        </p:txBody>
      </p:sp>
      <p:graphicFrame>
        <p:nvGraphicFramePr>
          <p:cNvPr id="9" name="Table 9">
            <a:extLst>
              <a:ext uri="{FF2B5EF4-FFF2-40B4-BE49-F238E27FC236}">
                <a16:creationId xmlns:a16="http://schemas.microsoft.com/office/drawing/2014/main" id="{E7E935D1-F5CF-4151-9F8E-157BA9B9A1F2}"/>
              </a:ext>
            </a:extLst>
          </p:cNvPr>
          <p:cNvGraphicFramePr>
            <a:graphicFrameLocks noGrp="1"/>
          </p:cNvGraphicFramePr>
          <p:nvPr>
            <p:extLst>
              <p:ext uri="{D42A27DB-BD31-4B8C-83A1-F6EECF244321}">
                <p14:modId xmlns:p14="http://schemas.microsoft.com/office/powerpoint/2010/main" val="3693307627"/>
              </p:ext>
            </p:extLst>
          </p:nvPr>
        </p:nvGraphicFramePr>
        <p:xfrm>
          <a:off x="609600" y="1397000"/>
          <a:ext cx="7848600" cy="2641600"/>
        </p:xfrm>
        <a:graphic>
          <a:graphicData uri="http://schemas.openxmlformats.org/drawingml/2006/table">
            <a:tbl>
              <a:tblPr firstRow="1" bandRow="1">
                <a:tableStyleId>{5C22544A-7EE6-4342-B048-85BDC9FD1C3A}</a:tableStyleId>
              </a:tblPr>
              <a:tblGrid>
                <a:gridCol w="2616200">
                  <a:extLst>
                    <a:ext uri="{9D8B030D-6E8A-4147-A177-3AD203B41FA5}">
                      <a16:colId xmlns:a16="http://schemas.microsoft.com/office/drawing/2014/main" val="315215771"/>
                    </a:ext>
                  </a:extLst>
                </a:gridCol>
                <a:gridCol w="2616200">
                  <a:extLst>
                    <a:ext uri="{9D8B030D-6E8A-4147-A177-3AD203B41FA5}">
                      <a16:colId xmlns:a16="http://schemas.microsoft.com/office/drawing/2014/main" val="2639771183"/>
                    </a:ext>
                  </a:extLst>
                </a:gridCol>
                <a:gridCol w="2616200">
                  <a:extLst>
                    <a:ext uri="{9D8B030D-6E8A-4147-A177-3AD203B41FA5}">
                      <a16:colId xmlns:a16="http://schemas.microsoft.com/office/drawing/2014/main" val="3934837672"/>
                    </a:ext>
                  </a:extLst>
                </a:gridCol>
              </a:tblGrid>
              <a:tr h="893846">
                <a:tc>
                  <a:txBody>
                    <a:bodyPr/>
                    <a:lstStyle/>
                    <a:p>
                      <a:r>
                        <a:rPr lang="en-US" sz="2400" dirty="0"/>
                        <a:t>Difference</a:t>
                      </a:r>
                    </a:p>
                  </a:txBody>
                  <a:tcPr/>
                </a:tc>
                <a:tc>
                  <a:txBody>
                    <a:bodyPr/>
                    <a:lstStyle/>
                    <a:p>
                      <a:r>
                        <a:rPr lang="en-US" sz="2400" dirty="0"/>
                        <a:t>Pointer</a:t>
                      </a:r>
                    </a:p>
                  </a:txBody>
                  <a:tcPr/>
                </a:tc>
                <a:tc>
                  <a:txBody>
                    <a:bodyPr/>
                    <a:lstStyle/>
                    <a:p>
                      <a:r>
                        <a:rPr lang="en-US" sz="2400" dirty="0"/>
                        <a:t>Reference</a:t>
                      </a:r>
                    </a:p>
                  </a:txBody>
                  <a:tcPr/>
                </a:tc>
                <a:extLst>
                  <a:ext uri="{0D108BD9-81ED-4DB2-BD59-A6C34878D82A}">
                    <a16:rowId xmlns:a16="http://schemas.microsoft.com/office/drawing/2014/main" val="3429778530"/>
                  </a:ext>
                </a:extLst>
              </a:tr>
              <a:tr h="1747754">
                <a:tc>
                  <a:txBody>
                    <a:bodyPr/>
                    <a:lstStyle/>
                    <a:p>
                      <a:r>
                        <a:rPr lang="en-US" sz="2800" dirty="0"/>
                        <a:t>arithmetic operations</a:t>
                      </a:r>
                    </a:p>
                  </a:txBody>
                  <a:tcPr/>
                </a:tc>
                <a:tc>
                  <a:txBody>
                    <a:bodyPr/>
                    <a:lstStyle/>
                    <a:p>
                      <a:r>
                        <a:rPr lang="en-US" sz="2400" dirty="0">
                          <a:highlight>
                            <a:srgbClr val="FFFF00"/>
                          </a:highlight>
                        </a:rPr>
                        <a:t>Can perform arithmetic operations</a:t>
                      </a:r>
                    </a:p>
                  </a:txBody>
                  <a:tcPr/>
                </a:tc>
                <a:tc>
                  <a:txBody>
                    <a:bodyPr/>
                    <a:lstStyle/>
                    <a:p>
                      <a:r>
                        <a:rPr lang="en-US" sz="2400" dirty="0">
                          <a:highlight>
                            <a:srgbClr val="FF00FF"/>
                          </a:highlight>
                        </a:rPr>
                        <a:t>Cannot have arithmetic operations</a:t>
                      </a:r>
                    </a:p>
                  </a:txBody>
                  <a:tcPr/>
                </a:tc>
                <a:extLst>
                  <a:ext uri="{0D108BD9-81ED-4DB2-BD59-A6C34878D82A}">
                    <a16:rowId xmlns:a16="http://schemas.microsoft.com/office/drawing/2014/main" val="1841167271"/>
                  </a:ext>
                </a:extLst>
              </a:tr>
            </a:tbl>
          </a:graphicData>
        </a:graphic>
      </p:graphicFrame>
      <p:pic>
        <p:nvPicPr>
          <p:cNvPr id="4" name="Graphic 3" descr="Checkmark">
            <a:extLst>
              <a:ext uri="{FF2B5EF4-FFF2-40B4-BE49-F238E27FC236}">
                <a16:creationId xmlns:a16="http://schemas.microsoft.com/office/drawing/2014/main" id="{A6AFD166-FF17-47D5-BBFC-C070A45FAF1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29200" y="2717800"/>
            <a:ext cx="705143" cy="705143"/>
          </a:xfrm>
          <a:prstGeom prst="rect">
            <a:avLst/>
          </a:prstGeom>
        </p:spPr>
      </p:pic>
      <p:pic>
        <p:nvPicPr>
          <p:cNvPr id="5" name="Graphic 4" descr="Close">
            <a:extLst>
              <a:ext uri="{FF2B5EF4-FFF2-40B4-BE49-F238E27FC236}">
                <a16:creationId xmlns:a16="http://schemas.microsoft.com/office/drawing/2014/main" id="{CD1A987C-E811-4A36-A250-CC703C676E2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60105" y="2717800"/>
            <a:ext cx="690561" cy="690561"/>
          </a:xfrm>
          <a:prstGeom prst="rect">
            <a:avLst/>
          </a:prstGeom>
        </p:spPr>
      </p:pic>
    </p:spTree>
    <p:extLst>
      <p:ext uri="{BB962C8B-B14F-4D97-AF65-F5344CB8AC3E}">
        <p14:creationId xmlns:p14="http://schemas.microsoft.com/office/powerpoint/2010/main" val="1918814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45A7C-B949-42D2-B81B-1008AA170D05}"/>
              </a:ext>
            </a:extLst>
          </p:cNvPr>
          <p:cNvSpPr>
            <a:spLocks noGrp="1"/>
          </p:cNvSpPr>
          <p:nvPr>
            <p:ph type="title"/>
          </p:nvPr>
        </p:nvSpPr>
        <p:spPr/>
        <p:txBody>
          <a:bodyPr>
            <a:normAutofit/>
          </a:bodyPr>
          <a:lstStyle/>
          <a:p>
            <a:pPr algn="l"/>
            <a:r>
              <a:rPr lang="en-US" sz="3600" dirty="0">
                <a:solidFill>
                  <a:srgbClr val="FF0000"/>
                </a:solidFill>
              </a:rPr>
              <a:t>Check The Difference:</a:t>
            </a:r>
          </a:p>
        </p:txBody>
      </p:sp>
      <p:pic>
        <p:nvPicPr>
          <p:cNvPr id="5" name="Content Placeholder 4">
            <a:extLst>
              <a:ext uri="{FF2B5EF4-FFF2-40B4-BE49-F238E27FC236}">
                <a16:creationId xmlns:a16="http://schemas.microsoft.com/office/drawing/2014/main" id="{2922C0C5-B052-4F5A-9E22-E8444EB18DC0}"/>
              </a:ext>
            </a:extLst>
          </p:cNvPr>
          <p:cNvPicPr>
            <a:picLocks noGrp="1" noChangeAspect="1"/>
          </p:cNvPicPr>
          <p:nvPr>
            <p:ph sz="half" idx="1"/>
          </p:nvPr>
        </p:nvPicPr>
        <p:blipFill>
          <a:blip r:embed="rId2"/>
          <a:stretch>
            <a:fillRect/>
          </a:stretch>
        </p:blipFill>
        <p:spPr>
          <a:xfrm>
            <a:off x="443132" y="1828800"/>
            <a:ext cx="3590925" cy="3886200"/>
          </a:xfrm>
          <a:prstGeom prst="rect">
            <a:avLst/>
          </a:prstGeom>
        </p:spPr>
      </p:pic>
      <p:pic>
        <p:nvPicPr>
          <p:cNvPr id="6" name="Content Placeholder 5">
            <a:extLst>
              <a:ext uri="{FF2B5EF4-FFF2-40B4-BE49-F238E27FC236}">
                <a16:creationId xmlns:a16="http://schemas.microsoft.com/office/drawing/2014/main" id="{733E3DDD-CD80-44E4-8556-37937EFF98AE}"/>
              </a:ext>
            </a:extLst>
          </p:cNvPr>
          <p:cNvPicPr>
            <a:picLocks noGrp="1" noChangeAspect="1"/>
          </p:cNvPicPr>
          <p:nvPr>
            <p:ph sz="half" idx="2"/>
          </p:nvPr>
        </p:nvPicPr>
        <p:blipFill>
          <a:blip r:embed="rId3"/>
          <a:stretch>
            <a:fillRect/>
          </a:stretch>
        </p:blipFill>
        <p:spPr>
          <a:xfrm>
            <a:off x="4343400" y="1838178"/>
            <a:ext cx="3600450" cy="4248150"/>
          </a:xfrm>
          <a:prstGeom prst="rect">
            <a:avLst/>
          </a:prstGeom>
        </p:spPr>
      </p:pic>
    </p:spTree>
    <p:extLst>
      <p:ext uri="{BB962C8B-B14F-4D97-AF65-F5344CB8AC3E}">
        <p14:creationId xmlns:p14="http://schemas.microsoft.com/office/powerpoint/2010/main" val="27246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76755-9BD6-4EFE-8350-CADD1C61C2DF}"/>
              </a:ext>
            </a:extLst>
          </p:cNvPr>
          <p:cNvSpPr>
            <a:spLocks noGrp="1"/>
          </p:cNvSpPr>
          <p:nvPr>
            <p:ph type="title"/>
          </p:nvPr>
        </p:nvSpPr>
        <p:spPr/>
        <p:txBody>
          <a:bodyPr/>
          <a:lstStyle/>
          <a:p>
            <a:r>
              <a:rPr lang="en-US" dirty="0">
                <a:solidFill>
                  <a:srgbClr val="C00000"/>
                </a:solidFill>
              </a:rPr>
              <a:t>void pointer</a:t>
            </a:r>
          </a:p>
        </p:txBody>
      </p:sp>
      <p:sp>
        <p:nvSpPr>
          <p:cNvPr id="3" name="Content Placeholder 2">
            <a:extLst>
              <a:ext uri="{FF2B5EF4-FFF2-40B4-BE49-F238E27FC236}">
                <a16:creationId xmlns:a16="http://schemas.microsoft.com/office/drawing/2014/main" id="{BD6CC795-E3B7-495C-87D7-AC40203FAD03}"/>
              </a:ext>
            </a:extLst>
          </p:cNvPr>
          <p:cNvSpPr>
            <a:spLocks noGrp="1"/>
          </p:cNvSpPr>
          <p:nvPr>
            <p:ph sz="half" idx="1"/>
          </p:nvPr>
        </p:nvSpPr>
        <p:spPr/>
        <p:txBody>
          <a:bodyPr>
            <a:normAutofit/>
          </a:bodyPr>
          <a:lstStyle/>
          <a:p>
            <a:pPr marL="0" indent="0" algn="just">
              <a:buNone/>
            </a:pPr>
            <a:r>
              <a:rPr lang="en-US" sz="2400" dirty="0">
                <a:solidFill>
                  <a:schemeClr val="tx1"/>
                </a:solidFill>
              </a:rPr>
              <a:t>A void pointer is a pointer that has no associated data type with it. A void pointer can hold an address of any type and can  be type casted to any type. </a:t>
            </a:r>
          </a:p>
          <a:p>
            <a:pPr marL="0" indent="0" algn="just">
              <a:buNone/>
            </a:pPr>
            <a:r>
              <a:rPr lang="en-US" sz="2800" dirty="0">
                <a:solidFill>
                  <a:schemeClr val="tx1"/>
                </a:solidFill>
                <a:highlight>
                  <a:srgbClr val="FFFF00"/>
                </a:highlight>
              </a:rPr>
              <a:t>int a = 10;</a:t>
            </a:r>
          </a:p>
          <a:p>
            <a:pPr marL="0" indent="0" algn="just">
              <a:buNone/>
            </a:pPr>
            <a:r>
              <a:rPr lang="en-US" sz="2800" dirty="0">
                <a:solidFill>
                  <a:schemeClr val="tx1"/>
                </a:solidFill>
                <a:highlight>
                  <a:srgbClr val="FFFF00"/>
                </a:highlight>
              </a:rPr>
              <a:t>void *p = &amp;a;</a:t>
            </a:r>
          </a:p>
        </p:txBody>
      </p:sp>
      <p:pic>
        <p:nvPicPr>
          <p:cNvPr id="5" name="Picture 4">
            <a:extLst>
              <a:ext uri="{FF2B5EF4-FFF2-40B4-BE49-F238E27FC236}">
                <a16:creationId xmlns:a16="http://schemas.microsoft.com/office/drawing/2014/main" id="{F8C5B03A-FE6B-4252-BFD6-56E6992A1424}"/>
              </a:ext>
            </a:extLst>
          </p:cNvPr>
          <p:cNvPicPr>
            <a:picLocks noChangeAspect="1"/>
          </p:cNvPicPr>
          <p:nvPr/>
        </p:nvPicPr>
        <p:blipFill>
          <a:blip r:embed="rId2"/>
          <a:stretch>
            <a:fillRect/>
          </a:stretch>
        </p:blipFill>
        <p:spPr>
          <a:xfrm>
            <a:off x="4952999" y="1600200"/>
            <a:ext cx="3767183" cy="4419600"/>
          </a:xfrm>
          <a:prstGeom prst="rect">
            <a:avLst/>
          </a:prstGeom>
        </p:spPr>
      </p:pic>
    </p:spTree>
    <p:extLst>
      <p:ext uri="{BB962C8B-B14F-4D97-AF65-F5344CB8AC3E}">
        <p14:creationId xmlns:p14="http://schemas.microsoft.com/office/powerpoint/2010/main" val="4214521770"/>
      </p:ext>
    </p:extLst>
  </p:cSld>
  <p:clrMapOvr>
    <a:masterClrMapping/>
  </p:clrMapOvr>
</p:sld>
</file>

<file path=ppt/theme/theme1.xml><?xml version="1.0" encoding="utf-8"?>
<a:theme xmlns:a="http://schemas.openxmlformats.org/drawingml/2006/main" name="Lpu theme final with copyright(S)">
  <a:themeElements>
    <a:clrScheme name="Custom 1">
      <a:dk1>
        <a:sysClr val="windowText" lastClr="000000"/>
      </a:dk1>
      <a:lt1>
        <a:sysClr val="window" lastClr="FFFFFF"/>
      </a:lt1>
      <a:dk2>
        <a:srgbClr val="04617B"/>
      </a:dk2>
      <a:lt2>
        <a:srgbClr val="DBF5F9"/>
      </a:lt2>
      <a:accent1>
        <a:srgbClr val="0F6FC6"/>
      </a:accent1>
      <a:accent2>
        <a:srgbClr val="009DD9"/>
      </a:accent2>
      <a:accent3>
        <a:srgbClr val="0BD0D9"/>
      </a:accent3>
      <a:accent4>
        <a:srgbClr val="009DD9"/>
      </a:accent4>
      <a:accent5>
        <a:srgbClr val="009DD9"/>
      </a:accent5>
      <a:accent6>
        <a:srgbClr val="009DD9"/>
      </a:accent6>
      <a:hlink>
        <a:srgbClr val="009DD9"/>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Lpu theme final with copyright(S)</Template>
  <TotalTime>7211</TotalTime>
  <Words>1106</Words>
  <Application>Microsoft Office PowerPoint</Application>
  <PresentationFormat>On-screen Show (4:3)</PresentationFormat>
  <Paragraphs>171</Paragraphs>
  <Slides>37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Arial Rounded MT Bold</vt:lpstr>
      <vt:lpstr>Calibri</vt:lpstr>
      <vt:lpstr>Courier New</vt:lpstr>
      <vt:lpstr>Wingdings</vt:lpstr>
      <vt:lpstr>Lpu theme final with copyright(S)</vt:lpstr>
      <vt:lpstr>CAP455</vt:lpstr>
      <vt:lpstr>Handling pointers, arrays and string Topics covered:</vt:lpstr>
      <vt:lpstr> pointer vs reference variables </vt:lpstr>
      <vt:lpstr>pointer vs reference variables </vt:lpstr>
      <vt:lpstr>pointer vs reference variables: Differences:</vt:lpstr>
      <vt:lpstr>pointer vs reference variables: Differences:</vt:lpstr>
      <vt:lpstr>pointer vs reference variables: Differences:</vt:lpstr>
      <vt:lpstr>Check The Difference:</vt:lpstr>
      <vt:lpstr>void pointer</vt:lpstr>
      <vt:lpstr>pointer</vt:lpstr>
      <vt:lpstr>PowerPoint Presentation</vt:lpstr>
      <vt:lpstr>PowerPoint Presentation</vt:lpstr>
      <vt:lpstr>PowerPoint Presentation</vt:lpstr>
      <vt:lpstr>PowerPoint Presentation</vt:lpstr>
      <vt:lpstr>PowerPoint Presentation</vt:lpstr>
      <vt:lpstr>PowerPoint Presentation</vt:lpstr>
      <vt:lpstr>2. Addition of Constant to Pointers: </vt:lpstr>
      <vt:lpstr>PowerPoint Presentation</vt:lpstr>
      <vt:lpstr>3. Subtraction of Constant from Pointers: </vt:lpstr>
      <vt:lpstr>PowerPoint Presentation</vt:lpstr>
      <vt:lpstr>Subtraction of Two Pointers of the Same Datatype</vt:lpstr>
      <vt:lpstr>PowerPoint Presentation</vt:lpstr>
      <vt:lpstr>Important Note:</vt:lpstr>
      <vt:lpstr>pointer to pointer</vt:lpstr>
      <vt:lpstr>PowerPoint Presentation</vt:lpstr>
      <vt:lpstr>dangling pointer</vt:lpstr>
      <vt:lpstr>PowerPoint Presentation</vt:lpstr>
      <vt:lpstr>NULL Pointer</vt:lpstr>
      <vt:lpstr>wild pointer</vt:lpstr>
      <vt:lpstr>pointers as class member</vt:lpstr>
      <vt:lpstr>PowerPoint Presentation</vt:lpstr>
      <vt:lpstr>Pointers to objects</vt:lpstr>
      <vt:lpstr>PowerPoint Presentation</vt:lpstr>
      <vt:lpstr>pointer to data member</vt:lpstr>
      <vt:lpstr>Dereferencing operators ::* and .* to access the data members  </vt:lpstr>
      <vt:lpstr>Dereferencing operators ::* and -&gt;* to access the data members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dc:creator>
  <cp:lastModifiedBy>hp</cp:lastModifiedBy>
  <cp:revision>423</cp:revision>
  <dcterms:created xsi:type="dcterms:W3CDTF">2014-05-25T11:13:57Z</dcterms:created>
  <dcterms:modified xsi:type="dcterms:W3CDTF">2023-09-13T13:25:20Z</dcterms:modified>
</cp:coreProperties>
</file>