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64"/>
  </p:notesMasterIdLst>
  <p:handoutMasterIdLst>
    <p:handoutMasterId r:id="rId65"/>
  </p:handoutMasterIdLst>
  <p:sldIdLst>
    <p:sldId id="320" r:id="rId2"/>
    <p:sldId id="354" r:id="rId3"/>
    <p:sldId id="355" r:id="rId4"/>
    <p:sldId id="358" r:id="rId5"/>
    <p:sldId id="359" r:id="rId6"/>
    <p:sldId id="360" r:id="rId7"/>
    <p:sldId id="362" r:id="rId8"/>
    <p:sldId id="361" r:id="rId9"/>
    <p:sldId id="356" r:id="rId10"/>
    <p:sldId id="357" r:id="rId11"/>
    <p:sldId id="363" r:id="rId12"/>
    <p:sldId id="371" r:id="rId13"/>
    <p:sldId id="373" r:id="rId14"/>
    <p:sldId id="372" r:id="rId15"/>
    <p:sldId id="365" r:id="rId16"/>
    <p:sldId id="374" r:id="rId17"/>
    <p:sldId id="367" r:id="rId18"/>
    <p:sldId id="369" r:id="rId19"/>
    <p:sldId id="368" r:id="rId20"/>
    <p:sldId id="370"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1" r:id="rId37"/>
    <p:sldId id="392" r:id="rId38"/>
    <p:sldId id="393" r:id="rId39"/>
    <p:sldId id="394" r:id="rId40"/>
    <p:sldId id="395" r:id="rId41"/>
    <p:sldId id="396" r:id="rId42"/>
    <p:sldId id="261" r:id="rId43"/>
    <p:sldId id="397" r:id="rId44"/>
    <p:sldId id="398" r:id="rId45"/>
    <p:sldId id="400" r:id="rId46"/>
    <p:sldId id="399" r:id="rId47"/>
    <p:sldId id="401" r:id="rId48"/>
    <p:sldId id="429" r:id="rId49"/>
    <p:sldId id="430" r:id="rId50"/>
    <p:sldId id="431" r:id="rId51"/>
    <p:sldId id="402" r:id="rId52"/>
    <p:sldId id="441" r:id="rId53"/>
    <p:sldId id="433" r:id="rId54"/>
    <p:sldId id="439" r:id="rId55"/>
    <p:sldId id="435" r:id="rId56"/>
    <p:sldId id="440" r:id="rId57"/>
    <p:sldId id="432" r:id="rId58"/>
    <p:sldId id="442" r:id="rId59"/>
    <p:sldId id="434" r:id="rId60"/>
    <p:sldId id="437" r:id="rId61"/>
    <p:sldId id="436" r:id="rId62"/>
    <p:sldId id="35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9"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9/25/2023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dirty="0"/>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dirty="0"/>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16</a:t>
            </a:fld>
            <a:endParaRPr lang="en-US"/>
          </a:p>
        </p:txBody>
      </p:sp>
    </p:spTree>
    <p:extLst>
      <p:ext uri="{BB962C8B-B14F-4D97-AF65-F5344CB8AC3E}">
        <p14:creationId xmlns:p14="http://schemas.microsoft.com/office/powerpoint/2010/main" val="424041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85800" y="1806575"/>
            <a:ext cx="7772400" cy="1470025"/>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br>
            <a:r>
              <a:rPr lang="en-US" dirty="0"/>
              <a:t>OBJECT ORIENTED PROGRAMMING USING C++</a:t>
            </a:r>
          </a:p>
          <a:p>
            <a:br>
              <a:rPr lang="en-US" dirty="0"/>
            </a:br>
            <a:endParaRPr lang="en-US" dirty="0"/>
          </a:p>
        </p:txBody>
      </p:sp>
      <p:pic>
        <p:nvPicPr>
          <p:cNvPr id="10"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267200"/>
            <a:ext cx="2247900" cy="22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C24603-5945-43BE-8478-54A0DC119021}"/>
              </a:ext>
            </a:extLst>
          </p:cNvPr>
          <p:cNvSpPr txBox="1"/>
          <p:nvPr/>
        </p:nvSpPr>
        <p:spPr>
          <a:xfrm>
            <a:off x="6248400" y="4724400"/>
            <a:ext cx="2247900" cy="1323439"/>
          </a:xfrm>
          <a:prstGeom prst="rect">
            <a:avLst/>
          </a:prstGeom>
          <a:noFill/>
        </p:spPr>
        <p:txBody>
          <a:bodyPr wrap="square" rtlCol="0">
            <a:spAutoFit/>
          </a:bodyPr>
          <a:lstStyle/>
          <a:p>
            <a:r>
              <a:rPr lang="en-US" sz="2000" dirty="0">
                <a:solidFill>
                  <a:schemeClr val="tx2"/>
                </a:solidFill>
              </a:rPr>
              <a:t>Presented By</a:t>
            </a:r>
          </a:p>
          <a:p>
            <a:r>
              <a:rPr lang="en-US" sz="2000" dirty="0">
                <a:solidFill>
                  <a:schemeClr val="tx2"/>
                </a:solidFill>
              </a:rPr>
              <a:t>Kumar Vishal</a:t>
            </a:r>
          </a:p>
          <a:p>
            <a:r>
              <a:rPr lang="en-US" sz="2000" dirty="0">
                <a:solidFill>
                  <a:schemeClr val="tx2"/>
                </a:solidFill>
              </a:rPr>
              <a:t>Assistant Professor</a:t>
            </a:r>
          </a:p>
          <a:p>
            <a:r>
              <a:rPr lang="en-US" sz="2000" dirty="0">
                <a:solidFill>
                  <a:schemeClr val="tx2"/>
                </a:solidFill>
              </a:rPr>
              <a:t>SCA, LPU</a:t>
            </a:r>
          </a:p>
        </p:txBody>
      </p:sp>
      <p:sp>
        <p:nvSpPr>
          <p:cNvPr id="3" name="Title 2">
            <a:extLst>
              <a:ext uri="{FF2B5EF4-FFF2-40B4-BE49-F238E27FC236}">
                <a16:creationId xmlns:a16="http://schemas.microsoft.com/office/drawing/2014/main" id="{FFDE4DF1-B111-4853-8AF5-6BA023124A0A}"/>
              </a:ext>
            </a:extLst>
          </p:cNvPr>
          <p:cNvSpPr>
            <a:spLocks noGrp="1"/>
          </p:cNvSpPr>
          <p:nvPr>
            <p:ph type="title"/>
          </p:nvPr>
        </p:nvSpPr>
        <p:spPr/>
        <p:txBody>
          <a:bodyPr/>
          <a:lstStyle/>
          <a:p>
            <a:r>
              <a:rPr lang="en-US" dirty="0"/>
              <a:t>CAP455</a:t>
            </a:r>
          </a:p>
        </p:txBody>
      </p:sp>
    </p:spTree>
    <p:extLst>
      <p:ext uri="{BB962C8B-B14F-4D97-AF65-F5344CB8AC3E}">
        <p14:creationId xmlns:p14="http://schemas.microsoft.com/office/powerpoint/2010/main" val="19593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AC7D-1D20-497C-AEE6-3E0E47C20AB4}"/>
              </a:ext>
            </a:extLst>
          </p:cNvPr>
          <p:cNvSpPr>
            <a:spLocks noGrp="1"/>
          </p:cNvSpPr>
          <p:nvPr>
            <p:ph type="title"/>
          </p:nvPr>
        </p:nvSpPr>
        <p:spPr/>
        <p:txBody>
          <a:bodyPr/>
          <a:lstStyle/>
          <a:p>
            <a:r>
              <a:rPr lang="en-US" dirty="0">
                <a:solidFill>
                  <a:srgbClr val="C00000"/>
                </a:solidFill>
              </a:rPr>
              <a:t>pointer</a:t>
            </a:r>
          </a:p>
        </p:txBody>
      </p:sp>
      <p:sp>
        <p:nvSpPr>
          <p:cNvPr id="3" name="Content Placeholder 2">
            <a:extLst>
              <a:ext uri="{FF2B5EF4-FFF2-40B4-BE49-F238E27FC236}">
                <a16:creationId xmlns:a16="http://schemas.microsoft.com/office/drawing/2014/main" id="{5ED649BC-8443-4913-A0D1-4EC942E8F5EB}"/>
              </a:ext>
            </a:extLst>
          </p:cNvPr>
          <p:cNvSpPr>
            <a:spLocks noGrp="1"/>
          </p:cNvSpPr>
          <p:nvPr>
            <p:ph idx="1"/>
          </p:nvPr>
        </p:nvSpPr>
        <p:spPr/>
        <p:txBody>
          <a:bodyPr/>
          <a:lstStyle/>
          <a:p>
            <a:pPr marL="0" indent="0">
              <a:buNone/>
            </a:pPr>
            <a:r>
              <a:rPr lang="en-US" dirty="0">
                <a:solidFill>
                  <a:schemeClr val="tx1"/>
                </a:solidFill>
              </a:rPr>
              <a:t>Pointer arithmetic means performing arithmetic operations on pointers. </a:t>
            </a:r>
          </a:p>
          <a:p>
            <a:r>
              <a:rPr lang="en-US" dirty="0"/>
              <a:t>Incrementing and Decrementing Pointers</a:t>
            </a:r>
          </a:p>
          <a:p>
            <a:r>
              <a:rPr lang="en-US" dirty="0"/>
              <a:t>Addition of Constant to Pointers</a:t>
            </a:r>
          </a:p>
          <a:p>
            <a:r>
              <a:rPr lang="en-US" dirty="0"/>
              <a:t>Subtraction of Constant from Pointers</a:t>
            </a:r>
          </a:p>
          <a:p>
            <a:r>
              <a:rPr lang="en-US" dirty="0"/>
              <a:t>Subtraction of Two Pointers of the Same Datatype</a:t>
            </a:r>
          </a:p>
        </p:txBody>
      </p:sp>
    </p:spTree>
    <p:extLst>
      <p:ext uri="{BB962C8B-B14F-4D97-AF65-F5344CB8AC3E}">
        <p14:creationId xmlns:p14="http://schemas.microsoft.com/office/powerpoint/2010/main" val="338875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119C6-5B3C-47F3-AA6A-9293B375C36F}"/>
              </a:ext>
            </a:extLst>
          </p:cNvPr>
          <p:cNvSpPr>
            <a:spLocks noGrp="1"/>
          </p:cNvSpPr>
          <p:nvPr>
            <p:ph idx="1"/>
          </p:nvPr>
        </p:nvSpPr>
        <p:spPr>
          <a:xfrm>
            <a:off x="457200" y="762000"/>
            <a:ext cx="8229600" cy="5364163"/>
          </a:xfrm>
        </p:spPr>
        <p:txBody>
          <a:bodyPr>
            <a:normAutofit lnSpcReduction="10000"/>
          </a:bodyPr>
          <a:lstStyle/>
          <a:p>
            <a:pPr marL="0" indent="0">
              <a:buNone/>
            </a:pPr>
            <a:r>
              <a:rPr lang="en-US" b="1" dirty="0">
                <a:solidFill>
                  <a:srgbClr val="C00000"/>
                </a:solidFill>
              </a:rPr>
              <a:t>1. Incrementing and Decrementing Pointer in C++</a:t>
            </a:r>
          </a:p>
          <a:p>
            <a:pPr marL="0" indent="0">
              <a:buNone/>
            </a:pPr>
            <a:r>
              <a:rPr lang="en-US" sz="2800" dirty="0">
                <a:solidFill>
                  <a:schemeClr val="tx1"/>
                </a:solidFill>
              </a:rPr>
              <a:t>Incrementing or decrementing a pointer will make it refer to the address of the next or previous data in the memory.</a:t>
            </a:r>
          </a:p>
          <a:p>
            <a:pPr marL="0" indent="0">
              <a:buNone/>
            </a:pPr>
            <a:r>
              <a:rPr lang="en-US" sz="2800" dirty="0">
                <a:solidFill>
                  <a:schemeClr val="tx1"/>
                </a:solidFill>
              </a:rPr>
              <a:t> </a:t>
            </a:r>
            <a:r>
              <a:rPr lang="en-US" sz="2800" b="1" dirty="0"/>
              <a:t>Incrementing a Pointer</a:t>
            </a:r>
          </a:p>
          <a:p>
            <a:pPr marL="0" indent="0" algn="just">
              <a:buNone/>
            </a:pPr>
            <a:r>
              <a:rPr lang="en-US" sz="2800" dirty="0">
                <a:solidFill>
                  <a:schemeClr val="tx1"/>
                </a:solidFill>
              </a:rPr>
              <a:t>Incrementing a pointer will depend on the type of variable address stored in the pointer. If the pointer stored the address of the integer type variable then the size of the integer pointer can be 4 bytes,</a:t>
            </a:r>
            <a:r>
              <a:rPr lang="en-US" sz="2800" dirty="0"/>
              <a:t> </a:t>
            </a:r>
            <a:r>
              <a:rPr lang="en-US" sz="2800" dirty="0">
                <a:solidFill>
                  <a:schemeClr val="tx1"/>
                </a:solidFill>
              </a:rPr>
              <a:t>if we increment an integer type variable it will be incremented by 4 bytes.</a:t>
            </a:r>
          </a:p>
          <a:p>
            <a:pPr marL="0" indent="0" algn="just">
              <a:buNone/>
            </a:pPr>
            <a:endParaRPr lang="en-US" sz="2800" dirty="0">
              <a:solidFill>
                <a:schemeClr val="tx1"/>
              </a:solidFill>
            </a:endParaRPr>
          </a:p>
          <a:p>
            <a:pPr marL="0" indent="0">
              <a:buNone/>
            </a:pPr>
            <a:endParaRPr lang="en-US" dirty="0"/>
          </a:p>
        </p:txBody>
      </p:sp>
    </p:spTree>
    <p:extLst>
      <p:ext uri="{BB962C8B-B14F-4D97-AF65-F5344CB8AC3E}">
        <p14:creationId xmlns:p14="http://schemas.microsoft.com/office/powerpoint/2010/main" val="63251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D1F3FD-B6F1-431E-8B64-87D6E28366B5}"/>
              </a:ext>
            </a:extLst>
          </p:cNvPr>
          <p:cNvPicPr>
            <a:picLocks noChangeAspect="1"/>
          </p:cNvPicPr>
          <p:nvPr/>
        </p:nvPicPr>
        <p:blipFill>
          <a:blip r:embed="rId2"/>
          <a:stretch>
            <a:fillRect/>
          </a:stretch>
        </p:blipFill>
        <p:spPr>
          <a:xfrm>
            <a:off x="495300" y="1385887"/>
            <a:ext cx="8153400" cy="4086225"/>
          </a:xfrm>
          <a:prstGeom prst="rect">
            <a:avLst/>
          </a:prstGeom>
        </p:spPr>
      </p:pic>
      <p:sp>
        <p:nvSpPr>
          <p:cNvPr id="5" name="TextBox 4">
            <a:extLst>
              <a:ext uri="{FF2B5EF4-FFF2-40B4-BE49-F238E27FC236}">
                <a16:creationId xmlns:a16="http://schemas.microsoft.com/office/drawing/2014/main" id="{AF93FB11-2673-4A6A-91C3-3340DDDDDFC5}"/>
              </a:ext>
            </a:extLst>
          </p:cNvPr>
          <p:cNvSpPr txBox="1"/>
          <p:nvPr/>
        </p:nvSpPr>
        <p:spPr>
          <a:xfrm>
            <a:off x="990600" y="838200"/>
            <a:ext cx="3307957" cy="461665"/>
          </a:xfrm>
          <a:prstGeom prst="rect">
            <a:avLst/>
          </a:prstGeom>
          <a:noFill/>
        </p:spPr>
        <p:txBody>
          <a:bodyPr wrap="none" rtlCol="0">
            <a:spAutoFit/>
          </a:bodyPr>
          <a:lstStyle/>
          <a:p>
            <a:r>
              <a:rPr lang="en-US" sz="2400" b="1" dirty="0">
                <a:solidFill>
                  <a:srgbClr val="FF0000"/>
                </a:solidFill>
              </a:rPr>
              <a:t>Memory Representation</a:t>
            </a:r>
          </a:p>
        </p:txBody>
      </p:sp>
    </p:spTree>
    <p:extLst>
      <p:ext uri="{BB962C8B-B14F-4D97-AF65-F5344CB8AC3E}">
        <p14:creationId xmlns:p14="http://schemas.microsoft.com/office/powerpoint/2010/main" val="13999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284DB7-B978-4D36-B989-2EEDD20755C8}"/>
              </a:ext>
            </a:extLst>
          </p:cNvPr>
          <p:cNvPicPr>
            <a:picLocks noChangeAspect="1"/>
          </p:cNvPicPr>
          <p:nvPr/>
        </p:nvPicPr>
        <p:blipFill>
          <a:blip r:embed="rId2"/>
          <a:stretch>
            <a:fillRect/>
          </a:stretch>
        </p:blipFill>
        <p:spPr>
          <a:xfrm>
            <a:off x="1219200" y="1066800"/>
            <a:ext cx="6373621" cy="3862387"/>
          </a:xfrm>
          <a:prstGeom prst="rect">
            <a:avLst/>
          </a:prstGeom>
        </p:spPr>
      </p:pic>
    </p:spTree>
    <p:extLst>
      <p:ext uri="{BB962C8B-B14F-4D97-AF65-F5344CB8AC3E}">
        <p14:creationId xmlns:p14="http://schemas.microsoft.com/office/powerpoint/2010/main" val="80266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D65374-5E43-4802-9DA6-84C0CEA38008}"/>
              </a:ext>
            </a:extLst>
          </p:cNvPr>
          <p:cNvPicPr>
            <a:picLocks noChangeAspect="1"/>
          </p:cNvPicPr>
          <p:nvPr/>
        </p:nvPicPr>
        <p:blipFill>
          <a:blip r:embed="rId2"/>
          <a:stretch>
            <a:fillRect/>
          </a:stretch>
        </p:blipFill>
        <p:spPr>
          <a:xfrm>
            <a:off x="0" y="1219200"/>
            <a:ext cx="8534400" cy="4619670"/>
          </a:xfrm>
          <a:prstGeom prst="rect">
            <a:avLst/>
          </a:prstGeom>
        </p:spPr>
      </p:pic>
    </p:spTree>
    <p:extLst>
      <p:ext uri="{BB962C8B-B14F-4D97-AF65-F5344CB8AC3E}">
        <p14:creationId xmlns:p14="http://schemas.microsoft.com/office/powerpoint/2010/main" val="404328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B5C0-6E33-421E-AA93-2F94BC388D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FF2DB2-6583-421B-9C34-324885BA93B3}"/>
              </a:ext>
            </a:extLst>
          </p:cNvPr>
          <p:cNvSpPr>
            <a:spLocks noGrp="1"/>
          </p:cNvSpPr>
          <p:nvPr>
            <p:ph idx="1"/>
          </p:nvPr>
        </p:nvSpPr>
        <p:spPr/>
        <p:txBody>
          <a:bodyPr/>
          <a:lstStyle/>
          <a:p>
            <a:pPr marL="0" indent="0" algn="just">
              <a:buNone/>
            </a:pPr>
            <a:r>
              <a:rPr lang="en-US" b="1" dirty="0">
                <a:solidFill>
                  <a:srgbClr val="C00000"/>
                </a:solidFill>
              </a:rPr>
              <a:t>Decrementing a pointer</a:t>
            </a:r>
            <a:r>
              <a:rPr lang="en-US" b="1" dirty="0">
                <a:solidFill>
                  <a:srgbClr val="0070C0"/>
                </a:solidFill>
              </a:rPr>
              <a:t>: </a:t>
            </a:r>
            <a:r>
              <a:rPr lang="en-US" dirty="0">
                <a:solidFill>
                  <a:schemeClr val="tx1"/>
                </a:solidFill>
              </a:rPr>
              <a:t>If the pointer stored the address of the integer type variable then the size of the integer pointer can be 4 bytes,</a:t>
            </a:r>
            <a:r>
              <a:rPr lang="en-US" dirty="0"/>
              <a:t> </a:t>
            </a:r>
            <a:r>
              <a:rPr lang="en-US" dirty="0">
                <a:solidFill>
                  <a:schemeClr val="tx1"/>
                </a:solidFill>
              </a:rPr>
              <a:t>if we decrement an integer type variable it will be decremented by 4 bytes.</a:t>
            </a:r>
            <a:endParaRPr lang="en-US" dirty="0"/>
          </a:p>
        </p:txBody>
      </p:sp>
    </p:spTree>
    <p:extLst>
      <p:ext uri="{BB962C8B-B14F-4D97-AF65-F5344CB8AC3E}">
        <p14:creationId xmlns:p14="http://schemas.microsoft.com/office/powerpoint/2010/main" val="22910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7820-9B58-4B9D-B649-096205050525}"/>
              </a:ext>
            </a:extLst>
          </p:cNvPr>
          <p:cNvPicPr>
            <a:picLocks noChangeAspect="1"/>
          </p:cNvPicPr>
          <p:nvPr/>
        </p:nvPicPr>
        <p:blipFill>
          <a:blip r:embed="rId3"/>
          <a:stretch>
            <a:fillRect/>
          </a:stretch>
        </p:blipFill>
        <p:spPr>
          <a:xfrm>
            <a:off x="0" y="1074505"/>
            <a:ext cx="9144000" cy="4708989"/>
          </a:xfrm>
          <a:prstGeom prst="rect">
            <a:avLst/>
          </a:prstGeom>
        </p:spPr>
      </p:pic>
    </p:spTree>
    <p:extLst>
      <p:ext uri="{BB962C8B-B14F-4D97-AF65-F5344CB8AC3E}">
        <p14:creationId xmlns:p14="http://schemas.microsoft.com/office/powerpoint/2010/main" val="173570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31DF3-4831-4CAC-819E-2BB5CC27AC46}"/>
              </a:ext>
            </a:extLst>
          </p:cNvPr>
          <p:cNvSpPr>
            <a:spLocks noGrp="1"/>
          </p:cNvSpPr>
          <p:nvPr>
            <p:ph type="title"/>
          </p:nvPr>
        </p:nvSpPr>
        <p:spPr/>
        <p:txBody>
          <a:bodyPr>
            <a:normAutofit fontScale="90000"/>
          </a:bodyPr>
          <a:lstStyle/>
          <a:p>
            <a:r>
              <a:rPr lang="en-US" b="1" dirty="0">
                <a:solidFill>
                  <a:srgbClr val="FF0000"/>
                </a:solidFill>
              </a:rPr>
              <a:t>2. Addition of Constant to Pointers:</a:t>
            </a:r>
            <a:br>
              <a:rPr lang="en-US" b="1"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AD3E3900-C575-436E-872F-8F789C938D35}"/>
              </a:ext>
            </a:extLst>
          </p:cNvPr>
          <p:cNvSpPr>
            <a:spLocks noGrp="1"/>
          </p:cNvSpPr>
          <p:nvPr>
            <p:ph sz="half" idx="1"/>
          </p:nvPr>
        </p:nvSpPr>
        <p:spPr/>
        <p:txBody>
          <a:bodyPr>
            <a:normAutofit fontScale="92500" lnSpcReduction="10000"/>
          </a:bodyPr>
          <a:lstStyle/>
          <a:p>
            <a:pPr marL="0" indent="0" algn="just">
              <a:buNone/>
            </a:pPr>
            <a:r>
              <a:rPr lang="en-US" dirty="0">
                <a:solidFill>
                  <a:schemeClr val="tx1"/>
                </a:solidFill>
              </a:rPr>
              <a:t>We can add integer values to Pointers and the pointer is adjusted based on the size of the data type it points to. For example, if an integer pointer stores the address 100 and we add the value 5 to the pointer, it will store the new address as:</a:t>
            </a:r>
          </a:p>
          <a:p>
            <a:pPr marL="0" indent="0">
              <a:buNone/>
            </a:pPr>
            <a:r>
              <a:rPr lang="en-US" dirty="0">
                <a:solidFill>
                  <a:schemeClr val="tx1"/>
                </a:solidFill>
                <a:highlight>
                  <a:srgbClr val="FFFF00"/>
                </a:highlight>
              </a:rPr>
              <a:t>100 + (5 * 4(size of an integer)) = 120</a:t>
            </a:r>
          </a:p>
          <a:p>
            <a:pPr marL="0" indent="0">
              <a:buNone/>
            </a:pPr>
            <a:endParaRPr lang="en-US" dirty="0"/>
          </a:p>
        </p:txBody>
      </p:sp>
      <p:pic>
        <p:nvPicPr>
          <p:cNvPr id="6" name="Content Placeholder 5">
            <a:extLst>
              <a:ext uri="{FF2B5EF4-FFF2-40B4-BE49-F238E27FC236}">
                <a16:creationId xmlns:a16="http://schemas.microsoft.com/office/drawing/2014/main" id="{8F809550-1424-4013-B2A8-5C554B1B1793}"/>
              </a:ext>
            </a:extLst>
          </p:cNvPr>
          <p:cNvPicPr>
            <a:picLocks noGrp="1" noChangeAspect="1"/>
          </p:cNvPicPr>
          <p:nvPr>
            <p:ph sz="half" idx="2"/>
          </p:nvPr>
        </p:nvPicPr>
        <p:blipFill>
          <a:blip r:embed="rId2"/>
          <a:stretch>
            <a:fillRect/>
          </a:stretch>
        </p:blipFill>
        <p:spPr>
          <a:xfrm>
            <a:off x="4800600" y="1981200"/>
            <a:ext cx="4038600" cy="2642672"/>
          </a:xfrm>
          <a:prstGeom prst="rect">
            <a:avLst/>
          </a:prstGeom>
        </p:spPr>
      </p:pic>
    </p:spTree>
    <p:extLst>
      <p:ext uri="{BB962C8B-B14F-4D97-AF65-F5344CB8AC3E}">
        <p14:creationId xmlns:p14="http://schemas.microsoft.com/office/powerpoint/2010/main" val="366111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C0581-7150-4E2B-B74A-5D190CB81869}"/>
              </a:ext>
            </a:extLst>
          </p:cNvPr>
          <p:cNvPicPr>
            <a:picLocks noChangeAspect="1"/>
          </p:cNvPicPr>
          <p:nvPr/>
        </p:nvPicPr>
        <p:blipFill>
          <a:blip r:embed="rId2"/>
          <a:stretch>
            <a:fillRect/>
          </a:stretch>
        </p:blipFill>
        <p:spPr>
          <a:xfrm>
            <a:off x="0" y="1300215"/>
            <a:ext cx="9144000" cy="4257569"/>
          </a:xfrm>
          <a:prstGeom prst="rect">
            <a:avLst/>
          </a:prstGeom>
        </p:spPr>
      </p:pic>
    </p:spTree>
    <p:extLst>
      <p:ext uri="{BB962C8B-B14F-4D97-AF65-F5344CB8AC3E}">
        <p14:creationId xmlns:p14="http://schemas.microsoft.com/office/powerpoint/2010/main" val="31155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30A1-5FFB-4D64-9EAF-19CF76F17BD6}"/>
              </a:ext>
            </a:extLst>
          </p:cNvPr>
          <p:cNvSpPr>
            <a:spLocks noGrp="1"/>
          </p:cNvSpPr>
          <p:nvPr>
            <p:ph type="title"/>
          </p:nvPr>
        </p:nvSpPr>
        <p:spPr/>
        <p:txBody>
          <a:bodyPr>
            <a:noAutofit/>
          </a:bodyPr>
          <a:lstStyle/>
          <a:p>
            <a:r>
              <a:rPr lang="en-US" sz="3600" b="1" dirty="0">
                <a:solidFill>
                  <a:srgbClr val="FF0000"/>
                </a:solidFill>
              </a:rPr>
              <a:t>3. Subtraction of Constant from Pointers:</a:t>
            </a:r>
            <a:br>
              <a:rPr lang="en-US" sz="3600" b="1" dirty="0">
                <a:solidFill>
                  <a:srgbClr val="FF0000"/>
                </a:solidFill>
              </a:rPr>
            </a:br>
            <a:endParaRPr lang="en-US" sz="3600" dirty="0">
              <a:solidFill>
                <a:srgbClr val="FF0000"/>
              </a:solidFill>
            </a:endParaRPr>
          </a:p>
        </p:txBody>
      </p:sp>
      <p:sp>
        <p:nvSpPr>
          <p:cNvPr id="3" name="Content Placeholder 2">
            <a:extLst>
              <a:ext uri="{FF2B5EF4-FFF2-40B4-BE49-F238E27FC236}">
                <a16:creationId xmlns:a16="http://schemas.microsoft.com/office/drawing/2014/main" id="{410E6C92-8F7C-4D0E-A791-DBC320B0C191}"/>
              </a:ext>
            </a:extLst>
          </p:cNvPr>
          <p:cNvSpPr>
            <a:spLocks noGrp="1"/>
          </p:cNvSpPr>
          <p:nvPr>
            <p:ph sz="half" idx="1"/>
          </p:nvPr>
        </p:nvSpPr>
        <p:spPr>
          <a:xfrm>
            <a:off x="457200" y="1295400"/>
            <a:ext cx="4038600" cy="4830763"/>
          </a:xfrm>
        </p:spPr>
        <p:txBody>
          <a:bodyPr>
            <a:normAutofit fontScale="92500" lnSpcReduction="20000"/>
          </a:bodyPr>
          <a:lstStyle/>
          <a:p>
            <a:pPr marL="0" indent="0" algn="just">
              <a:buNone/>
            </a:pPr>
            <a:r>
              <a:rPr lang="en-US" dirty="0">
                <a:solidFill>
                  <a:schemeClr val="tx1"/>
                </a:solidFill>
              </a:rPr>
              <a:t>We can also subtract a constant from Pointers and it is the same as the addition of a constant to a pointer. For example, if an integer pointer stores the address 120 and we subtract the value 5 from the pointer, it will store the new address as:</a:t>
            </a:r>
          </a:p>
          <a:p>
            <a:pPr marL="0" indent="0">
              <a:buNone/>
            </a:pPr>
            <a:endParaRPr lang="en-US" dirty="0"/>
          </a:p>
          <a:p>
            <a:pPr marL="0" indent="0">
              <a:buNone/>
            </a:pPr>
            <a:r>
              <a:rPr lang="en-US" dirty="0">
                <a:solidFill>
                  <a:schemeClr val="tx1"/>
                </a:solidFill>
                <a:highlight>
                  <a:srgbClr val="FFFF00"/>
                </a:highlight>
              </a:rPr>
              <a:t>120 - (5 * 4(size of an integer)) = 100</a:t>
            </a:r>
          </a:p>
        </p:txBody>
      </p:sp>
      <p:pic>
        <p:nvPicPr>
          <p:cNvPr id="5" name="Picture 4">
            <a:extLst>
              <a:ext uri="{FF2B5EF4-FFF2-40B4-BE49-F238E27FC236}">
                <a16:creationId xmlns:a16="http://schemas.microsoft.com/office/drawing/2014/main" id="{C8967CC8-E196-444B-8BC1-29CFFE6EA3CE}"/>
              </a:ext>
            </a:extLst>
          </p:cNvPr>
          <p:cNvPicPr>
            <a:picLocks noChangeAspect="1"/>
          </p:cNvPicPr>
          <p:nvPr/>
        </p:nvPicPr>
        <p:blipFill>
          <a:blip r:embed="rId2"/>
          <a:stretch>
            <a:fillRect/>
          </a:stretch>
        </p:blipFill>
        <p:spPr>
          <a:xfrm>
            <a:off x="4579034" y="1828800"/>
            <a:ext cx="4224646" cy="2618582"/>
          </a:xfrm>
          <a:prstGeom prst="rect">
            <a:avLst/>
          </a:prstGeom>
        </p:spPr>
      </p:pic>
    </p:spTree>
    <p:extLst>
      <p:ext uri="{BB962C8B-B14F-4D97-AF65-F5344CB8AC3E}">
        <p14:creationId xmlns:p14="http://schemas.microsoft.com/office/powerpoint/2010/main" val="203551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A6DC-59EF-4E14-ACA0-DA8FD3B6D736}"/>
              </a:ext>
            </a:extLst>
          </p:cNvPr>
          <p:cNvSpPr>
            <a:spLocks noGrp="1"/>
          </p:cNvSpPr>
          <p:nvPr>
            <p:ph type="title"/>
          </p:nvPr>
        </p:nvSpPr>
        <p:spPr/>
        <p:txBody>
          <a:bodyPr>
            <a:normAutofit fontScale="90000"/>
          </a:bodyPr>
          <a:lstStyle/>
          <a:p>
            <a:pPr algn="l"/>
            <a:r>
              <a:rPr lang="en-US" sz="4000" dirty="0">
                <a:solidFill>
                  <a:srgbClr val="C00000"/>
                </a:solidFill>
              </a:rPr>
              <a:t>Handling pointers, arrays and string</a:t>
            </a:r>
            <a:br>
              <a:rPr lang="en-US" sz="4000" dirty="0">
                <a:solidFill>
                  <a:srgbClr val="C00000"/>
                </a:solidFill>
              </a:rPr>
            </a:br>
            <a:r>
              <a:rPr lang="en-US" sz="4000" dirty="0">
                <a:solidFill>
                  <a:srgbClr val="C00000"/>
                </a:solidFill>
                <a:highlight>
                  <a:srgbClr val="FFFF00"/>
                </a:highlight>
              </a:rPr>
              <a:t>Topics covered:</a:t>
            </a:r>
          </a:p>
        </p:txBody>
      </p:sp>
      <p:sp>
        <p:nvSpPr>
          <p:cNvPr id="3" name="Content Placeholder 2">
            <a:extLst>
              <a:ext uri="{FF2B5EF4-FFF2-40B4-BE49-F238E27FC236}">
                <a16:creationId xmlns:a16="http://schemas.microsoft.com/office/drawing/2014/main" id="{979D5963-39B4-4D3A-AE0C-0F87A0B02D94}"/>
              </a:ext>
            </a:extLst>
          </p:cNvPr>
          <p:cNvSpPr>
            <a:spLocks noGrp="1"/>
          </p:cNvSpPr>
          <p:nvPr>
            <p:ph idx="1"/>
          </p:nvPr>
        </p:nvSpPr>
        <p:spPr>
          <a:xfrm>
            <a:off x="457200" y="1600200"/>
            <a:ext cx="7696200" cy="4525963"/>
          </a:xfrm>
        </p:spPr>
        <p:txBody>
          <a:bodyPr>
            <a:normAutofit fontScale="85000" lnSpcReduction="10000"/>
          </a:bodyPr>
          <a:lstStyle/>
          <a:p>
            <a:pPr>
              <a:buFont typeface="Wingdings" panose="05000000000000000000" pitchFamily="2" charset="2"/>
              <a:buChar char="ü"/>
            </a:pPr>
            <a:r>
              <a:rPr lang="en-US" dirty="0">
                <a:solidFill>
                  <a:schemeClr val="tx1"/>
                </a:solidFill>
              </a:rPr>
              <a:t>pointer vs reference variables</a:t>
            </a:r>
          </a:p>
          <a:p>
            <a:pPr>
              <a:buFont typeface="Wingdings" panose="05000000000000000000" pitchFamily="2" charset="2"/>
              <a:buChar char="ü"/>
            </a:pPr>
            <a:r>
              <a:rPr lang="en-US" dirty="0">
                <a:solidFill>
                  <a:schemeClr val="tx1"/>
                </a:solidFill>
              </a:rPr>
              <a:t>void pointer, pointer arithmetic, </a:t>
            </a:r>
          </a:p>
          <a:p>
            <a:pPr>
              <a:buFont typeface="Wingdings" panose="05000000000000000000" pitchFamily="2" charset="2"/>
              <a:buChar char="ü"/>
            </a:pPr>
            <a:r>
              <a:rPr lang="en-US" dirty="0">
                <a:solidFill>
                  <a:schemeClr val="tx1"/>
                </a:solidFill>
              </a:rPr>
              <a:t>pointer to pointer, dangling pointer, wild pointer, </a:t>
            </a:r>
          </a:p>
          <a:p>
            <a:pPr>
              <a:buFont typeface="Wingdings" panose="05000000000000000000" pitchFamily="2" charset="2"/>
              <a:buChar char="ü"/>
            </a:pPr>
            <a:r>
              <a:rPr lang="en-US" dirty="0">
                <a:solidFill>
                  <a:schemeClr val="tx1"/>
                </a:solidFill>
              </a:rPr>
              <a:t>null pointer assignment, pointers as class member, pointer to objects, pointer to data member,</a:t>
            </a:r>
          </a:p>
          <a:p>
            <a:pPr>
              <a:buFont typeface="Wingdings" panose="05000000000000000000" pitchFamily="2" charset="2"/>
              <a:buChar char="ü"/>
            </a:pPr>
            <a:r>
              <a:rPr lang="en-US" dirty="0">
                <a:solidFill>
                  <a:schemeClr val="tx1"/>
                </a:solidFill>
              </a:rPr>
              <a:t> array declaration and processing of multidimensional arrays (inside main and inside class), array of objects, </a:t>
            </a:r>
          </a:p>
          <a:p>
            <a:pPr>
              <a:buFont typeface="Wingdings" panose="05000000000000000000" pitchFamily="2" charset="2"/>
              <a:buChar char="ü"/>
            </a:pPr>
            <a:r>
              <a:rPr lang="en-US" dirty="0">
                <a:solidFill>
                  <a:schemeClr val="tx1"/>
                </a:solidFill>
              </a:rPr>
              <a:t>standard C++ string class-defining and assigning string objects, modifiers of string class</a:t>
            </a:r>
          </a:p>
        </p:txBody>
      </p:sp>
    </p:spTree>
    <p:extLst>
      <p:ext uri="{BB962C8B-B14F-4D97-AF65-F5344CB8AC3E}">
        <p14:creationId xmlns:p14="http://schemas.microsoft.com/office/powerpoint/2010/main" val="353093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4DC36-4D6D-4F32-82C7-1C7A7CB838FD}"/>
              </a:ext>
            </a:extLst>
          </p:cNvPr>
          <p:cNvPicPr>
            <a:picLocks noChangeAspect="1"/>
          </p:cNvPicPr>
          <p:nvPr/>
        </p:nvPicPr>
        <p:blipFill>
          <a:blip r:embed="rId2"/>
          <a:stretch>
            <a:fillRect/>
          </a:stretch>
        </p:blipFill>
        <p:spPr>
          <a:xfrm>
            <a:off x="0" y="1194440"/>
            <a:ext cx="9144000" cy="4469120"/>
          </a:xfrm>
          <a:prstGeom prst="rect">
            <a:avLst/>
          </a:prstGeom>
        </p:spPr>
      </p:pic>
    </p:spTree>
    <p:extLst>
      <p:ext uri="{BB962C8B-B14F-4D97-AF65-F5344CB8AC3E}">
        <p14:creationId xmlns:p14="http://schemas.microsoft.com/office/powerpoint/2010/main" val="22951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6F6B-36EE-4462-AD54-596D1A45F502}"/>
              </a:ext>
            </a:extLst>
          </p:cNvPr>
          <p:cNvSpPr>
            <a:spLocks noGrp="1"/>
          </p:cNvSpPr>
          <p:nvPr>
            <p:ph type="title"/>
          </p:nvPr>
        </p:nvSpPr>
        <p:spPr>
          <a:xfrm>
            <a:off x="457200" y="274638"/>
            <a:ext cx="8229600" cy="563562"/>
          </a:xfrm>
        </p:spPr>
        <p:txBody>
          <a:bodyPr>
            <a:noAutofit/>
          </a:bodyPr>
          <a:lstStyle/>
          <a:p>
            <a:r>
              <a:rPr lang="en-US" sz="2800" b="1" dirty="0">
                <a:solidFill>
                  <a:srgbClr val="FF0000"/>
                </a:solidFill>
              </a:rPr>
              <a:t>Subtraction of Two Pointers of the Same Datatype</a:t>
            </a:r>
          </a:p>
        </p:txBody>
      </p:sp>
      <p:sp>
        <p:nvSpPr>
          <p:cNvPr id="3" name="Content Placeholder 2">
            <a:extLst>
              <a:ext uri="{FF2B5EF4-FFF2-40B4-BE49-F238E27FC236}">
                <a16:creationId xmlns:a16="http://schemas.microsoft.com/office/drawing/2014/main" id="{593DC75B-9FD9-4A94-9615-A00152E3F2A7}"/>
              </a:ext>
            </a:extLst>
          </p:cNvPr>
          <p:cNvSpPr>
            <a:spLocks noGrp="1"/>
          </p:cNvSpPr>
          <p:nvPr>
            <p:ph sz="half" idx="1"/>
          </p:nvPr>
        </p:nvSpPr>
        <p:spPr>
          <a:xfrm>
            <a:off x="457200" y="990600"/>
            <a:ext cx="7391400" cy="5135563"/>
          </a:xfrm>
        </p:spPr>
        <p:txBody>
          <a:bodyPr>
            <a:normAutofit/>
          </a:bodyPr>
          <a:lstStyle/>
          <a:p>
            <a:pPr marL="0" indent="0" algn="just">
              <a:buNone/>
            </a:pPr>
            <a:r>
              <a:rPr lang="en-US" sz="2400" dirty="0">
                <a:solidFill>
                  <a:schemeClr val="tx1"/>
                </a:solidFill>
              </a:rPr>
              <a:t>The Subtraction of two pointers can be done only when both pointers are of the same data type. </a:t>
            </a:r>
          </a:p>
          <a:p>
            <a:pPr marL="0" indent="0" algn="just">
              <a:buNone/>
            </a:pPr>
            <a:r>
              <a:rPr lang="en-US" sz="2400" dirty="0">
                <a:solidFill>
                  <a:schemeClr val="tx1"/>
                </a:solidFill>
              </a:rPr>
              <a:t>The subtraction of two pointers gives the number of elements present between the two pointers.</a:t>
            </a:r>
          </a:p>
        </p:txBody>
      </p:sp>
      <p:pic>
        <p:nvPicPr>
          <p:cNvPr id="5" name="Picture 4">
            <a:extLst>
              <a:ext uri="{FF2B5EF4-FFF2-40B4-BE49-F238E27FC236}">
                <a16:creationId xmlns:a16="http://schemas.microsoft.com/office/drawing/2014/main" id="{3DA62666-D221-4D31-82C1-24702B6D0366}"/>
              </a:ext>
            </a:extLst>
          </p:cNvPr>
          <p:cNvPicPr>
            <a:picLocks noChangeAspect="1"/>
          </p:cNvPicPr>
          <p:nvPr/>
        </p:nvPicPr>
        <p:blipFill>
          <a:blip r:embed="rId2"/>
          <a:stretch>
            <a:fillRect/>
          </a:stretch>
        </p:blipFill>
        <p:spPr>
          <a:xfrm>
            <a:off x="491196" y="2619375"/>
            <a:ext cx="8229599" cy="4020477"/>
          </a:xfrm>
          <a:prstGeom prst="rect">
            <a:avLst/>
          </a:prstGeom>
        </p:spPr>
      </p:pic>
    </p:spTree>
    <p:extLst>
      <p:ext uri="{BB962C8B-B14F-4D97-AF65-F5344CB8AC3E}">
        <p14:creationId xmlns:p14="http://schemas.microsoft.com/office/powerpoint/2010/main" val="1061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694447-B4C9-46C2-9F83-99E36E51B1CD}"/>
              </a:ext>
            </a:extLst>
          </p:cNvPr>
          <p:cNvPicPr>
            <a:picLocks noChangeAspect="1"/>
          </p:cNvPicPr>
          <p:nvPr/>
        </p:nvPicPr>
        <p:blipFill>
          <a:blip r:embed="rId2"/>
          <a:stretch>
            <a:fillRect/>
          </a:stretch>
        </p:blipFill>
        <p:spPr>
          <a:xfrm>
            <a:off x="304800" y="685800"/>
            <a:ext cx="7391400" cy="5943480"/>
          </a:xfrm>
          <a:prstGeom prst="rect">
            <a:avLst/>
          </a:prstGeom>
        </p:spPr>
      </p:pic>
    </p:spTree>
    <p:extLst>
      <p:ext uri="{BB962C8B-B14F-4D97-AF65-F5344CB8AC3E}">
        <p14:creationId xmlns:p14="http://schemas.microsoft.com/office/powerpoint/2010/main" val="43071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BF04-7379-4A44-8398-76A888146D52}"/>
              </a:ext>
            </a:extLst>
          </p:cNvPr>
          <p:cNvSpPr>
            <a:spLocks noGrp="1"/>
          </p:cNvSpPr>
          <p:nvPr>
            <p:ph type="title"/>
          </p:nvPr>
        </p:nvSpPr>
        <p:spPr>
          <a:xfrm>
            <a:off x="457200" y="274638"/>
            <a:ext cx="8229600" cy="563562"/>
          </a:xfrm>
        </p:spPr>
        <p:txBody>
          <a:bodyPr>
            <a:normAutofit fontScale="90000"/>
          </a:bodyPr>
          <a:lstStyle/>
          <a:p>
            <a:pPr algn="l"/>
            <a:r>
              <a:rPr lang="en-US" sz="3600" dirty="0">
                <a:solidFill>
                  <a:srgbClr val="C00000"/>
                </a:solidFill>
              </a:rPr>
              <a:t>Important Note:</a:t>
            </a:r>
          </a:p>
        </p:txBody>
      </p:sp>
      <p:graphicFrame>
        <p:nvGraphicFramePr>
          <p:cNvPr id="4" name="Table 4">
            <a:extLst>
              <a:ext uri="{FF2B5EF4-FFF2-40B4-BE49-F238E27FC236}">
                <a16:creationId xmlns:a16="http://schemas.microsoft.com/office/drawing/2014/main" id="{50A03704-F4EE-48EB-87E6-143628827C96}"/>
              </a:ext>
            </a:extLst>
          </p:cNvPr>
          <p:cNvGraphicFramePr>
            <a:graphicFrameLocks noGrp="1"/>
          </p:cNvGraphicFramePr>
          <p:nvPr>
            <p:extLst>
              <p:ext uri="{D42A27DB-BD31-4B8C-83A1-F6EECF244321}">
                <p14:modId xmlns:p14="http://schemas.microsoft.com/office/powerpoint/2010/main" val="3739399876"/>
              </p:ext>
            </p:extLst>
          </p:nvPr>
        </p:nvGraphicFramePr>
        <p:xfrm>
          <a:off x="457200" y="1143000"/>
          <a:ext cx="7848600" cy="534341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val="2998951881"/>
                    </a:ext>
                  </a:extLst>
                </a:gridCol>
                <a:gridCol w="3924300">
                  <a:extLst>
                    <a:ext uri="{9D8B030D-6E8A-4147-A177-3AD203B41FA5}">
                      <a16:colId xmlns:a16="http://schemas.microsoft.com/office/drawing/2014/main" val="3724112757"/>
                    </a:ext>
                  </a:extLst>
                </a:gridCol>
              </a:tblGrid>
              <a:tr h="904833">
                <a:tc>
                  <a:txBody>
                    <a:bodyPr/>
                    <a:lstStyle/>
                    <a:p>
                      <a:r>
                        <a:rPr lang="en-US" sz="2000" b="1" dirty="0">
                          <a:solidFill>
                            <a:schemeClr val="tx1"/>
                          </a:solidFill>
                        </a:rPr>
                        <a:t> Pointer Increment</a:t>
                      </a:r>
                    </a:p>
                    <a:p>
                      <a:r>
                        <a:rPr lang="en-US" sz="2000" b="1" dirty="0">
                          <a:solidFill>
                            <a:schemeClr val="tx1"/>
                          </a:solidFill>
                        </a:rPr>
                        <a:t>(</a:t>
                      </a:r>
                      <a:r>
                        <a:rPr lang="en-US" sz="2000" b="1" dirty="0" err="1">
                          <a:solidFill>
                            <a:schemeClr val="tx1"/>
                          </a:solidFill>
                        </a:rPr>
                        <a:t>ptr</a:t>
                      </a:r>
                      <a:r>
                        <a:rPr lang="en-US" sz="2000" b="1" dirty="0">
                          <a:solidFill>
                            <a:schemeClr val="tx1"/>
                          </a:solidFill>
                        </a:rPr>
                        <a:t>++ )</a:t>
                      </a:r>
                    </a:p>
                  </a:txBody>
                  <a:tcPr>
                    <a:solidFill>
                      <a:schemeClr val="accent1">
                        <a:lumMod val="20000"/>
                        <a:lumOff val="80000"/>
                      </a:schemeClr>
                    </a:solidFill>
                  </a:tcPr>
                </a:tc>
                <a:tc>
                  <a:txBody>
                    <a:bodyPr/>
                    <a:lstStyle/>
                    <a:p>
                      <a:r>
                        <a:rPr lang="en-US" dirty="0">
                          <a:solidFill>
                            <a:schemeClr val="tx1"/>
                          </a:solidFill>
                        </a:rPr>
                        <a:t>Gives Address</a:t>
                      </a:r>
                    </a:p>
                  </a:txBody>
                  <a:tcPr>
                    <a:solidFill>
                      <a:schemeClr val="accent1">
                        <a:lumMod val="20000"/>
                        <a:lumOff val="80000"/>
                      </a:schemeClr>
                    </a:solidFill>
                  </a:tcPr>
                </a:tc>
                <a:extLst>
                  <a:ext uri="{0D108BD9-81ED-4DB2-BD59-A6C34878D82A}">
                    <a16:rowId xmlns:a16="http://schemas.microsoft.com/office/drawing/2014/main" val="354188810"/>
                  </a:ext>
                </a:extLst>
              </a:tr>
              <a:tr h="910512">
                <a:tc>
                  <a:txBody>
                    <a:bodyPr/>
                    <a:lstStyle/>
                    <a:p>
                      <a:r>
                        <a:rPr lang="en-US" sz="2000" b="1" dirty="0">
                          <a:solidFill>
                            <a:srgbClr val="002060"/>
                          </a:solidFill>
                        </a:rPr>
                        <a:t>Pointer Decrement</a:t>
                      </a:r>
                    </a:p>
                    <a:p>
                      <a:r>
                        <a:rPr lang="en-US" sz="2000" b="1" dirty="0">
                          <a:solidFill>
                            <a:srgbClr val="002060"/>
                          </a:solidFill>
                        </a:rPr>
                        <a:t>(</a:t>
                      </a:r>
                      <a:r>
                        <a:rPr lang="en-US" sz="2000" b="1" dirty="0" err="1">
                          <a:solidFill>
                            <a:srgbClr val="002060"/>
                          </a:solidFill>
                        </a:rPr>
                        <a:t>ptr</a:t>
                      </a:r>
                      <a:r>
                        <a:rPr lang="en-US" sz="2000" b="1" dirty="0">
                          <a:solidFill>
                            <a:srgbClr val="002060"/>
                          </a:solidFill>
                        </a:rPr>
                        <a: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1768781146"/>
                  </a:ext>
                </a:extLst>
              </a:tr>
              <a:tr h="910512">
                <a:tc>
                  <a:txBody>
                    <a:bodyPr/>
                    <a:lstStyle/>
                    <a:p>
                      <a:r>
                        <a:rPr lang="en-US" sz="2000" b="1" dirty="0">
                          <a:solidFill>
                            <a:srgbClr val="002060"/>
                          </a:solidFill>
                        </a:rPr>
                        <a:t>Pointer add with constant</a:t>
                      </a:r>
                    </a:p>
                    <a:p>
                      <a:r>
                        <a:rPr lang="en-US" sz="2000" b="1" dirty="0">
                          <a:solidFill>
                            <a:srgbClr val="002060"/>
                          </a:solidFill>
                        </a:rPr>
                        <a:t>(ptr+2)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1209080929"/>
                  </a:ext>
                </a:extLst>
              </a:tr>
              <a:tr h="1011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Pointer subtract with constant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Address</a:t>
                      </a:r>
                    </a:p>
                    <a:p>
                      <a:endParaRPr lang="en-US" dirty="0"/>
                    </a:p>
                  </a:txBody>
                  <a:tcPr>
                    <a:solidFill>
                      <a:schemeClr val="accent1">
                        <a:lumMod val="20000"/>
                        <a:lumOff val="80000"/>
                      </a:schemeClr>
                    </a:solidFill>
                  </a:tcPr>
                </a:tc>
                <a:extLst>
                  <a:ext uri="{0D108BD9-81ED-4DB2-BD59-A6C34878D82A}">
                    <a16:rowId xmlns:a16="http://schemas.microsoft.com/office/drawing/2014/main" val="4114358466"/>
                  </a:ext>
                </a:extLst>
              </a:tr>
              <a:tr h="605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2060"/>
                          </a:solidFill>
                        </a:rPr>
                        <a:t>One Pointer add with another Pointer: (ptr1+ptr)</a:t>
                      </a:r>
                    </a:p>
                  </a:txBody>
                  <a:tcPr>
                    <a:solidFill>
                      <a:schemeClr val="accent1">
                        <a:lumMod val="20000"/>
                        <a:lumOff val="80000"/>
                      </a:schemeClr>
                    </a:solidFill>
                  </a:tcPr>
                </a:tc>
                <a:tc>
                  <a:txBody>
                    <a:bodyPr/>
                    <a:lstStyle/>
                    <a:p>
                      <a:r>
                        <a:rPr lang="en-US" b="1" dirty="0"/>
                        <a:t>Nothing</a:t>
                      </a:r>
                    </a:p>
                  </a:txBody>
                  <a:tcPr>
                    <a:solidFill>
                      <a:schemeClr val="accent1">
                        <a:lumMod val="20000"/>
                        <a:lumOff val="80000"/>
                      </a:schemeClr>
                    </a:solidFill>
                  </a:tcPr>
                </a:tc>
                <a:extLst>
                  <a:ext uri="{0D108BD9-81ED-4DB2-BD59-A6C34878D82A}">
                    <a16:rowId xmlns:a16="http://schemas.microsoft.com/office/drawing/2014/main" val="3394689857"/>
                  </a:ext>
                </a:extLst>
              </a:tr>
              <a:tr h="904833">
                <a:tc>
                  <a:txBody>
                    <a:bodyPr/>
                    <a:lstStyle/>
                    <a:p>
                      <a:r>
                        <a:rPr lang="en-US" sz="2000" b="1" dirty="0">
                          <a:solidFill>
                            <a:srgbClr val="002060"/>
                          </a:solidFill>
                        </a:rPr>
                        <a:t>Pointer subtract with Pointer: (ptr1-ptr2)</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Gives Values</a:t>
                      </a:r>
                    </a:p>
                    <a:p>
                      <a:endParaRPr lang="en-US" dirty="0"/>
                    </a:p>
                  </a:txBody>
                  <a:tcPr>
                    <a:solidFill>
                      <a:schemeClr val="accent1">
                        <a:lumMod val="20000"/>
                        <a:lumOff val="80000"/>
                      </a:schemeClr>
                    </a:solidFill>
                  </a:tcPr>
                </a:tc>
                <a:extLst>
                  <a:ext uri="{0D108BD9-81ED-4DB2-BD59-A6C34878D82A}">
                    <a16:rowId xmlns:a16="http://schemas.microsoft.com/office/drawing/2014/main" val="1735132783"/>
                  </a:ext>
                </a:extLst>
              </a:tr>
            </a:tbl>
          </a:graphicData>
        </a:graphic>
      </p:graphicFrame>
      <p:pic>
        <p:nvPicPr>
          <p:cNvPr id="6" name="Graphic 5" descr="Checkmark">
            <a:extLst>
              <a:ext uri="{FF2B5EF4-FFF2-40B4-BE49-F238E27FC236}">
                <a16:creationId xmlns:a16="http://schemas.microsoft.com/office/drawing/2014/main" id="{8BBF7DF4-0E0D-4451-B147-F93BEDC01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400" y="1153551"/>
            <a:ext cx="705143" cy="705143"/>
          </a:xfrm>
          <a:prstGeom prst="rect">
            <a:avLst/>
          </a:prstGeom>
        </p:spPr>
      </p:pic>
      <p:pic>
        <p:nvPicPr>
          <p:cNvPr id="7" name="Graphic 6" descr="Checkmark">
            <a:extLst>
              <a:ext uri="{FF2B5EF4-FFF2-40B4-BE49-F238E27FC236}">
                <a16:creationId xmlns:a16="http://schemas.microsoft.com/office/drawing/2014/main" id="{9986187F-E74C-4F68-9CD3-3E1ECF1207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399" y="2107238"/>
            <a:ext cx="705143" cy="705143"/>
          </a:xfrm>
          <a:prstGeom prst="rect">
            <a:avLst/>
          </a:prstGeom>
        </p:spPr>
      </p:pic>
      <p:pic>
        <p:nvPicPr>
          <p:cNvPr id="8" name="Graphic 7" descr="Checkmark">
            <a:extLst>
              <a:ext uri="{FF2B5EF4-FFF2-40B4-BE49-F238E27FC236}">
                <a16:creationId xmlns:a16="http://schemas.microsoft.com/office/drawing/2014/main" id="{D2C3E01E-5D92-4FCE-96FF-81D5AF3E7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324" y="3117181"/>
            <a:ext cx="705143" cy="705143"/>
          </a:xfrm>
          <a:prstGeom prst="rect">
            <a:avLst/>
          </a:prstGeom>
        </p:spPr>
      </p:pic>
      <p:pic>
        <p:nvPicPr>
          <p:cNvPr id="9" name="Graphic 8" descr="Checkmark">
            <a:extLst>
              <a:ext uri="{FF2B5EF4-FFF2-40B4-BE49-F238E27FC236}">
                <a16:creationId xmlns:a16="http://schemas.microsoft.com/office/drawing/2014/main" id="{F2BBC25F-C85D-4094-ADDD-0877E5ACE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8398" y="4081419"/>
            <a:ext cx="705143" cy="705143"/>
          </a:xfrm>
          <a:prstGeom prst="rect">
            <a:avLst/>
          </a:prstGeom>
        </p:spPr>
      </p:pic>
      <p:pic>
        <p:nvPicPr>
          <p:cNvPr id="10" name="Graphic 9" descr="Checkmark">
            <a:extLst>
              <a:ext uri="{FF2B5EF4-FFF2-40B4-BE49-F238E27FC236}">
                <a16:creationId xmlns:a16="http://schemas.microsoft.com/office/drawing/2014/main" id="{4D9FE987-E457-4CAA-9227-94D0B00728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8695" y="5750800"/>
            <a:ext cx="705143" cy="705143"/>
          </a:xfrm>
          <a:prstGeom prst="rect">
            <a:avLst/>
          </a:prstGeom>
        </p:spPr>
      </p:pic>
      <p:pic>
        <p:nvPicPr>
          <p:cNvPr id="11" name="Graphic 10" descr="Close">
            <a:extLst>
              <a:ext uri="{FF2B5EF4-FFF2-40B4-BE49-F238E27FC236}">
                <a16:creationId xmlns:a16="http://schemas.microsoft.com/office/drawing/2014/main" id="{4EA61658-DD2E-4843-8C05-E70429CF8D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8695" y="4945924"/>
            <a:ext cx="690561" cy="690561"/>
          </a:xfrm>
          <a:prstGeom prst="rect">
            <a:avLst/>
          </a:prstGeom>
        </p:spPr>
      </p:pic>
    </p:spTree>
    <p:extLst>
      <p:ext uri="{BB962C8B-B14F-4D97-AF65-F5344CB8AC3E}">
        <p14:creationId xmlns:p14="http://schemas.microsoft.com/office/powerpoint/2010/main" val="218306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EB25-B88B-42D3-92F6-781F88875706}"/>
              </a:ext>
            </a:extLst>
          </p:cNvPr>
          <p:cNvSpPr>
            <a:spLocks noGrp="1"/>
          </p:cNvSpPr>
          <p:nvPr>
            <p:ph type="title"/>
          </p:nvPr>
        </p:nvSpPr>
        <p:spPr/>
        <p:txBody>
          <a:bodyPr/>
          <a:lstStyle/>
          <a:p>
            <a:r>
              <a:rPr lang="en-US" dirty="0">
                <a:solidFill>
                  <a:srgbClr val="FF0000"/>
                </a:solidFill>
              </a:rPr>
              <a:t>pointer to pointer</a:t>
            </a:r>
          </a:p>
        </p:txBody>
      </p:sp>
      <p:sp>
        <p:nvSpPr>
          <p:cNvPr id="3" name="Content Placeholder 2">
            <a:extLst>
              <a:ext uri="{FF2B5EF4-FFF2-40B4-BE49-F238E27FC236}">
                <a16:creationId xmlns:a16="http://schemas.microsoft.com/office/drawing/2014/main" id="{921C3A23-FAB7-48AB-9162-08FB60C44C93}"/>
              </a:ext>
            </a:extLst>
          </p:cNvPr>
          <p:cNvSpPr>
            <a:spLocks noGrp="1"/>
          </p:cNvSpPr>
          <p:nvPr>
            <p:ph idx="1"/>
          </p:nvPr>
        </p:nvSpPr>
        <p:spPr/>
        <p:txBody>
          <a:bodyPr/>
          <a:lstStyle/>
          <a:p>
            <a:pPr algn="just"/>
            <a:r>
              <a:rPr lang="en-US" sz="2800" dirty="0"/>
              <a:t>When we define a pointer to a pointer, the first pointer is used to store the address of the variables, and the second pointer stores the address of the first pointer</a:t>
            </a:r>
          </a:p>
          <a:p>
            <a:pPr algn="just"/>
            <a:r>
              <a:rPr lang="en-US" sz="2800" dirty="0"/>
              <a:t>It is also called </a:t>
            </a:r>
            <a:r>
              <a:rPr lang="en-US" sz="2800" b="1" dirty="0"/>
              <a:t>Double Pointer</a:t>
            </a:r>
          </a:p>
          <a:p>
            <a:endParaRPr lang="en-US" dirty="0"/>
          </a:p>
        </p:txBody>
      </p:sp>
      <p:pic>
        <p:nvPicPr>
          <p:cNvPr id="5" name="Picture 4">
            <a:extLst>
              <a:ext uri="{FF2B5EF4-FFF2-40B4-BE49-F238E27FC236}">
                <a16:creationId xmlns:a16="http://schemas.microsoft.com/office/drawing/2014/main" id="{AC0DE3BD-C244-4ACB-8E96-32DCA842D76B}"/>
              </a:ext>
            </a:extLst>
          </p:cNvPr>
          <p:cNvPicPr>
            <a:picLocks noChangeAspect="1"/>
          </p:cNvPicPr>
          <p:nvPr/>
        </p:nvPicPr>
        <p:blipFill>
          <a:blip r:embed="rId2"/>
          <a:stretch>
            <a:fillRect/>
          </a:stretch>
        </p:blipFill>
        <p:spPr>
          <a:xfrm>
            <a:off x="685800" y="4267199"/>
            <a:ext cx="7620000" cy="2005263"/>
          </a:xfrm>
          <a:prstGeom prst="rect">
            <a:avLst/>
          </a:prstGeom>
        </p:spPr>
      </p:pic>
    </p:spTree>
    <p:extLst>
      <p:ext uri="{BB962C8B-B14F-4D97-AF65-F5344CB8AC3E}">
        <p14:creationId xmlns:p14="http://schemas.microsoft.com/office/powerpoint/2010/main" val="82815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681A58-9E09-4B30-B9E9-901EAA00B6B5}"/>
              </a:ext>
            </a:extLst>
          </p:cNvPr>
          <p:cNvPicPr>
            <a:picLocks noChangeAspect="1"/>
          </p:cNvPicPr>
          <p:nvPr/>
        </p:nvPicPr>
        <p:blipFill>
          <a:blip r:embed="rId2"/>
          <a:stretch>
            <a:fillRect/>
          </a:stretch>
        </p:blipFill>
        <p:spPr>
          <a:xfrm>
            <a:off x="0" y="0"/>
            <a:ext cx="8963025" cy="5057775"/>
          </a:xfrm>
          <a:prstGeom prst="rect">
            <a:avLst/>
          </a:prstGeom>
        </p:spPr>
      </p:pic>
      <p:pic>
        <p:nvPicPr>
          <p:cNvPr id="5" name="Picture 4">
            <a:extLst>
              <a:ext uri="{FF2B5EF4-FFF2-40B4-BE49-F238E27FC236}">
                <a16:creationId xmlns:a16="http://schemas.microsoft.com/office/drawing/2014/main" id="{B5EF7723-EB2B-42D1-99CB-3C09C4DD6785}"/>
              </a:ext>
            </a:extLst>
          </p:cNvPr>
          <p:cNvPicPr>
            <a:picLocks noChangeAspect="1"/>
          </p:cNvPicPr>
          <p:nvPr/>
        </p:nvPicPr>
        <p:blipFill>
          <a:blip r:embed="rId3"/>
          <a:stretch>
            <a:fillRect/>
          </a:stretch>
        </p:blipFill>
        <p:spPr>
          <a:xfrm>
            <a:off x="3657600" y="4724400"/>
            <a:ext cx="4191000" cy="2003156"/>
          </a:xfrm>
          <a:prstGeom prst="rect">
            <a:avLst/>
          </a:prstGeom>
        </p:spPr>
      </p:pic>
    </p:spTree>
    <p:extLst>
      <p:ext uri="{BB962C8B-B14F-4D97-AF65-F5344CB8AC3E}">
        <p14:creationId xmlns:p14="http://schemas.microsoft.com/office/powerpoint/2010/main" val="41328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DAC1-430C-483D-B315-E265CF66720E}"/>
              </a:ext>
            </a:extLst>
          </p:cNvPr>
          <p:cNvSpPr>
            <a:spLocks noGrp="1"/>
          </p:cNvSpPr>
          <p:nvPr>
            <p:ph type="title"/>
          </p:nvPr>
        </p:nvSpPr>
        <p:spPr/>
        <p:txBody>
          <a:bodyPr/>
          <a:lstStyle/>
          <a:p>
            <a:r>
              <a:rPr lang="en-US" dirty="0">
                <a:solidFill>
                  <a:srgbClr val="FF0000"/>
                </a:solidFill>
              </a:rPr>
              <a:t>dangling pointer</a:t>
            </a:r>
          </a:p>
        </p:txBody>
      </p:sp>
      <p:sp>
        <p:nvSpPr>
          <p:cNvPr id="3" name="Content Placeholder 2">
            <a:extLst>
              <a:ext uri="{FF2B5EF4-FFF2-40B4-BE49-F238E27FC236}">
                <a16:creationId xmlns:a16="http://schemas.microsoft.com/office/drawing/2014/main" id="{8F8E58BB-DCE9-479A-A2E2-32302AE1995E}"/>
              </a:ext>
            </a:extLst>
          </p:cNvPr>
          <p:cNvSpPr>
            <a:spLocks noGrp="1"/>
          </p:cNvSpPr>
          <p:nvPr>
            <p:ph idx="1"/>
          </p:nvPr>
        </p:nvSpPr>
        <p:spPr/>
        <p:txBody>
          <a:bodyPr>
            <a:normAutofit/>
          </a:bodyPr>
          <a:lstStyle/>
          <a:p>
            <a:pPr marL="0" indent="0">
              <a:buNone/>
            </a:pPr>
            <a:r>
              <a:rPr lang="en-US" sz="2800" dirty="0">
                <a:solidFill>
                  <a:schemeClr val="tx1"/>
                </a:solidFill>
              </a:rPr>
              <a:t>Dangling pointer is a pointer pointing to a memory location that has been deleted</a:t>
            </a:r>
          </a:p>
        </p:txBody>
      </p:sp>
      <p:pic>
        <p:nvPicPr>
          <p:cNvPr id="4" name="Picture 3">
            <a:extLst>
              <a:ext uri="{FF2B5EF4-FFF2-40B4-BE49-F238E27FC236}">
                <a16:creationId xmlns:a16="http://schemas.microsoft.com/office/drawing/2014/main" id="{C6230295-AE39-461B-8DDE-D03AEED06A97}"/>
              </a:ext>
            </a:extLst>
          </p:cNvPr>
          <p:cNvPicPr>
            <a:picLocks noChangeAspect="1"/>
          </p:cNvPicPr>
          <p:nvPr/>
        </p:nvPicPr>
        <p:blipFill>
          <a:blip r:embed="rId2"/>
          <a:stretch>
            <a:fillRect/>
          </a:stretch>
        </p:blipFill>
        <p:spPr>
          <a:xfrm>
            <a:off x="2971800" y="2753518"/>
            <a:ext cx="5429250" cy="2219325"/>
          </a:xfrm>
          <a:prstGeom prst="rect">
            <a:avLst/>
          </a:prstGeom>
        </p:spPr>
      </p:pic>
    </p:spTree>
    <p:extLst>
      <p:ext uri="{BB962C8B-B14F-4D97-AF65-F5344CB8AC3E}">
        <p14:creationId xmlns:p14="http://schemas.microsoft.com/office/powerpoint/2010/main" val="3745865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220CF7-A786-426D-8B60-F3FD901ACEE4}"/>
              </a:ext>
            </a:extLst>
          </p:cNvPr>
          <p:cNvPicPr>
            <a:picLocks noChangeAspect="1"/>
          </p:cNvPicPr>
          <p:nvPr/>
        </p:nvPicPr>
        <p:blipFill>
          <a:blip r:embed="rId2"/>
          <a:stretch>
            <a:fillRect/>
          </a:stretch>
        </p:blipFill>
        <p:spPr>
          <a:xfrm>
            <a:off x="304800" y="304800"/>
            <a:ext cx="6019800" cy="3944402"/>
          </a:xfrm>
          <a:prstGeom prst="rect">
            <a:avLst/>
          </a:prstGeom>
        </p:spPr>
      </p:pic>
      <p:pic>
        <p:nvPicPr>
          <p:cNvPr id="5" name="Picture 4">
            <a:extLst>
              <a:ext uri="{FF2B5EF4-FFF2-40B4-BE49-F238E27FC236}">
                <a16:creationId xmlns:a16="http://schemas.microsoft.com/office/drawing/2014/main" id="{39FE65A2-20D4-416E-890C-76E28AD52852}"/>
              </a:ext>
            </a:extLst>
          </p:cNvPr>
          <p:cNvPicPr>
            <a:picLocks noChangeAspect="1"/>
          </p:cNvPicPr>
          <p:nvPr/>
        </p:nvPicPr>
        <p:blipFill>
          <a:blip r:embed="rId3"/>
          <a:stretch>
            <a:fillRect/>
          </a:stretch>
        </p:blipFill>
        <p:spPr>
          <a:xfrm>
            <a:off x="3314700" y="4249202"/>
            <a:ext cx="4114800" cy="1047750"/>
          </a:xfrm>
          <a:prstGeom prst="rect">
            <a:avLst/>
          </a:prstGeom>
        </p:spPr>
      </p:pic>
    </p:spTree>
    <p:extLst>
      <p:ext uri="{BB962C8B-B14F-4D97-AF65-F5344CB8AC3E}">
        <p14:creationId xmlns:p14="http://schemas.microsoft.com/office/powerpoint/2010/main" val="206358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8E23-F512-46A5-8110-CE9A8576C101}"/>
              </a:ext>
            </a:extLst>
          </p:cNvPr>
          <p:cNvSpPr>
            <a:spLocks noGrp="1"/>
          </p:cNvSpPr>
          <p:nvPr>
            <p:ph type="title"/>
          </p:nvPr>
        </p:nvSpPr>
        <p:spPr/>
        <p:txBody>
          <a:bodyPr/>
          <a:lstStyle/>
          <a:p>
            <a:r>
              <a:rPr lang="en-US" dirty="0">
                <a:solidFill>
                  <a:srgbClr val="C00000"/>
                </a:solidFill>
              </a:rPr>
              <a:t>NULL Pointer</a:t>
            </a:r>
          </a:p>
        </p:txBody>
      </p:sp>
      <p:sp>
        <p:nvSpPr>
          <p:cNvPr id="3" name="Content Placeholder 2">
            <a:extLst>
              <a:ext uri="{FF2B5EF4-FFF2-40B4-BE49-F238E27FC236}">
                <a16:creationId xmlns:a16="http://schemas.microsoft.com/office/drawing/2014/main" id="{582EF515-2EAF-4B33-83D6-1CEC40BEE60C}"/>
              </a:ext>
            </a:extLst>
          </p:cNvPr>
          <p:cNvSpPr>
            <a:spLocks noGrp="1"/>
          </p:cNvSpPr>
          <p:nvPr>
            <p:ph idx="1"/>
          </p:nvPr>
        </p:nvSpPr>
        <p:spPr>
          <a:xfrm>
            <a:off x="457200" y="1143000"/>
            <a:ext cx="8229600" cy="4983163"/>
          </a:xfrm>
        </p:spPr>
        <p:txBody>
          <a:bodyPr/>
          <a:lstStyle/>
          <a:p>
            <a:pPr marL="0" indent="0" algn="just">
              <a:buNone/>
            </a:pPr>
            <a:r>
              <a:rPr lang="en-US" dirty="0">
                <a:solidFill>
                  <a:schemeClr val="tx1"/>
                </a:solidFill>
              </a:rPr>
              <a:t>NULL Pointer is a pointer which is pointing to nothing. In case, if we don’t have address to be assigned to a pointer, then we can simply use NULL. </a:t>
            </a:r>
          </a:p>
        </p:txBody>
      </p:sp>
      <p:pic>
        <p:nvPicPr>
          <p:cNvPr id="4" name="Picture 3">
            <a:extLst>
              <a:ext uri="{FF2B5EF4-FFF2-40B4-BE49-F238E27FC236}">
                <a16:creationId xmlns:a16="http://schemas.microsoft.com/office/drawing/2014/main" id="{0C406326-59C5-4B81-B47B-67C05D0CAABE}"/>
              </a:ext>
            </a:extLst>
          </p:cNvPr>
          <p:cNvPicPr>
            <a:picLocks noChangeAspect="1"/>
          </p:cNvPicPr>
          <p:nvPr/>
        </p:nvPicPr>
        <p:blipFill>
          <a:blip r:embed="rId2"/>
          <a:stretch>
            <a:fillRect/>
          </a:stretch>
        </p:blipFill>
        <p:spPr>
          <a:xfrm>
            <a:off x="4038600" y="2944812"/>
            <a:ext cx="3886200" cy="3638550"/>
          </a:xfrm>
          <a:prstGeom prst="rect">
            <a:avLst/>
          </a:prstGeom>
        </p:spPr>
      </p:pic>
    </p:spTree>
    <p:extLst>
      <p:ext uri="{BB962C8B-B14F-4D97-AF65-F5344CB8AC3E}">
        <p14:creationId xmlns:p14="http://schemas.microsoft.com/office/powerpoint/2010/main" val="172198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FF02-8C4F-4813-A5B0-58410E877515}"/>
              </a:ext>
            </a:extLst>
          </p:cNvPr>
          <p:cNvSpPr>
            <a:spLocks noGrp="1"/>
          </p:cNvSpPr>
          <p:nvPr>
            <p:ph type="title"/>
          </p:nvPr>
        </p:nvSpPr>
        <p:spPr/>
        <p:txBody>
          <a:bodyPr/>
          <a:lstStyle/>
          <a:p>
            <a:r>
              <a:rPr lang="en-US" dirty="0">
                <a:solidFill>
                  <a:srgbClr val="C00000"/>
                </a:solidFill>
              </a:rPr>
              <a:t>wild pointer</a:t>
            </a:r>
          </a:p>
        </p:txBody>
      </p:sp>
      <p:sp>
        <p:nvSpPr>
          <p:cNvPr id="3" name="Content Placeholder 2">
            <a:extLst>
              <a:ext uri="{FF2B5EF4-FFF2-40B4-BE49-F238E27FC236}">
                <a16:creationId xmlns:a16="http://schemas.microsoft.com/office/drawing/2014/main" id="{DDA62711-F31C-4470-BD7B-89E7AA65EA59}"/>
              </a:ext>
            </a:extLst>
          </p:cNvPr>
          <p:cNvSpPr>
            <a:spLocks noGrp="1"/>
          </p:cNvSpPr>
          <p:nvPr>
            <p:ph idx="1"/>
          </p:nvPr>
        </p:nvSpPr>
        <p:spPr/>
        <p:txBody>
          <a:bodyPr>
            <a:normAutofit/>
          </a:bodyPr>
          <a:lstStyle/>
          <a:p>
            <a:pPr marL="0" indent="0" algn="just">
              <a:buNone/>
            </a:pPr>
            <a:r>
              <a:rPr lang="en-US" sz="2800" dirty="0">
                <a:solidFill>
                  <a:schemeClr val="tx1"/>
                </a:solidFill>
              </a:rPr>
              <a:t>A pointer that has not been initialized to anything (not even NULL) is known as wild pointer.</a:t>
            </a:r>
          </a:p>
        </p:txBody>
      </p:sp>
      <p:pic>
        <p:nvPicPr>
          <p:cNvPr id="4" name="Picture 3">
            <a:extLst>
              <a:ext uri="{FF2B5EF4-FFF2-40B4-BE49-F238E27FC236}">
                <a16:creationId xmlns:a16="http://schemas.microsoft.com/office/drawing/2014/main" id="{DEEDBA46-9E4A-4460-A4E4-CCEFF2D79D83}"/>
              </a:ext>
            </a:extLst>
          </p:cNvPr>
          <p:cNvPicPr>
            <a:picLocks noChangeAspect="1"/>
          </p:cNvPicPr>
          <p:nvPr/>
        </p:nvPicPr>
        <p:blipFill>
          <a:blip r:embed="rId2"/>
          <a:stretch>
            <a:fillRect/>
          </a:stretch>
        </p:blipFill>
        <p:spPr>
          <a:xfrm>
            <a:off x="533400" y="2819400"/>
            <a:ext cx="5334000" cy="3811797"/>
          </a:xfrm>
          <a:prstGeom prst="rect">
            <a:avLst/>
          </a:prstGeom>
        </p:spPr>
      </p:pic>
    </p:spTree>
    <p:extLst>
      <p:ext uri="{BB962C8B-B14F-4D97-AF65-F5344CB8AC3E}">
        <p14:creationId xmlns:p14="http://schemas.microsoft.com/office/powerpoint/2010/main" val="372271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6131-3899-4ED3-8F31-123E66A70962}"/>
              </a:ext>
            </a:extLst>
          </p:cNvPr>
          <p:cNvSpPr>
            <a:spLocks noGrp="1"/>
          </p:cNvSpPr>
          <p:nvPr>
            <p:ph type="title"/>
          </p:nvPr>
        </p:nvSpPr>
        <p:spPr/>
        <p:txBody>
          <a:bodyPr>
            <a:normAutofit fontScale="90000"/>
          </a:bodyPr>
          <a:lstStyle/>
          <a:p>
            <a:br>
              <a:rPr lang="en-US" dirty="0"/>
            </a:br>
            <a:r>
              <a:rPr lang="en-US" dirty="0">
                <a:solidFill>
                  <a:srgbClr val="C00000"/>
                </a:solidFill>
              </a:rPr>
              <a:t>pointer vs reference variables</a:t>
            </a:r>
            <a:br>
              <a:rPr lang="en-US" dirty="0"/>
            </a:br>
            <a:endParaRPr lang="en-US" dirty="0"/>
          </a:p>
        </p:txBody>
      </p:sp>
      <p:sp>
        <p:nvSpPr>
          <p:cNvPr id="3" name="Content Placeholder 2">
            <a:extLst>
              <a:ext uri="{FF2B5EF4-FFF2-40B4-BE49-F238E27FC236}">
                <a16:creationId xmlns:a16="http://schemas.microsoft.com/office/drawing/2014/main" id="{9B136348-B7F8-4B3C-971C-0F9CCD949FEC}"/>
              </a:ext>
            </a:extLst>
          </p:cNvPr>
          <p:cNvSpPr>
            <a:spLocks noGrp="1"/>
          </p:cNvSpPr>
          <p:nvPr>
            <p:ph sz="half" idx="1"/>
          </p:nvPr>
        </p:nvSpPr>
        <p:spPr/>
        <p:txBody>
          <a:bodyPr>
            <a:normAutofit/>
          </a:bodyPr>
          <a:lstStyle/>
          <a:p>
            <a:pPr marL="0" indent="0" algn="just">
              <a:buNone/>
            </a:pPr>
            <a:r>
              <a:rPr lang="en-US" sz="2400" dirty="0">
                <a:solidFill>
                  <a:schemeClr val="tx1"/>
                </a:solidFill>
              </a:rPr>
              <a:t>A </a:t>
            </a:r>
            <a:r>
              <a:rPr lang="en-US" sz="2400" dirty="0">
                <a:solidFill>
                  <a:schemeClr val="tx1"/>
                </a:solidFill>
                <a:highlight>
                  <a:srgbClr val="FFFF00"/>
                </a:highlight>
              </a:rPr>
              <a:t>pointer</a:t>
            </a:r>
            <a:r>
              <a:rPr lang="en-US" sz="2400" dirty="0">
                <a:solidFill>
                  <a:schemeClr val="tx1"/>
                </a:solidFill>
              </a:rPr>
              <a:t> is a variable that holds the memory address of another variable. A pointer needs to be dereferenced with the </a:t>
            </a:r>
            <a:r>
              <a:rPr lang="en-US" sz="2400" b="1" dirty="0">
                <a:solidFill>
                  <a:schemeClr val="tx1"/>
                </a:solidFill>
              </a:rPr>
              <a:t>*</a:t>
            </a:r>
            <a:r>
              <a:rPr lang="en-US" sz="2400" dirty="0">
                <a:solidFill>
                  <a:schemeClr val="tx1"/>
                </a:solidFill>
              </a:rPr>
              <a:t> operator to access the memory location it points to. </a:t>
            </a:r>
          </a:p>
        </p:txBody>
      </p:sp>
      <p:pic>
        <p:nvPicPr>
          <p:cNvPr id="5" name="Picture 4">
            <a:extLst>
              <a:ext uri="{FF2B5EF4-FFF2-40B4-BE49-F238E27FC236}">
                <a16:creationId xmlns:a16="http://schemas.microsoft.com/office/drawing/2014/main" id="{4802B3B8-480F-4C36-9B53-4B0E519EDD93}"/>
              </a:ext>
            </a:extLst>
          </p:cNvPr>
          <p:cNvPicPr>
            <a:picLocks noChangeAspect="1"/>
          </p:cNvPicPr>
          <p:nvPr/>
        </p:nvPicPr>
        <p:blipFill>
          <a:blip r:embed="rId2"/>
          <a:stretch>
            <a:fillRect/>
          </a:stretch>
        </p:blipFill>
        <p:spPr>
          <a:xfrm>
            <a:off x="4991100" y="1600200"/>
            <a:ext cx="3695700" cy="4876800"/>
          </a:xfrm>
          <a:prstGeom prst="rect">
            <a:avLst/>
          </a:prstGeom>
        </p:spPr>
      </p:pic>
    </p:spTree>
    <p:extLst>
      <p:ext uri="{BB962C8B-B14F-4D97-AF65-F5344CB8AC3E}">
        <p14:creationId xmlns:p14="http://schemas.microsoft.com/office/powerpoint/2010/main" val="211077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53FA-9094-4E9E-8EC1-E87A1E9B277F}"/>
              </a:ext>
            </a:extLst>
          </p:cNvPr>
          <p:cNvSpPr>
            <a:spLocks noGrp="1"/>
          </p:cNvSpPr>
          <p:nvPr>
            <p:ph type="title"/>
          </p:nvPr>
        </p:nvSpPr>
        <p:spPr/>
        <p:txBody>
          <a:bodyPr>
            <a:normAutofit/>
          </a:bodyPr>
          <a:lstStyle/>
          <a:p>
            <a:r>
              <a:rPr lang="en-US" dirty="0">
                <a:solidFill>
                  <a:srgbClr val="C00000"/>
                </a:solidFill>
              </a:rPr>
              <a:t>pointers as class member</a:t>
            </a:r>
          </a:p>
        </p:txBody>
      </p:sp>
      <p:sp>
        <p:nvSpPr>
          <p:cNvPr id="3" name="Content Placeholder 2">
            <a:extLst>
              <a:ext uri="{FF2B5EF4-FFF2-40B4-BE49-F238E27FC236}">
                <a16:creationId xmlns:a16="http://schemas.microsoft.com/office/drawing/2014/main" id="{800AD5A3-E983-4B84-8D79-537F052F6ACA}"/>
              </a:ext>
            </a:extLst>
          </p:cNvPr>
          <p:cNvSpPr>
            <a:spLocks noGrp="1"/>
          </p:cNvSpPr>
          <p:nvPr>
            <p:ph idx="1"/>
          </p:nvPr>
        </p:nvSpPr>
        <p:spPr/>
        <p:txBody>
          <a:bodyPr/>
          <a:lstStyle/>
          <a:p>
            <a:pPr marL="0" indent="0">
              <a:buNone/>
            </a:pPr>
            <a:r>
              <a:rPr lang="en-US" dirty="0">
                <a:solidFill>
                  <a:schemeClr val="tx1"/>
                </a:solidFill>
              </a:rPr>
              <a:t>Class members that are pointers allow you to store addresses to objects or data dynamically allocated on the heap.</a:t>
            </a:r>
          </a:p>
        </p:txBody>
      </p:sp>
    </p:spTree>
    <p:extLst>
      <p:ext uri="{BB962C8B-B14F-4D97-AF65-F5344CB8AC3E}">
        <p14:creationId xmlns:p14="http://schemas.microsoft.com/office/powerpoint/2010/main" val="4111392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575F2E-438A-4305-83FB-9F1766521331}"/>
              </a:ext>
            </a:extLst>
          </p:cNvPr>
          <p:cNvPicPr>
            <a:picLocks noChangeAspect="1"/>
          </p:cNvPicPr>
          <p:nvPr/>
        </p:nvPicPr>
        <p:blipFill>
          <a:blip r:embed="rId2"/>
          <a:stretch>
            <a:fillRect/>
          </a:stretch>
        </p:blipFill>
        <p:spPr>
          <a:xfrm>
            <a:off x="152400" y="33997"/>
            <a:ext cx="6968993" cy="6324600"/>
          </a:xfrm>
          <a:prstGeom prst="rect">
            <a:avLst/>
          </a:prstGeom>
        </p:spPr>
      </p:pic>
      <p:pic>
        <p:nvPicPr>
          <p:cNvPr id="5" name="Picture 4">
            <a:extLst>
              <a:ext uri="{FF2B5EF4-FFF2-40B4-BE49-F238E27FC236}">
                <a16:creationId xmlns:a16="http://schemas.microsoft.com/office/drawing/2014/main" id="{070AEAC3-4EA7-4CB9-9538-9D49E2453CC9}"/>
              </a:ext>
            </a:extLst>
          </p:cNvPr>
          <p:cNvPicPr>
            <a:picLocks noChangeAspect="1"/>
          </p:cNvPicPr>
          <p:nvPr/>
        </p:nvPicPr>
        <p:blipFill>
          <a:blip r:embed="rId3"/>
          <a:stretch>
            <a:fillRect/>
          </a:stretch>
        </p:blipFill>
        <p:spPr>
          <a:xfrm>
            <a:off x="5334000" y="5181600"/>
            <a:ext cx="3181350" cy="666750"/>
          </a:xfrm>
          <a:prstGeom prst="rect">
            <a:avLst/>
          </a:prstGeom>
        </p:spPr>
      </p:pic>
    </p:spTree>
    <p:extLst>
      <p:ext uri="{BB962C8B-B14F-4D97-AF65-F5344CB8AC3E}">
        <p14:creationId xmlns:p14="http://schemas.microsoft.com/office/powerpoint/2010/main" val="186123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B7A9-7D33-4EEB-B8BB-986497A41871}"/>
              </a:ext>
            </a:extLst>
          </p:cNvPr>
          <p:cNvSpPr>
            <a:spLocks noGrp="1"/>
          </p:cNvSpPr>
          <p:nvPr>
            <p:ph type="title"/>
          </p:nvPr>
        </p:nvSpPr>
        <p:spPr>
          <a:xfrm>
            <a:off x="457200" y="152400"/>
            <a:ext cx="7696200" cy="715962"/>
          </a:xfrm>
        </p:spPr>
        <p:txBody>
          <a:bodyPr>
            <a:normAutofit/>
          </a:bodyPr>
          <a:lstStyle/>
          <a:p>
            <a:r>
              <a:rPr lang="en-US" sz="3600" dirty="0">
                <a:solidFill>
                  <a:srgbClr val="C00000"/>
                </a:solidFill>
              </a:rPr>
              <a:t>Pointers to objects</a:t>
            </a:r>
          </a:p>
        </p:txBody>
      </p:sp>
      <p:sp>
        <p:nvSpPr>
          <p:cNvPr id="3" name="Content Placeholder 2">
            <a:extLst>
              <a:ext uri="{FF2B5EF4-FFF2-40B4-BE49-F238E27FC236}">
                <a16:creationId xmlns:a16="http://schemas.microsoft.com/office/drawing/2014/main" id="{EDBF6FA3-F06B-4C89-8B5F-3C53418E8780}"/>
              </a:ext>
            </a:extLst>
          </p:cNvPr>
          <p:cNvSpPr>
            <a:spLocks noGrp="1"/>
          </p:cNvSpPr>
          <p:nvPr>
            <p:ph idx="1"/>
          </p:nvPr>
        </p:nvSpPr>
        <p:spPr>
          <a:xfrm>
            <a:off x="457200" y="1143000"/>
            <a:ext cx="8229600" cy="4983163"/>
          </a:xfrm>
        </p:spPr>
        <p:txBody>
          <a:bodyPr>
            <a:normAutofit/>
          </a:bodyPr>
          <a:lstStyle/>
          <a:p>
            <a:pPr marL="0" indent="0" algn="just">
              <a:buNone/>
            </a:pPr>
            <a:r>
              <a:rPr lang="en-US" sz="2800" dirty="0"/>
              <a:t>Pointer to object in </a:t>
            </a:r>
            <a:r>
              <a:rPr lang="en-US" sz="2800" dirty="0" err="1"/>
              <a:t>c++</a:t>
            </a:r>
            <a:r>
              <a:rPr lang="en-US" sz="2800" dirty="0"/>
              <a:t> is defined as </a:t>
            </a:r>
            <a:r>
              <a:rPr lang="en-US" sz="2800" b="1" dirty="0"/>
              <a:t>the pointer that is used for accessing objects</a:t>
            </a:r>
            <a:r>
              <a:rPr lang="en-US" sz="2800" dirty="0"/>
              <a:t>.</a:t>
            </a:r>
            <a:endParaRPr lang="en-US" sz="2800" dirty="0">
              <a:solidFill>
                <a:schemeClr val="tx1"/>
              </a:solidFill>
            </a:endParaRPr>
          </a:p>
          <a:p>
            <a:pPr marL="0" indent="0" algn="just">
              <a:buNone/>
            </a:pPr>
            <a:r>
              <a:rPr lang="en-US" sz="2800" dirty="0">
                <a:solidFill>
                  <a:schemeClr val="tx1"/>
                </a:solidFill>
              </a:rPr>
              <a:t>Pointers to objects are used to store the memory address of an object, allowing you to indirectly access and manipulate that object.  </a:t>
            </a:r>
          </a:p>
          <a:p>
            <a:pPr marL="0" indent="0" algn="just">
              <a:buNone/>
            </a:pPr>
            <a:r>
              <a:rPr lang="en-US" sz="2800" dirty="0">
                <a:solidFill>
                  <a:schemeClr val="tx1"/>
                </a:solidFill>
              </a:rPr>
              <a:t>When you have a pointer to an object, you can use the arrow operator (-&gt;) to access the members of the object through the pointer. </a:t>
            </a:r>
          </a:p>
        </p:txBody>
      </p:sp>
    </p:spTree>
    <p:extLst>
      <p:ext uri="{BB962C8B-B14F-4D97-AF65-F5344CB8AC3E}">
        <p14:creationId xmlns:p14="http://schemas.microsoft.com/office/powerpoint/2010/main" val="149195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312289-6689-491F-A685-32F7C640DBC8}"/>
              </a:ext>
            </a:extLst>
          </p:cNvPr>
          <p:cNvSpPr>
            <a:spLocks noGrp="1"/>
          </p:cNvSpPr>
          <p:nvPr>
            <p:ph sz="half" idx="1"/>
          </p:nvPr>
        </p:nvSpPr>
        <p:spPr>
          <a:xfrm>
            <a:off x="457200" y="457200"/>
            <a:ext cx="4495800" cy="6400800"/>
          </a:xfrm>
        </p:spPr>
        <p:txBody>
          <a:bodyPr>
            <a:normAutofit fontScale="47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class Rectangle</a:t>
            </a:r>
          </a:p>
          <a:p>
            <a:pPr marL="0" indent="0">
              <a:buNone/>
            </a:pPr>
            <a:r>
              <a:rPr lang="en-US" dirty="0">
                <a:solidFill>
                  <a:schemeClr val="tx1"/>
                </a:solidFill>
              </a:rPr>
              <a:t>{</a:t>
            </a:r>
          </a:p>
          <a:p>
            <a:pPr marL="0" indent="0">
              <a:buNone/>
            </a:pPr>
            <a:r>
              <a:rPr lang="en-US" dirty="0">
                <a:solidFill>
                  <a:schemeClr val="tx1"/>
                </a:solidFill>
              </a:rPr>
              <a:t>	private:</a:t>
            </a:r>
          </a:p>
          <a:p>
            <a:pPr marL="0" indent="0">
              <a:buNone/>
            </a:pPr>
            <a:r>
              <a:rPr lang="en-US" dirty="0">
                <a:solidFill>
                  <a:schemeClr val="tx1"/>
                </a:solidFill>
              </a:rPr>
              <a:t> 		int length;</a:t>
            </a:r>
          </a:p>
          <a:p>
            <a:pPr marL="0" indent="0">
              <a:buNone/>
            </a:pPr>
            <a:r>
              <a:rPr lang="en-US" dirty="0">
                <a:solidFill>
                  <a:schemeClr val="tx1"/>
                </a:solidFill>
              </a:rPr>
              <a:t> 		int breadth;</a:t>
            </a:r>
          </a:p>
          <a:p>
            <a:pPr marL="0" indent="0">
              <a:buNone/>
            </a:pPr>
            <a:r>
              <a:rPr lang="en-US" dirty="0">
                <a:solidFill>
                  <a:schemeClr val="tx1"/>
                </a:solidFill>
              </a:rPr>
              <a:t> 	public:</a:t>
            </a:r>
          </a:p>
          <a:p>
            <a:pPr marL="0" indent="0">
              <a:buNone/>
            </a:pPr>
            <a:r>
              <a:rPr lang="en-US" dirty="0">
                <a:solidFill>
                  <a:schemeClr val="tx1"/>
                </a:solidFill>
              </a:rPr>
              <a:t> 		Rectangle(int l, int b)</a:t>
            </a:r>
          </a:p>
          <a:p>
            <a:pPr marL="0" indent="0">
              <a:buNone/>
            </a:pPr>
            <a:r>
              <a:rPr lang="en-US" dirty="0">
                <a:solidFill>
                  <a:schemeClr val="tx1"/>
                </a:solidFill>
              </a:rPr>
              <a:t> 		{</a:t>
            </a:r>
          </a:p>
          <a:p>
            <a:pPr marL="0" indent="0">
              <a:buNone/>
            </a:pPr>
            <a:r>
              <a:rPr lang="en-US" dirty="0">
                <a:solidFill>
                  <a:schemeClr val="tx1"/>
                </a:solidFill>
              </a:rPr>
              <a:t> 			length=l;</a:t>
            </a:r>
          </a:p>
          <a:p>
            <a:pPr marL="0" indent="0">
              <a:buNone/>
            </a:pPr>
            <a:r>
              <a:rPr lang="en-US" dirty="0">
                <a:solidFill>
                  <a:schemeClr val="tx1"/>
                </a:solidFill>
              </a:rPr>
              <a:t> 			breadth=b;</a:t>
            </a:r>
          </a:p>
          <a:p>
            <a:pPr marL="0" indent="0">
              <a:buNone/>
            </a:pPr>
            <a:r>
              <a:rPr lang="en-US" dirty="0">
                <a:solidFill>
                  <a:schemeClr val="tx1"/>
                </a:solidFill>
              </a:rPr>
              <a:t>		}</a:t>
            </a:r>
          </a:p>
          <a:p>
            <a:pPr marL="0" indent="0">
              <a:buNone/>
            </a:pPr>
            <a:r>
              <a:rPr lang="en-US" dirty="0">
                <a:solidFill>
                  <a:schemeClr val="tx1"/>
                </a:solidFill>
              </a:rPr>
              <a:t> 		int </a:t>
            </a:r>
            <a:r>
              <a:rPr lang="en-US" dirty="0" err="1">
                <a:solidFill>
                  <a:schemeClr val="tx1"/>
                </a:solidFill>
              </a:rPr>
              <a:t>getArea</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return 2*length*breadth;</a:t>
            </a:r>
          </a:p>
          <a:p>
            <a:pPr marL="0" indent="0">
              <a:buNone/>
            </a:pPr>
            <a:r>
              <a:rPr lang="en-US" dirty="0">
                <a:solidFill>
                  <a:schemeClr val="tx1"/>
                </a:solidFill>
              </a:rPr>
              <a:t>		}</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 creating an object of Rectangle</a:t>
            </a:r>
          </a:p>
          <a:p>
            <a:pPr marL="0" indent="0">
              <a:buNone/>
            </a:pPr>
            <a:r>
              <a:rPr lang="en-US" dirty="0">
                <a:solidFill>
                  <a:schemeClr val="tx1"/>
                </a:solidFill>
              </a:rPr>
              <a:t>  Rectangle obj(10,30);</a:t>
            </a:r>
          </a:p>
          <a:p>
            <a:pPr marL="0" indent="0">
              <a:buNone/>
            </a:pPr>
            <a:endParaRPr lang="en-US" dirty="0">
              <a:solidFill>
                <a:schemeClr val="tx1"/>
              </a:solidFill>
            </a:endParaRPr>
          </a:p>
          <a:p>
            <a:pPr marL="0" indent="0">
              <a:buNone/>
            </a:pPr>
            <a:r>
              <a:rPr lang="en-US" dirty="0">
                <a:solidFill>
                  <a:schemeClr val="tx1"/>
                </a:solidFill>
              </a:rPr>
              <a:t>  Rectangle* </a:t>
            </a:r>
            <a:r>
              <a:rPr lang="en-US" dirty="0" err="1">
                <a:solidFill>
                  <a:schemeClr val="tx1"/>
                </a:solidFill>
              </a:rPr>
              <a:t>ptr</a:t>
            </a:r>
            <a:r>
              <a:rPr lang="en-US" dirty="0">
                <a:solidFill>
                  <a:schemeClr val="tx1"/>
                </a:solidFill>
              </a:rPr>
              <a:t> = &amp;obj;</a:t>
            </a:r>
          </a:p>
          <a:p>
            <a:pPr marL="0" indent="0">
              <a:buNone/>
            </a:pPr>
            <a:endParaRPr lang="en-US" dirty="0">
              <a:solidFill>
                <a:schemeClr val="tx1"/>
              </a:solidFill>
            </a:endParaRPr>
          </a:p>
          <a:p>
            <a:pPr marL="0" indent="0">
              <a:buNone/>
            </a:pPr>
            <a:r>
              <a:rPr lang="en-US" dirty="0">
                <a:solidFill>
                  <a:schemeClr val="tx1"/>
                </a:solidFill>
              </a:rPr>
              <a:t>  //calling the member function using -&gt; symbol</a:t>
            </a:r>
          </a:p>
          <a:p>
            <a:pPr marL="0" indent="0">
              <a:buNone/>
            </a:pPr>
            <a:r>
              <a:rPr lang="en-US" dirty="0">
                <a:solidFill>
                  <a:schemeClr val="tx1"/>
                </a:solidFill>
              </a:rPr>
              <a:t>  int area = </a:t>
            </a:r>
            <a:r>
              <a:rPr lang="en-US" dirty="0" err="1">
                <a:solidFill>
                  <a:schemeClr val="tx1"/>
                </a:solidFill>
              </a:rPr>
              <a:t>ptr</a:t>
            </a:r>
            <a:r>
              <a:rPr lang="en-US" dirty="0">
                <a:solidFill>
                  <a:schemeClr val="tx1"/>
                </a:solidFill>
              </a:rPr>
              <a:t>-&gt;</a:t>
            </a:r>
            <a:r>
              <a:rPr lang="en-US" dirty="0" err="1">
                <a:solidFill>
                  <a:schemeClr val="tx1"/>
                </a:solidFill>
              </a:rPr>
              <a:t>getArea</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&lt;&lt;"Area of rectangle is: "&lt;&lt;area;</a:t>
            </a:r>
          </a:p>
          <a:p>
            <a:pPr marL="0" indent="0">
              <a:buNone/>
            </a:pPr>
            <a:r>
              <a:rPr lang="en-US" dirty="0">
                <a:solidFill>
                  <a:schemeClr val="tx1"/>
                </a:solidFill>
              </a:rPr>
              <a:t> return 0;</a:t>
            </a:r>
          </a:p>
          <a:p>
            <a:pPr marL="0" indent="0">
              <a:buNone/>
            </a:pPr>
            <a:r>
              <a:rPr lang="en-US" dirty="0">
                <a:solidFill>
                  <a:schemeClr val="tx1"/>
                </a:solidFill>
              </a:rPr>
              <a:t>}</a:t>
            </a:r>
          </a:p>
          <a:p>
            <a:pPr marL="0" indent="0">
              <a:buNone/>
            </a:pPr>
            <a:endParaRPr lang="en-US" dirty="0">
              <a:solidFill>
                <a:schemeClr val="tx1"/>
              </a:solidFill>
            </a:endParaRPr>
          </a:p>
        </p:txBody>
      </p:sp>
      <p:pic>
        <p:nvPicPr>
          <p:cNvPr id="7" name="Content Placeholder 6">
            <a:extLst>
              <a:ext uri="{FF2B5EF4-FFF2-40B4-BE49-F238E27FC236}">
                <a16:creationId xmlns:a16="http://schemas.microsoft.com/office/drawing/2014/main" id="{8E9E479B-2FC2-43AE-ADBD-CABFA505B835}"/>
              </a:ext>
            </a:extLst>
          </p:cNvPr>
          <p:cNvPicPr>
            <a:picLocks noGrp="1" noChangeAspect="1"/>
          </p:cNvPicPr>
          <p:nvPr>
            <p:ph sz="half" idx="2"/>
          </p:nvPr>
        </p:nvPicPr>
        <p:blipFill>
          <a:blip r:embed="rId2"/>
          <a:stretch>
            <a:fillRect/>
          </a:stretch>
        </p:blipFill>
        <p:spPr>
          <a:xfrm>
            <a:off x="5142914" y="5257800"/>
            <a:ext cx="4038600" cy="563911"/>
          </a:xfrm>
          <a:prstGeom prst="rect">
            <a:avLst/>
          </a:prstGeom>
        </p:spPr>
      </p:pic>
    </p:spTree>
    <p:extLst>
      <p:ext uri="{BB962C8B-B14F-4D97-AF65-F5344CB8AC3E}">
        <p14:creationId xmlns:p14="http://schemas.microsoft.com/office/powerpoint/2010/main" val="1470319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833E0C-E62E-4DFD-971C-C0D2D5090546}"/>
              </a:ext>
            </a:extLst>
          </p:cNvPr>
          <p:cNvSpPr>
            <a:spLocks noGrp="1"/>
          </p:cNvSpPr>
          <p:nvPr>
            <p:ph type="title"/>
          </p:nvPr>
        </p:nvSpPr>
        <p:spPr/>
        <p:txBody>
          <a:bodyPr>
            <a:normAutofit/>
          </a:bodyPr>
          <a:lstStyle/>
          <a:p>
            <a:r>
              <a:rPr lang="en-US" sz="3600" dirty="0">
                <a:solidFill>
                  <a:srgbClr val="C00000"/>
                </a:solidFill>
              </a:rPr>
              <a:t>pointer to data member</a:t>
            </a:r>
          </a:p>
        </p:txBody>
      </p:sp>
      <p:sp>
        <p:nvSpPr>
          <p:cNvPr id="6" name="Content Placeholder 5">
            <a:extLst>
              <a:ext uri="{FF2B5EF4-FFF2-40B4-BE49-F238E27FC236}">
                <a16:creationId xmlns:a16="http://schemas.microsoft.com/office/drawing/2014/main" id="{39547167-F101-4552-A1C8-1D3E08DC5B57}"/>
              </a:ext>
            </a:extLst>
          </p:cNvPr>
          <p:cNvSpPr>
            <a:spLocks noGrp="1"/>
          </p:cNvSpPr>
          <p:nvPr>
            <p:ph idx="1"/>
          </p:nvPr>
        </p:nvSpPr>
        <p:spPr/>
        <p:txBody>
          <a:bodyPr>
            <a:normAutofit/>
          </a:bodyPr>
          <a:lstStyle/>
          <a:p>
            <a:pPr marL="0" indent="0">
              <a:buNone/>
            </a:pPr>
            <a:r>
              <a:rPr lang="en-US" sz="2800" i="1" dirty="0">
                <a:solidFill>
                  <a:schemeClr val="tx1"/>
                </a:solidFill>
              </a:rPr>
              <a:t>Operators</a:t>
            </a:r>
            <a:r>
              <a:rPr lang="en-US" sz="2800" dirty="0">
                <a:solidFill>
                  <a:schemeClr val="tx1"/>
                </a:solidFill>
              </a:rPr>
              <a:t> through we can access the data members and member functions of a class by using </a:t>
            </a:r>
            <a:r>
              <a:rPr lang="en-US" sz="2800" i="1" dirty="0">
                <a:solidFill>
                  <a:schemeClr val="tx1"/>
                </a:solidFill>
              </a:rPr>
              <a:t>pointers</a:t>
            </a:r>
            <a:r>
              <a:rPr lang="en-US" sz="2800" dirty="0">
                <a:solidFill>
                  <a:schemeClr val="tx1"/>
                </a:solidFill>
              </a:rPr>
              <a:t>. </a:t>
            </a:r>
          </a:p>
          <a:p>
            <a:pPr marL="0" indent="0">
              <a:buNone/>
            </a:pPr>
            <a:r>
              <a:rPr lang="en-US" sz="2800" dirty="0">
                <a:solidFill>
                  <a:schemeClr val="tx1"/>
                </a:solidFill>
              </a:rPr>
              <a:t>These operators are known as </a:t>
            </a:r>
            <a:r>
              <a:rPr lang="en-US" sz="2800" i="1" dirty="0">
                <a:solidFill>
                  <a:schemeClr val="tx1"/>
                </a:solidFill>
              </a:rPr>
              <a:t>dereferencing operators</a:t>
            </a:r>
            <a:r>
              <a:rPr lang="en-US" sz="2800" dirty="0">
                <a:solidFill>
                  <a:schemeClr val="tx1"/>
                </a:solidFill>
              </a:rPr>
              <a:t>.</a:t>
            </a:r>
          </a:p>
          <a:p>
            <a:pPr>
              <a:buFont typeface="Wingdings" panose="05000000000000000000" pitchFamily="2" charset="2"/>
              <a:buChar char="Ø"/>
            </a:pPr>
            <a:r>
              <a:rPr lang="en-US" sz="2800" b="1" i="1" dirty="0"/>
              <a:t>Dereferencing operators ::* and .* to access the data members </a:t>
            </a:r>
          </a:p>
          <a:p>
            <a:pPr>
              <a:buFont typeface="Wingdings" panose="05000000000000000000" pitchFamily="2" charset="2"/>
              <a:buChar char="Ø"/>
            </a:pPr>
            <a:r>
              <a:rPr lang="en-US" sz="2800" b="1" i="1" dirty="0"/>
              <a:t>Dereferencing operators ::* and -&gt;* to access the data members</a:t>
            </a:r>
          </a:p>
          <a:p>
            <a:pPr marL="0" indent="0">
              <a:buNone/>
            </a:pPr>
            <a:endParaRPr lang="en-US" sz="2800" b="1" dirty="0"/>
          </a:p>
          <a:p>
            <a:pPr marL="0" indent="0">
              <a:buNone/>
            </a:pPr>
            <a:r>
              <a:rPr lang="en-US" sz="2800" dirty="0">
                <a:solidFill>
                  <a:schemeClr val="tx1"/>
                </a:solidFill>
              </a:rPr>
              <a:t> </a:t>
            </a:r>
          </a:p>
        </p:txBody>
      </p:sp>
    </p:spTree>
    <p:extLst>
      <p:ext uri="{BB962C8B-B14F-4D97-AF65-F5344CB8AC3E}">
        <p14:creationId xmlns:p14="http://schemas.microsoft.com/office/powerpoint/2010/main" val="415100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9B23-500E-4A92-B652-4073A0A9B312}"/>
              </a:ext>
            </a:extLst>
          </p:cNvPr>
          <p:cNvSpPr>
            <a:spLocks noGrp="1"/>
          </p:cNvSpPr>
          <p:nvPr>
            <p:ph type="title"/>
          </p:nvPr>
        </p:nvSpPr>
        <p:spPr/>
        <p:txBody>
          <a:bodyPr>
            <a:noAutofit/>
          </a:bodyPr>
          <a:lstStyle/>
          <a:p>
            <a:r>
              <a:rPr lang="en-US" sz="2400" b="1" dirty="0">
                <a:solidFill>
                  <a:srgbClr val="C00000"/>
                </a:solidFill>
              </a:rPr>
              <a:t>Dereferencing operators ::* and .* to access the data members </a:t>
            </a:r>
            <a:br>
              <a:rPr lang="en-US" sz="2400" b="1" dirty="0">
                <a:solidFill>
                  <a:srgbClr val="C00000"/>
                </a:solidFill>
              </a:rPr>
            </a:br>
            <a:endParaRPr lang="en-US" sz="2400" dirty="0">
              <a:solidFill>
                <a:srgbClr val="C00000"/>
              </a:solidFill>
            </a:endParaRPr>
          </a:p>
        </p:txBody>
      </p:sp>
      <p:sp>
        <p:nvSpPr>
          <p:cNvPr id="3" name="Content Placeholder 2">
            <a:extLst>
              <a:ext uri="{FF2B5EF4-FFF2-40B4-BE49-F238E27FC236}">
                <a16:creationId xmlns:a16="http://schemas.microsoft.com/office/drawing/2014/main" id="{D70F0DA7-7BB6-49CD-A03F-B8CD780D931C}"/>
              </a:ext>
            </a:extLst>
          </p:cNvPr>
          <p:cNvSpPr>
            <a:spLocks noGrp="1"/>
          </p:cNvSpPr>
          <p:nvPr>
            <p:ph idx="1"/>
          </p:nvPr>
        </p:nvSpPr>
        <p:spPr>
          <a:xfrm>
            <a:off x="457200" y="1143000"/>
            <a:ext cx="8229600" cy="4983163"/>
          </a:xfrm>
        </p:spPr>
        <p:txBody>
          <a:bodyPr>
            <a:normAutofit/>
          </a:bodyPr>
          <a:lstStyle/>
          <a:p>
            <a:pPr marL="0" indent="0">
              <a:buNone/>
            </a:pPr>
            <a:r>
              <a:rPr lang="en-US" dirty="0">
                <a:solidFill>
                  <a:schemeClr val="tx1"/>
                </a:solidFill>
              </a:rPr>
              <a:t> </a:t>
            </a:r>
            <a:r>
              <a:rPr lang="en-US" dirty="0">
                <a:solidFill>
                  <a:schemeClr val="tx1"/>
                </a:solidFill>
                <a:highlight>
                  <a:srgbClr val="00FFFF"/>
                </a:highlight>
              </a:rPr>
              <a:t>syntax of ::* dereferencing operator is </a:t>
            </a:r>
            <a:r>
              <a:rPr lang="en-US" dirty="0">
                <a:solidFill>
                  <a:schemeClr val="tx1"/>
                </a:solidFill>
              </a:rPr>
              <a:t>-</a:t>
            </a:r>
          </a:p>
          <a:p>
            <a:pPr marL="0" indent="0">
              <a:buNone/>
            </a:pPr>
            <a:endParaRPr lang="en-US" dirty="0">
              <a:solidFill>
                <a:schemeClr val="tx1"/>
              </a:solidFill>
            </a:endParaRPr>
          </a:p>
          <a:p>
            <a:pPr marL="0" indent="0">
              <a:buNone/>
            </a:pPr>
            <a:r>
              <a:rPr lang="en-US" sz="3100" dirty="0">
                <a:solidFill>
                  <a:schemeClr val="tx1"/>
                </a:solidFill>
                <a:highlight>
                  <a:srgbClr val="FFFF00"/>
                </a:highlight>
              </a:rPr>
              <a:t>data-type  class-name ::* pointer-name = &amp;class-name ::  data-member-name;</a:t>
            </a:r>
          </a:p>
          <a:p>
            <a:pPr marL="0" indent="0">
              <a:buNone/>
            </a:pPr>
            <a:endParaRPr lang="en-US" dirty="0">
              <a:solidFill>
                <a:schemeClr val="tx1"/>
              </a:solidFill>
            </a:endParaRPr>
          </a:p>
          <a:p>
            <a:pPr marL="0" indent="0">
              <a:buNone/>
            </a:pPr>
            <a:r>
              <a:rPr lang="en-US" dirty="0">
                <a:solidFill>
                  <a:schemeClr val="tx1"/>
                </a:solidFill>
                <a:highlight>
                  <a:srgbClr val="00FFFF"/>
                </a:highlight>
              </a:rPr>
              <a:t>syntax of .* dereferencing operator is -</a:t>
            </a:r>
          </a:p>
          <a:p>
            <a:pPr marL="0" indent="0">
              <a:buNone/>
            </a:pPr>
            <a:endParaRPr lang="en-US" dirty="0">
              <a:solidFill>
                <a:schemeClr val="tx1"/>
              </a:solidFill>
              <a:highlight>
                <a:srgbClr val="FFFF00"/>
              </a:highlight>
            </a:endParaRPr>
          </a:p>
          <a:p>
            <a:pPr marL="0" indent="0">
              <a:buNone/>
            </a:pPr>
            <a:r>
              <a:rPr lang="en-US" dirty="0">
                <a:solidFill>
                  <a:schemeClr val="tx1"/>
                </a:solidFill>
                <a:highlight>
                  <a:srgbClr val="FFFF00"/>
                </a:highlight>
              </a:rPr>
              <a:t>object-name.*pointer-to-data-member;</a:t>
            </a:r>
          </a:p>
          <a:p>
            <a:pPr marL="0" indent="0">
              <a:buNone/>
            </a:pPr>
            <a:endParaRPr lang="en-US" dirty="0">
              <a:solidFill>
                <a:schemeClr val="tx1"/>
              </a:solidFill>
            </a:endParaRPr>
          </a:p>
        </p:txBody>
      </p:sp>
    </p:spTree>
    <p:extLst>
      <p:ext uri="{BB962C8B-B14F-4D97-AF65-F5344CB8AC3E}">
        <p14:creationId xmlns:p14="http://schemas.microsoft.com/office/powerpoint/2010/main" val="1132486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32FA-DF51-45FD-A0C6-295577849D56}"/>
              </a:ext>
            </a:extLst>
          </p:cNvPr>
          <p:cNvSpPr>
            <a:spLocks noGrp="1"/>
          </p:cNvSpPr>
          <p:nvPr>
            <p:ph type="title"/>
          </p:nvPr>
        </p:nvSpPr>
        <p:spPr>
          <a:xfrm>
            <a:off x="457200" y="274638"/>
            <a:ext cx="8686800" cy="1143000"/>
          </a:xfrm>
        </p:spPr>
        <p:txBody>
          <a:bodyPr>
            <a:noAutofit/>
          </a:bodyPr>
          <a:lstStyle/>
          <a:p>
            <a:r>
              <a:rPr lang="en-US" sz="2400" b="1" dirty="0">
                <a:solidFill>
                  <a:srgbClr val="C00000"/>
                </a:solidFill>
              </a:rPr>
              <a:t>Dereferencing operators ::* and -&gt;* to access the data members</a:t>
            </a:r>
            <a:br>
              <a:rPr lang="en-US" sz="2400" b="1" dirty="0">
                <a:solidFill>
                  <a:srgbClr val="C00000"/>
                </a:solidFill>
              </a:rPr>
            </a:br>
            <a:endParaRPr lang="en-US" sz="2400" dirty="0">
              <a:solidFill>
                <a:srgbClr val="C00000"/>
              </a:solidFill>
            </a:endParaRPr>
          </a:p>
        </p:txBody>
      </p:sp>
      <p:sp>
        <p:nvSpPr>
          <p:cNvPr id="3" name="Content Placeholder 2">
            <a:extLst>
              <a:ext uri="{FF2B5EF4-FFF2-40B4-BE49-F238E27FC236}">
                <a16:creationId xmlns:a16="http://schemas.microsoft.com/office/drawing/2014/main" id="{3A4C1522-CF98-494A-BEED-5539F719CA64}"/>
              </a:ext>
            </a:extLst>
          </p:cNvPr>
          <p:cNvSpPr>
            <a:spLocks noGrp="1"/>
          </p:cNvSpPr>
          <p:nvPr>
            <p:ph idx="1"/>
          </p:nvPr>
        </p:nvSpPr>
        <p:spPr/>
        <p:txBody>
          <a:bodyPr>
            <a:normAutofit/>
          </a:bodyPr>
          <a:lstStyle/>
          <a:p>
            <a:pPr marL="0" indent="0">
              <a:buNone/>
            </a:pPr>
            <a:r>
              <a:rPr lang="en-US" sz="3600" dirty="0">
                <a:solidFill>
                  <a:schemeClr val="tx1"/>
                </a:solidFill>
                <a:highlight>
                  <a:srgbClr val="00FFFF"/>
                </a:highlight>
              </a:rPr>
              <a:t>syntax of ::* dereferencing operator is –</a:t>
            </a:r>
          </a:p>
          <a:p>
            <a:pPr marL="0" indent="0">
              <a:buNone/>
            </a:pPr>
            <a:endParaRPr lang="en-US" sz="3600" dirty="0">
              <a:solidFill>
                <a:schemeClr val="tx1"/>
              </a:solidFill>
              <a:highlight>
                <a:srgbClr val="00FFFF"/>
              </a:highlight>
            </a:endParaRPr>
          </a:p>
          <a:p>
            <a:pPr marL="0" indent="0">
              <a:buNone/>
            </a:pPr>
            <a:r>
              <a:rPr lang="en-US" sz="2800" dirty="0">
                <a:solidFill>
                  <a:schemeClr val="tx1"/>
                </a:solidFill>
                <a:highlight>
                  <a:srgbClr val="FFFF00"/>
                </a:highlight>
              </a:rPr>
              <a:t>data-type  class-name ::* pointer-name = &amp;class-name ::  data-member-name;</a:t>
            </a:r>
          </a:p>
          <a:p>
            <a:pPr marL="0" indent="0">
              <a:buNone/>
            </a:pPr>
            <a:endParaRPr lang="en-US" sz="2800" dirty="0">
              <a:solidFill>
                <a:schemeClr val="tx1"/>
              </a:solidFill>
              <a:highlight>
                <a:srgbClr val="FFFF00"/>
              </a:highlight>
            </a:endParaRPr>
          </a:p>
          <a:p>
            <a:pPr marL="0" indent="0">
              <a:buNone/>
            </a:pPr>
            <a:r>
              <a:rPr lang="en-US" sz="2800" dirty="0">
                <a:solidFill>
                  <a:schemeClr val="tx1"/>
                </a:solidFill>
                <a:highlight>
                  <a:srgbClr val="00FFFF"/>
                </a:highlight>
              </a:rPr>
              <a:t>syntax of -&gt;* dereferencing operator is -</a:t>
            </a:r>
          </a:p>
          <a:p>
            <a:pPr marL="0" indent="0">
              <a:buNone/>
            </a:pPr>
            <a:endParaRPr lang="en-US" sz="2800" dirty="0">
              <a:solidFill>
                <a:schemeClr val="tx1"/>
              </a:solidFill>
            </a:endParaRPr>
          </a:p>
          <a:p>
            <a:pPr marL="0" indent="0">
              <a:buNone/>
            </a:pPr>
            <a:r>
              <a:rPr lang="en-US" sz="2800" dirty="0">
                <a:solidFill>
                  <a:schemeClr val="tx1"/>
                </a:solidFill>
              </a:rPr>
              <a:t> </a:t>
            </a:r>
            <a:r>
              <a:rPr lang="en-US" sz="2800" dirty="0">
                <a:solidFill>
                  <a:schemeClr val="tx1"/>
                </a:solidFill>
                <a:highlight>
                  <a:srgbClr val="FFFF00"/>
                </a:highlight>
              </a:rPr>
              <a:t>pointer-to-object-&gt;*pointer-to-data-member;</a:t>
            </a:r>
          </a:p>
        </p:txBody>
      </p:sp>
    </p:spTree>
    <p:extLst>
      <p:ext uri="{BB962C8B-B14F-4D97-AF65-F5344CB8AC3E}">
        <p14:creationId xmlns:p14="http://schemas.microsoft.com/office/powerpoint/2010/main" val="321192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6281-762B-4660-8B4D-43B380252F73}"/>
              </a:ext>
            </a:extLst>
          </p:cNvPr>
          <p:cNvSpPr>
            <a:spLocks noGrp="1"/>
          </p:cNvSpPr>
          <p:nvPr>
            <p:ph type="title"/>
          </p:nvPr>
        </p:nvSpPr>
        <p:spPr/>
        <p:txBody>
          <a:bodyPr>
            <a:normAutofit/>
          </a:bodyPr>
          <a:lstStyle/>
          <a:p>
            <a:pPr algn="l"/>
            <a:r>
              <a:rPr lang="en-US" sz="4000" b="1" dirty="0">
                <a:solidFill>
                  <a:srgbClr val="FF0000"/>
                </a:solidFill>
              </a:rPr>
              <a:t>this pointer</a:t>
            </a:r>
          </a:p>
        </p:txBody>
      </p:sp>
      <p:sp>
        <p:nvSpPr>
          <p:cNvPr id="3" name="Content Placeholder 2">
            <a:extLst>
              <a:ext uri="{FF2B5EF4-FFF2-40B4-BE49-F238E27FC236}">
                <a16:creationId xmlns:a16="http://schemas.microsoft.com/office/drawing/2014/main" id="{35C8C75D-921B-41AA-BCA4-EDF707704385}"/>
              </a:ext>
            </a:extLst>
          </p:cNvPr>
          <p:cNvSpPr>
            <a:spLocks noGrp="1"/>
          </p:cNvSpPr>
          <p:nvPr>
            <p:ph idx="1"/>
          </p:nvPr>
        </p:nvSpPr>
        <p:spPr/>
        <p:txBody>
          <a:bodyPr>
            <a:normAutofit/>
          </a:bodyPr>
          <a:lstStyle/>
          <a:p>
            <a:pPr marL="0" indent="0" algn="just">
              <a:buNone/>
            </a:pPr>
            <a:r>
              <a:rPr lang="en-US" sz="2400" dirty="0">
                <a:solidFill>
                  <a:schemeClr val="tx1"/>
                </a:solidFill>
              </a:rPr>
              <a:t>The this pointer in C++ points to the object that invokes the member function. This keyword is only accessible within the non-static member functions of a class/struct/union type.  </a:t>
            </a:r>
          </a:p>
          <a:p>
            <a:pPr marL="0" indent="0" algn="just">
              <a:buNone/>
            </a:pPr>
            <a:r>
              <a:rPr lang="en-US" sz="2400" dirty="0">
                <a:solidFill>
                  <a:schemeClr val="tx1"/>
                </a:solidFill>
              </a:rPr>
              <a:t>There are many ways to use the this pointer:</a:t>
            </a:r>
          </a:p>
          <a:p>
            <a:pPr algn="just"/>
            <a:r>
              <a:rPr lang="en-US" sz="2400" dirty="0">
                <a:solidFill>
                  <a:schemeClr val="tx1"/>
                </a:solidFill>
              </a:rPr>
              <a:t>Same instance variable and parameter names</a:t>
            </a:r>
          </a:p>
          <a:p>
            <a:pPr algn="just"/>
            <a:r>
              <a:rPr lang="en-US" sz="2400" dirty="0">
                <a:solidFill>
                  <a:schemeClr val="tx1"/>
                </a:solidFill>
              </a:rPr>
              <a:t>this in constructors</a:t>
            </a:r>
          </a:p>
        </p:txBody>
      </p:sp>
    </p:spTree>
    <p:extLst>
      <p:ext uri="{BB962C8B-B14F-4D97-AF65-F5344CB8AC3E}">
        <p14:creationId xmlns:p14="http://schemas.microsoft.com/office/powerpoint/2010/main" val="3181039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C99AE6-E0BF-4E04-80CF-E6E7DCDDA907}"/>
              </a:ext>
            </a:extLst>
          </p:cNvPr>
          <p:cNvPicPr>
            <a:picLocks noChangeAspect="1"/>
          </p:cNvPicPr>
          <p:nvPr/>
        </p:nvPicPr>
        <p:blipFill>
          <a:blip r:embed="rId2"/>
          <a:stretch>
            <a:fillRect/>
          </a:stretch>
        </p:blipFill>
        <p:spPr>
          <a:xfrm>
            <a:off x="152400" y="228600"/>
            <a:ext cx="7038682" cy="6172200"/>
          </a:xfrm>
          <a:prstGeom prst="rect">
            <a:avLst/>
          </a:prstGeom>
        </p:spPr>
      </p:pic>
      <p:pic>
        <p:nvPicPr>
          <p:cNvPr id="5" name="Picture 4">
            <a:extLst>
              <a:ext uri="{FF2B5EF4-FFF2-40B4-BE49-F238E27FC236}">
                <a16:creationId xmlns:a16="http://schemas.microsoft.com/office/drawing/2014/main" id="{BC910944-E098-4BB2-A763-E5B1240FC7C5}"/>
              </a:ext>
            </a:extLst>
          </p:cNvPr>
          <p:cNvPicPr>
            <a:picLocks noChangeAspect="1"/>
          </p:cNvPicPr>
          <p:nvPr/>
        </p:nvPicPr>
        <p:blipFill>
          <a:blip r:embed="rId3"/>
          <a:stretch>
            <a:fillRect/>
          </a:stretch>
        </p:blipFill>
        <p:spPr>
          <a:xfrm>
            <a:off x="5889307" y="5224975"/>
            <a:ext cx="3071813" cy="1371600"/>
          </a:xfrm>
          <a:prstGeom prst="rect">
            <a:avLst/>
          </a:prstGeom>
        </p:spPr>
      </p:pic>
    </p:spTree>
    <p:extLst>
      <p:ext uri="{BB962C8B-B14F-4D97-AF65-F5344CB8AC3E}">
        <p14:creationId xmlns:p14="http://schemas.microsoft.com/office/powerpoint/2010/main" val="456083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CBBE-B9FE-4B4E-9786-D012B2331901}"/>
              </a:ext>
            </a:extLst>
          </p:cNvPr>
          <p:cNvSpPr>
            <a:spLocks noGrp="1"/>
          </p:cNvSpPr>
          <p:nvPr>
            <p:ph type="title"/>
          </p:nvPr>
        </p:nvSpPr>
        <p:spPr/>
        <p:txBody>
          <a:bodyPr>
            <a:noAutofit/>
          </a:bodyPr>
          <a:lstStyle/>
          <a:p>
            <a:r>
              <a:rPr lang="en-US" sz="2800" dirty="0">
                <a:solidFill>
                  <a:srgbClr val="C00000"/>
                </a:solidFill>
              </a:rPr>
              <a:t>array declaration and processing of multidimensional arrays (inside main and inside class)</a:t>
            </a:r>
          </a:p>
        </p:txBody>
      </p:sp>
      <p:sp>
        <p:nvSpPr>
          <p:cNvPr id="3" name="Content Placeholder 2">
            <a:extLst>
              <a:ext uri="{FF2B5EF4-FFF2-40B4-BE49-F238E27FC236}">
                <a16:creationId xmlns:a16="http://schemas.microsoft.com/office/drawing/2014/main" id="{CEF715CD-AA8E-4D49-877A-72AD3342C959}"/>
              </a:ext>
            </a:extLst>
          </p:cNvPr>
          <p:cNvSpPr>
            <a:spLocks noGrp="1"/>
          </p:cNvSpPr>
          <p:nvPr>
            <p:ph idx="1"/>
          </p:nvPr>
        </p:nvSpPr>
        <p:spPr/>
        <p:txBody>
          <a:bodyPr>
            <a:normAutofit/>
          </a:bodyPr>
          <a:lstStyle/>
          <a:p>
            <a:pPr algn="just"/>
            <a:r>
              <a:rPr lang="en-US" altLang="en-US" sz="2800" dirty="0">
                <a:solidFill>
                  <a:schemeClr val="tx1"/>
                </a:solidFill>
              </a:rPr>
              <a:t>Array is a collection of similar type of elements that have contiguous memory location.</a:t>
            </a:r>
          </a:p>
          <a:p>
            <a:pPr algn="just"/>
            <a:r>
              <a:rPr lang="en-US" altLang="en-US" sz="2800" dirty="0">
                <a:solidFill>
                  <a:schemeClr val="tx1"/>
                </a:solidFill>
              </a:rPr>
              <a:t>It is a data structure where we store similar elements. We can store only fixed elements in an array.</a:t>
            </a:r>
          </a:p>
          <a:p>
            <a:pPr algn="just"/>
            <a:r>
              <a:rPr lang="en-US" altLang="en-US" sz="2800" dirty="0">
                <a:solidFill>
                  <a:schemeClr val="tx1"/>
                </a:solidFill>
              </a:rPr>
              <a:t>Array is index based, first element of the array is stored at 0 index.</a:t>
            </a:r>
          </a:p>
          <a:p>
            <a:endParaRPr lang="en-US" dirty="0"/>
          </a:p>
        </p:txBody>
      </p:sp>
    </p:spTree>
    <p:extLst>
      <p:ext uri="{BB962C8B-B14F-4D97-AF65-F5344CB8AC3E}">
        <p14:creationId xmlns:p14="http://schemas.microsoft.com/office/powerpoint/2010/main" val="201018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79EABB-1191-4180-A3F8-B08896C12B6B}"/>
              </a:ext>
            </a:extLst>
          </p:cNvPr>
          <p:cNvSpPr>
            <a:spLocks noGrp="1"/>
          </p:cNvSpPr>
          <p:nvPr>
            <p:ph type="title"/>
          </p:nvPr>
        </p:nvSpPr>
        <p:spPr/>
        <p:txBody>
          <a:bodyPr>
            <a:normAutofit fontScale="90000"/>
          </a:bodyPr>
          <a:lstStyle/>
          <a:p>
            <a:r>
              <a:rPr lang="en-US" dirty="0">
                <a:solidFill>
                  <a:srgbClr val="C00000"/>
                </a:solidFill>
              </a:rPr>
              <a:t>pointer vs reference variables</a:t>
            </a:r>
            <a:br>
              <a:rPr lang="en-US" dirty="0"/>
            </a:br>
            <a:endParaRPr lang="en-US" dirty="0"/>
          </a:p>
        </p:txBody>
      </p:sp>
      <p:sp>
        <p:nvSpPr>
          <p:cNvPr id="3" name="Content Placeholder 2">
            <a:extLst>
              <a:ext uri="{FF2B5EF4-FFF2-40B4-BE49-F238E27FC236}">
                <a16:creationId xmlns:a16="http://schemas.microsoft.com/office/drawing/2014/main" id="{BCD080D7-C67C-4B50-A775-CE43FED079F6}"/>
              </a:ext>
            </a:extLst>
          </p:cNvPr>
          <p:cNvSpPr>
            <a:spLocks noGrp="1"/>
          </p:cNvSpPr>
          <p:nvPr>
            <p:ph sz="half" idx="1"/>
          </p:nvPr>
        </p:nvSpPr>
        <p:spPr/>
        <p:txBody>
          <a:bodyPr>
            <a:normAutofit/>
          </a:bodyPr>
          <a:lstStyle/>
          <a:p>
            <a:pPr marL="0" indent="0" algn="just">
              <a:buNone/>
            </a:pPr>
            <a:r>
              <a:rPr lang="en-US" sz="2400" dirty="0">
                <a:solidFill>
                  <a:schemeClr val="tx1"/>
                </a:solidFill>
              </a:rPr>
              <a:t>A </a:t>
            </a:r>
            <a:r>
              <a:rPr lang="en-US" sz="2400" dirty="0">
                <a:solidFill>
                  <a:schemeClr val="tx1"/>
                </a:solidFill>
                <a:highlight>
                  <a:srgbClr val="FFFF00"/>
                </a:highlight>
              </a:rPr>
              <a:t>reference variable </a:t>
            </a:r>
            <a:r>
              <a:rPr lang="en-US" sz="2400" dirty="0">
                <a:solidFill>
                  <a:schemeClr val="tx1"/>
                </a:solidFill>
              </a:rPr>
              <a:t>is an alias, that is, another name for an already existing variable. A reference, like a pointer, is also implemented by storing the address of an object. </a:t>
            </a:r>
          </a:p>
        </p:txBody>
      </p:sp>
      <p:pic>
        <p:nvPicPr>
          <p:cNvPr id="8" name="Picture 7">
            <a:extLst>
              <a:ext uri="{FF2B5EF4-FFF2-40B4-BE49-F238E27FC236}">
                <a16:creationId xmlns:a16="http://schemas.microsoft.com/office/drawing/2014/main" id="{EADF76E8-7522-455C-A2A8-5182F81E7E41}"/>
              </a:ext>
            </a:extLst>
          </p:cNvPr>
          <p:cNvPicPr>
            <a:picLocks noChangeAspect="1"/>
          </p:cNvPicPr>
          <p:nvPr/>
        </p:nvPicPr>
        <p:blipFill>
          <a:blip r:embed="rId2"/>
          <a:stretch>
            <a:fillRect/>
          </a:stretch>
        </p:blipFill>
        <p:spPr>
          <a:xfrm>
            <a:off x="5029200" y="1434306"/>
            <a:ext cx="3438525" cy="4857750"/>
          </a:xfrm>
          <a:prstGeom prst="rect">
            <a:avLst/>
          </a:prstGeom>
        </p:spPr>
      </p:pic>
    </p:spTree>
    <p:extLst>
      <p:ext uri="{BB962C8B-B14F-4D97-AF65-F5344CB8AC3E}">
        <p14:creationId xmlns:p14="http://schemas.microsoft.com/office/powerpoint/2010/main" val="2488240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8871-1CB9-4BB1-A70B-1DDB6A906F00}"/>
              </a:ext>
            </a:extLst>
          </p:cNvPr>
          <p:cNvSpPr>
            <a:spLocks noGrp="1"/>
          </p:cNvSpPr>
          <p:nvPr>
            <p:ph type="title"/>
          </p:nvPr>
        </p:nvSpPr>
        <p:spPr/>
        <p:txBody>
          <a:bodyPr/>
          <a:lstStyle/>
          <a:p>
            <a:r>
              <a:rPr lang="en-US" dirty="0">
                <a:solidFill>
                  <a:srgbClr val="C00000"/>
                </a:solidFill>
              </a:rPr>
              <a:t>array declaration</a:t>
            </a:r>
            <a:endParaRPr lang="en-US" dirty="0"/>
          </a:p>
        </p:txBody>
      </p:sp>
      <p:sp>
        <p:nvSpPr>
          <p:cNvPr id="3" name="Content Placeholder 2">
            <a:extLst>
              <a:ext uri="{FF2B5EF4-FFF2-40B4-BE49-F238E27FC236}">
                <a16:creationId xmlns:a16="http://schemas.microsoft.com/office/drawing/2014/main" id="{C4FDE5F6-9307-4697-980D-2030C5AE4C84}"/>
              </a:ext>
            </a:extLst>
          </p:cNvPr>
          <p:cNvSpPr>
            <a:spLocks noGrp="1"/>
          </p:cNvSpPr>
          <p:nvPr>
            <p:ph idx="1"/>
          </p:nvPr>
        </p:nvSpPr>
        <p:spPr/>
        <p:txBody>
          <a:bodyPr>
            <a:normAutofit/>
          </a:bodyPr>
          <a:lstStyle/>
          <a:p>
            <a:pPr marL="0" indent="0">
              <a:buNone/>
            </a:pPr>
            <a:r>
              <a:rPr lang="en-US" dirty="0">
                <a:solidFill>
                  <a:schemeClr val="tx1"/>
                </a:solidFill>
              </a:rPr>
              <a:t>Inside main or Class: </a:t>
            </a:r>
          </a:p>
          <a:p>
            <a:pPr marL="0" indent="0">
              <a:buNone/>
            </a:pPr>
            <a:r>
              <a:rPr lang="en-US" dirty="0">
                <a:solidFill>
                  <a:schemeClr val="tx1"/>
                </a:solidFill>
              </a:rPr>
              <a:t>Syntax:</a:t>
            </a:r>
          </a:p>
          <a:p>
            <a:pPr marL="0" indent="0">
              <a:buNone/>
            </a:pPr>
            <a:r>
              <a:rPr lang="en-US" dirty="0" err="1">
                <a:solidFill>
                  <a:schemeClr val="tx1"/>
                </a:solidFill>
              </a:rPr>
              <a:t>ArrayType</a:t>
            </a:r>
            <a:r>
              <a:rPr lang="en-US" dirty="0">
                <a:solidFill>
                  <a:schemeClr val="tx1"/>
                </a:solidFill>
              </a:rPr>
              <a:t> </a:t>
            </a:r>
            <a:r>
              <a:rPr lang="en-US" dirty="0" err="1">
                <a:solidFill>
                  <a:schemeClr val="tx1"/>
                </a:solidFill>
              </a:rPr>
              <a:t>ArrayName</a:t>
            </a:r>
            <a:r>
              <a:rPr lang="en-US" dirty="0">
                <a:solidFill>
                  <a:schemeClr val="tx1"/>
                </a:solidFill>
              </a:rPr>
              <a:t>[</a:t>
            </a:r>
            <a:r>
              <a:rPr lang="en-US" dirty="0" err="1">
                <a:solidFill>
                  <a:schemeClr val="tx1"/>
                </a:solidFill>
              </a:rPr>
              <a:t>ArraySize</a:t>
            </a:r>
            <a:r>
              <a:rPr lang="en-US" dirty="0">
                <a:solidFill>
                  <a:schemeClr val="tx1"/>
                </a:solidFill>
              </a:rPr>
              <a:t>];</a:t>
            </a:r>
          </a:p>
          <a:p>
            <a:pPr marL="0" indent="0">
              <a:buNone/>
            </a:pPr>
            <a:r>
              <a:rPr lang="en-US" dirty="0">
                <a:solidFill>
                  <a:schemeClr val="tx1"/>
                </a:solidFill>
              </a:rPr>
              <a:t>Example:</a:t>
            </a:r>
          </a:p>
          <a:p>
            <a:pPr marL="0" indent="0">
              <a:buNone/>
            </a:pPr>
            <a:r>
              <a:rPr lang="en-US" dirty="0">
                <a:solidFill>
                  <a:schemeClr val="tx1"/>
                </a:solidFill>
              </a:rPr>
              <a:t>int  </a:t>
            </a:r>
            <a:r>
              <a:rPr lang="en-US" dirty="0" err="1">
                <a:solidFill>
                  <a:schemeClr val="tx1"/>
                </a:solidFill>
              </a:rPr>
              <a:t>myArray</a:t>
            </a:r>
            <a:r>
              <a:rPr lang="en-US" dirty="0">
                <a:solidFill>
                  <a:schemeClr val="tx1"/>
                </a:solidFill>
              </a:rPr>
              <a:t>[10]; </a:t>
            </a:r>
          </a:p>
          <a:p>
            <a:pPr marL="0" indent="0">
              <a:buNone/>
            </a:pPr>
            <a:r>
              <a:rPr lang="en-US" dirty="0">
                <a:solidFill>
                  <a:schemeClr val="tx1"/>
                </a:solidFill>
              </a:rPr>
              <a:t>To find Size(length) of an Array in C++:</a:t>
            </a:r>
          </a:p>
          <a:p>
            <a:pPr marL="0" indent="0">
              <a:buNone/>
            </a:pPr>
            <a:r>
              <a:rPr lang="en-US" dirty="0">
                <a:solidFill>
                  <a:schemeClr val="tx1"/>
                </a:solidFill>
              </a:rPr>
              <a:t>int length = </a:t>
            </a:r>
            <a:r>
              <a:rPr lang="en-US" sz="2400" dirty="0" err="1">
                <a:solidFill>
                  <a:schemeClr val="tx1"/>
                </a:solidFill>
              </a:rPr>
              <a:t>sizeof</a:t>
            </a:r>
            <a:r>
              <a:rPr lang="en-US" sz="2400" dirty="0">
                <a:solidFill>
                  <a:schemeClr val="tx1"/>
                </a:solidFill>
              </a:rPr>
              <a:t>(</a:t>
            </a:r>
            <a:r>
              <a:rPr lang="en-US" sz="2400" dirty="0" err="1">
                <a:solidFill>
                  <a:schemeClr val="tx1"/>
                </a:solidFill>
              </a:rPr>
              <a:t>ArrayName</a:t>
            </a:r>
            <a:r>
              <a:rPr lang="en-US" sz="2400" dirty="0">
                <a:solidFill>
                  <a:schemeClr val="tx1"/>
                </a:solidFill>
              </a:rPr>
              <a:t>) / </a:t>
            </a:r>
            <a:r>
              <a:rPr lang="en-US" sz="2400" dirty="0" err="1">
                <a:solidFill>
                  <a:schemeClr val="tx1"/>
                </a:solidFill>
              </a:rPr>
              <a:t>sizeof</a:t>
            </a:r>
            <a:r>
              <a:rPr lang="en-US" sz="2400" dirty="0">
                <a:solidFill>
                  <a:schemeClr val="tx1"/>
                </a:solidFill>
              </a:rPr>
              <a:t>(</a:t>
            </a:r>
            <a:r>
              <a:rPr lang="en-US" sz="2400" dirty="0" err="1">
                <a:solidFill>
                  <a:schemeClr val="tx1"/>
                </a:solidFill>
              </a:rPr>
              <a:t>ArrayName</a:t>
            </a:r>
            <a:r>
              <a:rPr lang="en-US" sz="2400" dirty="0">
                <a:solidFill>
                  <a:schemeClr val="tx1"/>
                </a:solidFill>
              </a:rPr>
              <a:t>[index]);</a:t>
            </a:r>
          </a:p>
          <a:p>
            <a:pPr marL="0" indent="0">
              <a:buNone/>
            </a:pPr>
            <a:endParaRPr lang="en-US" dirty="0"/>
          </a:p>
        </p:txBody>
      </p:sp>
    </p:spTree>
    <p:extLst>
      <p:ext uri="{BB962C8B-B14F-4D97-AF65-F5344CB8AC3E}">
        <p14:creationId xmlns:p14="http://schemas.microsoft.com/office/powerpoint/2010/main" val="2683352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9B8601-4401-40FB-A3E1-E7B374A6F55E}"/>
              </a:ext>
            </a:extLst>
          </p:cNvPr>
          <p:cNvPicPr>
            <a:picLocks noChangeAspect="1"/>
          </p:cNvPicPr>
          <p:nvPr/>
        </p:nvPicPr>
        <p:blipFill>
          <a:blip r:embed="rId2"/>
          <a:stretch>
            <a:fillRect/>
          </a:stretch>
        </p:blipFill>
        <p:spPr>
          <a:xfrm>
            <a:off x="381000" y="457200"/>
            <a:ext cx="7696200" cy="6196940"/>
          </a:xfrm>
          <a:prstGeom prst="rect">
            <a:avLst/>
          </a:prstGeom>
        </p:spPr>
      </p:pic>
    </p:spTree>
    <p:extLst>
      <p:ext uri="{BB962C8B-B14F-4D97-AF65-F5344CB8AC3E}">
        <p14:creationId xmlns:p14="http://schemas.microsoft.com/office/powerpoint/2010/main" val="2592227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dirty="0">
                <a:solidFill>
                  <a:schemeClr val="tx1"/>
                </a:solidFill>
              </a:rPr>
              <a:t>Types of Array: There are two types of array.</a:t>
            </a:r>
          </a:p>
          <a:p>
            <a:pPr eaLnBrk="1" hangingPunct="1"/>
            <a:r>
              <a:rPr lang="en-US" altLang="en-US" sz="2800" dirty="0">
                <a:solidFill>
                  <a:schemeClr val="tx1"/>
                </a:solidFill>
              </a:rPr>
              <a:t>    Single Dimensional Array</a:t>
            </a:r>
          </a:p>
          <a:p>
            <a:pPr eaLnBrk="1" hangingPunct="1"/>
            <a:r>
              <a:rPr lang="en-US" altLang="en-US" sz="2800" dirty="0">
                <a:solidFill>
                  <a:schemeClr val="tx1"/>
                </a:solidFill>
              </a:rPr>
              <a:t>    Multidimensional Array-</a:t>
            </a:r>
          </a:p>
          <a:p>
            <a:pPr lvl="2" eaLnBrk="1" hangingPunct="1"/>
            <a:r>
              <a:rPr lang="en-US" altLang="en-US" sz="2200" dirty="0">
                <a:solidFill>
                  <a:schemeClr val="tx1"/>
                </a:solidFill>
              </a:rPr>
              <a:t>2D array</a:t>
            </a:r>
          </a:p>
          <a:p>
            <a:pPr lvl="2" eaLnBrk="1" hangingPunct="1"/>
            <a:r>
              <a:rPr lang="en-US" altLang="en-US" sz="2200" dirty="0">
                <a:solidFill>
                  <a:schemeClr val="tx1"/>
                </a:solidFill>
              </a:rPr>
              <a:t>3D array</a:t>
            </a:r>
          </a:p>
          <a:p>
            <a:pPr lvl="2" eaLnBrk="1" hangingPunct="1"/>
            <a:r>
              <a:rPr lang="en-US" altLang="en-US" sz="2200" dirty="0">
                <a:solidFill>
                  <a:schemeClr val="tx1"/>
                </a:solidFill>
              </a:rPr>
              <a:t>4D array </a:t>
            </a:r>
          </a:p>
          <a:p>
            <a:pPr lvl="2" eaLnBrk="1" hangingPunct="1"/>
            <a:r>
              <a:rPr lang="en-US" altLang="en-US" sz="2200" dirty="0">
                <a:solidFill>
                  <a:schemeClr val="tx1"/>
                </a:solidFill>
              </a:rPr>
              <a:t>…………</a:t>
            </a:r>
          </a:p>
          <a:p>
            <a:pPr lvl="2" eaLnBrk="1" hangingPunct="1"/>
            <a:r>
              <a:rPr lang="en-US" altLang="en-US" sz="2200" dirty="0">
                <a:solidFill>
                  <a:schemeClr val="tx1"/>
                </a:solidFill>
              </a:rPr>
              <a:t>…………</a:t>
            </a:r>
          </a:p>
          <a:p>
            <a:pPr eaLnBrk="1" hangingPunct="1">
              <a:buFont typeface="Wingdings" panose="05000000000000000000" pitchFamily="2" charset="2"/>
              <a:buNone/>
            </a:pPr>
            <a:r>
              <a:rPr lang="en-US" altLang="en-US" sz="2800" dirty="0">
                <a:solidFill>
                  <a:schemeClr val="tx1"/>
                </a:solidFill>
              </a:rPr>
              <a:t>	</a:t>
            </a:r>
          </a:p>
          <a:p>
            <a:pPr eaLnBrk="1" hangingPunct="1">
              <a:buFont typeface="Wingdings" panose="05000000000000000000" pitchFamily="2" charset="2"/>
              <a:buNone/>
            </a:pPr>
            <a:endParaRPr lang="en-US" altLang="en-US" sz="2800" dirty="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42</a:t>
            </a:fld>
            <a:endParaRPr lang="en-US" altLang="en-US" dirty="0">
              <a:solidFill>
                <a:srgbClr val="898989"/>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212F-11B0-46BD-8EAF-FF692119F69E}"/>
              </a:ext>
            </a:extLst>
          </p:cNvPr>
          <p:cNvSpPr>
            <a:spLocks noGrp="1"/>
          </p:cNvSpPr>
          <p:nvPr>
            <p:ph type="title"/>
          </p:nvPr>
        </p:nvSpPr>
        <p:spPr/>
        <p:txBody>
          <a:bodyPr/>
          <a:lstStyle/>
          <a:p>
            <a:r>
              <a:rPr lang="en-US" dirty="0">
                <a:solidFill>
                  <a:srgbClr val="C00000"/>
                </a:solidFill>
              </a:rPr>
              <a:t>array declaration inside class</a:t>
            </a:r>
            <a:endParaRPr lang="en-US" dirty="0"/>
          </a:p>
        </p:txBody>
      </p:sp>
      <p:sp>
        <p:nvSpPr>
          <p:cNvPr id="3" name="Content Placeholder 2">
            <a:extLst>
              <a:ext uri="{FF2B5EF4-FFF2-40B4-BE49-F238E27FC236}">
                <a16:creationId xmlns:a16="http://schemas.microsoft.com/office/drawing/2014/main" id="{FDC57F1C-F828-4142-9E2C-7E613F55A0F2}"/>
              </a:ext>
            </a:extLst>
          </p:cNvPr>
          <p:cNvSpPr>
            <a:spLocks noGrp="1"/>
          </p:cNvSpPr>
          <p:nvPr>
            <p:ph idx="1"/>
          </p:nvPr>
        </p:nvSpPr>
        <p:spPr/>
        <p:txBody>
          <a:bodyPr/>
          <a:lstStyle/>
          <a:p>
            <a:pPr marL="0" indent="0">
              <a:buNone/>
            </a:pPr>
            <a:r>
              <a:rPr lang="en-US" dirty="0"/>
              <a:t>class </a:t>
            </a:r>
            <a:r>
              <a:rPr lang="en-US" dirty="0" err="1"/>
              <a:t>className</a:t>
            </a:r>
            <a:endParaRPr lang="en-US" dirty="0"/>
          </a:p>
          <a:p>
            <a:pPr marL="0" indent="0">
              <a:buNone/>
            </a:pPr>
            <a:r>
              <a:rPr lang="en-US" dirty="0"/>
              <a:t>{</a:t>
            </a:r>
          </a:p>
          <a:p>
            <a:pPr marL="0" indent="0">
              <a:buNone/>
            </a:pPr>
            <a:r>
              <a:rPr lang="en-US" dirty="0"/>
              <a:t>	</a:t>
            </a:r>
            <a:r>
              <a:rPr lang="en-US" dirty="0" err="1">
                <a:solidFill>
                  <a:schemeClr val="tx1"/>
                </a:solidFill>
              </a:rPr>
              <a:t>ArrayType</a:t>
            </a:r>
            <a:r>
              <a:rPr lang="en-US" dirty="0">
                <a:solidFill>
                  <a:schemeClr val="tx1"/>
                </a:solidFill>
              </a:rPr>
              <a:t> </a:t>
            </a:r>
            <a:r>
              <a:rPr lang="en-US" dirty="0" err="1">
                <a:solidFill>
                  <a:schemeClr val="tx1"/>
                </a:solidFill>
              </a:rPr>
              <a:t>ArrayName</a:t>
            </a:r>
            <a:r>
              <a:rPr lang="en-US" dirty="0">
                <a:solidFill>
                  <a:schemeClr val="tx1"/>
                </a:solidFill>
              </a:rPr>
              <a:t>[</a:t>
            </a:r>
            <a:r>
              <a:rPr lang="en-US" dirty="0" err="1">
                <a:solidFill>
                  <a:schemeClr val="tx1"/>
                </a:solidFill>
              </a:rPr>
              <a:t>ArraySize</a:t>
            </a:r>
            <a:r>
              <a:rPr lang="en-US" dirty="0">
                <a:solidFill>
                  <a:schemeClr val="tx1"/>
                </a:solidFill>
              </a:rPr>
              <a:t>];</a:t>
            </a:r>
          </a:p>
          <a:p>
            <a:pPr marL="0" indent="0">
              <a:buNone/>
            </a:pPr>
            <a:r>
              <a:rPr lang="en-US" dirty="0"/>
              <a:t>};</a:t>
            </a:r>
          </a:p>
        </p:txBody>
      </p:sp>
    </p:spTree>
    <p:extLst>
      <p:ext uri="{BB962C8B-B14F-4D97-AF65-F5344CB8AC3E}">
        <p14:creationId xmlns:p14="http://schemas.microsoft.com/office/powerpoint/2010/main" val="2951953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5980-38AF-4E1E-B82D-A46C920A1415}"/>
              </a:ext>
            </a:extLst>
          </p:cNvPr>
          <p:cNvSpPr>
            <a:spLocks noGrp="1"/>
          </p:cNvSpPr>
          <p:nvPr>
            <p:ph type="title"/>
          </p:nvPr>
        </p:nvSpPr>
        <p:spPr/>
        <p:txBody>
          <a:bodyPr>
            <a:normAutofit/>
          </a:bodyPr>
          <a:lstStyle/>
          <a:p>
            <a:r>
              <a:rPr lang="en-US" sz="3600" dirty="0">
                <a:solidFill>
                  <a:srgbClr val="C00000"/>
                </a:solidFill>
              </a:rPr>
              <a:t>Problem Statement</a:t>
            </a:r>
          </a:p>
        </p:txBody>
      </p:sp>
      <p:sp>
        <p:nvSpPr>
          <p:cNvPr id="3" name="Content Placeholder 2">
            <a:extLst>
              <a:ext uri="{FF2B5EF4-FFF2-40B4-BE49-F238E27FC236}">
                <a16:creationId xmlns:a16="http://schemas.microsoft.com/office/drawing/2014/main" id="{53849403-9943-4F48-9475-FDBEAE45220A}"/>
              </a:ext>
            </a:extLst>
          </p:cNvPr>
          <p:cNvSpPr>
            <a:spLocks noGrp="1"/>
          </p:cNvSpPr>
          <p:nvPr>
            <p:ph idx="1"/>
          </p:nvPr>
        </p:nvSpPr>
        <p:spPr/>
        <p:txBody>
          <a:bodyPr/>
          <a:lstStyle/>
          <a:p>
            <a:pPr marL="0" indent="0" algn="just">
              <a:buNone/>
            </a:pPr>
            <a:r>
              <a:rPr lang="en-US" dirty="0">
                <a:solidFill>
                  <a:schemeClr val="tx1"/>
                </a:solidFill>
              </a:rPr>
              <a:t>Suppose there is one student finding their result to clear UPSC exam. A 1-D array is used to hold the list of  regno who has cleared UPSC exam. Write a program in which help the student to get the result. Define one class and method to perform this. </a:t>
            </a:r>
          </a:p>
          <a:p>
            <a:pPr marL="0" indent="0">
              <a:buNone/>
            </a:pPr>
            <a:endParaRPr lang="en-US" dirty="0"/>
          </a:p>
        </p:txBody>
      </p:sp>
    </p:spTree>
    <p:extLst>
      <p:ext uri="{BB962C8B-B14F-4D97-AF65-F5344CB8AC3E}">
        <p14:creationId xmlns:p14="http://schemas.microsoft.com/office/powerpoint/2010/main" val="88812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1956-69CF-4767-9940-1907FE583A53}"/>
              </a:ext>
            </a:extLst>
          </p:cNvPr>
          <p:cNvSpPr>
            <a:spLocks noGrp="1"/>
          </p:cNvSpPr>
          <p:nvPr>
            <p:ph type="title"/>
          </p:nvPr>
        </p:nvSpPr>
        <p:spPr/>
        <p:txBody>
          <a:bodyPr/>
          <a:lstStyle/>
          <a:p>
            <a:r>
              <a:rPr lang="en-US" dirty="0"/>
              <a:t>2D Array</a:t>
            </a:r>
          </a:p>
        </p:txBody>
      </p:sp>
      <p:sp>
        <p:nvSpPr>
          <p:cNvPr id="3" name="Content Placeholder 2">
            <a:extLst>
              <a:ext uri="{FF2B5EF4-FFF2-40B4-BE49-F238E27FC236}">
                <a16:creationId xmlns:a16="http://schemas.microsoft.com/office/drawing/2014/main" id="{5A56BDDB-B210-46B8-A5AC-97C141EA914A}"/>
              </a:ext>
            </a:extLst>
          </p:cNvPr>
          <p:cNvSpPr>
            <a:spLocks noGrp="1"/>
          </p:cNvSpPr>
          <p:nvPr>
            <p:ph idx="1"/>
          </p:nvPr>
        </p:nvSpPr>
        <p:spPr/>
        <p:txBody>
          <a:bodyPr/>
          <a:lstStyle/>
          <a:p>
            <a:pPr marL="0" indent="0">
              <a:buNone/>
            </a:pPr>
            <a:r>
              <a:rPr lang="en-US" dirty="0" err="1">
                <a:solidFill>
                  <a:schemeClr val="tx1"/>
                </a:solidFill>
              </a:rPr>
              <a:t>ArrayType</a:t>
            </a:r>
            <a:r>
              <a:rPr lang="en-US" dirty="0">
                <a:solidFill>
                  <a:schemeClr val="tx1"/>
                </a:solidFill>
              </a:rPr>
              <a:t> </a:t>
            </a:r>
            <a:r>
              <a:rPr lang="en-US" dirty="0" err="1">
                <a:solidFill>
                  <a:schemeClr val="tx1"/>
                </a:solidFill>
              </a:rPr>
              <a:t>ArrayName</a:t>
            </a:r>
            <a:r>
              <a:rPr lang="en-US" dirty="0">
                <a:solidFill>
                  <a:schemeClr val="tx1"/>
                </a:solidFill>
              </a:rPr>
              <a:t>[</a:t>
            </a:r>
            <a:r>
              <a:rPr lang="en-US" dirty="0" err="1">
                <a:solidFill>
                  <a:schemeClr val="tx1"/>
                </a:solidFill>
              </a:rPr>
              <a:t>RowSize</a:t>
            </a:r>
            <a:r>
              <a:rPr lang="en-US" dirty="0">
                <a:solidFill>
                  <a:schemeClr val="tx1"/>
                </a:solidFill>
              </a:rPr>
              <a:t>][</a:t>
            </a:r>
            <a:r>
              <a:rPr lang="en-US" dirty="0" err="1">
                <a:solidFill>
                  <a:schemeClr val="tx1"/>
                </a:solidFill>
              </a:rPr>
              <a:t>ColSize</a:t>
            </a:r>
            <a:r>
              <a:rPr lang="en-US" dirty="0">
                <a:solidFill>
                  <a:schemeClr val="tx1"/>
                </a:solidFill>
              </a:rPr>
              <a:t>];</a:t>
            </a:r>
            <a:endParaRPr lang="en-US" dirty="0"/>
          </a:p>
        </p:txBody>
      </p:sp>
    </p:spTree>
    <p:extLst>
      <p:ext uri="{BB962C8B-B14F-4D97-AF65-F5344CB8AC3E}">
        <p14:creationId xmlns:p14="http://schemas.microsoft.com/office/powerpoint/2010/main" val="3246445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8BD4-B687-4C25-A0C6-B459E139EF7A}"/>
              </a:ext>
            </a:extLst>
          </p:cNvPr>
          <p:cNvSpPr>
            <a:spLocks noGrp="1"/>
          </p:cNvSpPr>
          <p:nvPr>
            <p:ph type="title"/>
          </p:nvPr>
        </p:nvSpPr>
        <p:spPr/>
        <p:txBody>
          <a:bodyPr>
            <a:noAutofit/>
          </a:bodyPr>
          <a:lstStyle/>
          <a:p>
            <a:pPr algn="l"/>
            <a:r>
              <a:rPr lang="en-US" sz="3200" dirty="0"/>
              <a:t>Example: Analyze Student’s Performance</a:t>
            </a:r>
          </a:p>
        </p:txBody>
      </p:sp>
      <p:pic>
        <p:nvPicPr>
          <p:cNvPr id="4" name="Content Placeholder 3">
            <a:extLst>
              <a:ext uri="{FF2B5EF4-FFF2-40B4-BE49-F238E27FC236}">
                <a16:creationId xmlns:a16="http://schemas.microsoft.com/office/drawing/2014/main" id="{C556B084-857A-47FD-8B95-96DC6FD6143D}"/>
              </a:ext>
            </a:extLst>
          </p:cNvPr>
          <p:cNvPicPr>
            <a:picLocks noGrp="1" noChangeAspect="1"/>
          </p:cNvPicPr>
          <p:nvPr>
            <p:ph idx="1"/>
          </p:nvPr>
        </p:nvPicPr>
        <p:blipFill>
          <a:blip r:embed="rId2"/>
          <a:stretch>
            <a:fillRect/>
          </a:stretch>
        </p:blipFill>
        <p:spPr>
          <a:xfrm>
            <a:off x="3167091" y="1752600"/>
            <a:ext cx="5976909" cy="4525963"/>
          </a:xfrm>
          <a:prstGeom prst="rect">
            <a:avLst/>
          </a:prstGeom>
        </p:spPr>
      </p:pic>
      <p:pic>
        <p:nvPicPr>
          <p:cNvPr id="5" name="Picture 4">
            <a:extLst>
              <a:ext uri="{FF2B5EF4-FFF2-40B4-BE49-F238E27FC236}">
                <a16:creationId xmlns:a16="http://schemas.microsoft.com/office/drawing/2014/main" id="{CC0D7751-49CB-4F31-A1FF-DA385330944A}"/>
              </a:ext>
            </a:extLst>
          </p:cNvPr>
          <p:cNvPicPr>
            <a:picLocks noChangeAspect="1"/>
          </p:cNvPicPr>
          <p:nvPr/>
        </p:nvPicPr>
        <p:blipFill>
          <a:blip r:embed="rId3"/>
          <a:stretch>
            <a:fillRect/>
          </a:stretch>
        </p:blipFill>
        <p:spPr>
          <a:xfrm>
            <a:off x="304800" y="2057400"/>
            <a:ext cx="2581275" cy="2333625"/>
          </a:xfrm>
          <a:prstGeom prst="rect">
            <a:avLst/>
          </a:prstGeom>
        </p:spPr>
      </p:pic>
    </p:spTree>
    <p:extLst>
      <p:ext uri="{BB962C8B-B14F-4D97-AF65-F5344CB8AC3E}">
        <p14:creationId xmlns:p14="http://schemas.microsoft.com/office/powerpoint/2010/main" val="303063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5149-3902-4E71-AFD1-952FBA12416B}"/>
              </a:ext>
            </a:extLst>
          </p:cNvPr>
          <p:cNvSpPr>
            <a:spLocks noGrp="1"/>
          </p:cNvSpPr>
          <p:nvPr>
            <p:ph type="title"/>
          </p:nvPr>
        </p:nvSpPr>
        <p:spPr/>
        <p:txBody>
          <a:bodyPr/>
          <a:lstStyle/>
          <a:p>
            <a:r>
              <a:rPr lang="en-US" dirty="0"/>
              <a:t>3-D Array</a:t>
            </a:r>
          </a:p>
        </p:txBody>
      </p:sp>
      <p:sp>
        <p:nvSpPr>
          <p:cNvPr id="3" name="Content Placeholder 2">
            <a:extLst>
              <a:ext uri="{FF2B5EF4-FFF2-40B4-BE49-F238E27FC236}">
                <a16:creationId xmlns:a16="http://schemas.microsoft.com/office/drawing/2014/main" id="{5FCD2F81-7918-4471-A5CC-06D28D317AAE}"/>
              </a:ext>
            </a:extLst>
          </p:cNvPr>
          <p:cNvSpPr>
            <a:spLocks noGrp="1"/>
          </p:cNvSpPr>
          <p:nvPr>
            <p:ph idx="1"/>
          </p:nvPr>
        </p:nvSpPr>
        <p:spPr/>
        <p:txBody>
          <a:bodyPr/>
          <a:lstStyle/>
          <a:p>
            <a:pPr marL="0" indent="0">
              <a:buNone/>
            </a:pPr>
            <a:r>
              <a:rPr lang="en-US" dirty="0"/>
              <a:t>int num[3][3][3]</a:t>
            </a:r>
          </a:p>
        </p:txBody>
      </p:sp>
      <p:pic>
        <p:nvPicPr>
          <p:cNvPr id="4" name="Picture 2" descr="https://cdncontribute.geeksforgeeks.org/wp-content/uploads/3D-array.jpg">
            <a:extLst>
              <a:ext uri="{FF2B5EF4-FFF2-40B4-BE49-F238E27FC236}">
                <a16:creationId xmlns:a16="http://schemas.microsoft.com/office/drawing/2014/main" id="{285DFEAB-E5CD-4A26-B142-DC9850A2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416" y="2090286"/>
            <a:ext cx="6067168" cy="354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1BD1DCA3-B634-4AF7-933E-869167252E07}"/>
              </a:ext>
            </a:extLst>
          </p:cNvPr>
          <p:cNvCxnSpPr/>
          <p:nvPr/>
        </p:nvCxnSpPr>
        <p:spPr>
          <a:xfrm flipV="1">
            <a:off x="2057400" y="1219200"/>
            <a:ext cx="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6B0C328E-F1DF-4583-A1D6-6C34D75A0A35}"/>
              </a:ext>
            </a:extLst>
          </p:cNvPr>
          <p:cNvCxnSpPr/>
          <p:nvPr/>
        </p:nvCxnSpPr>
        <p:spPr>
          <a:xfrm>
            <a:off x="2057400" y="1219200"/>
            <a:ext cx="4038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318D801A-CAD4-42C1-864A-7BE21F33B883}"/>
              </a:ext>
            </a:extLst>
          </p:cNvPr>
          <p:cNvCxnSpPr>
            <a:cxnSpLocks/>
          </p:cNvCxnSpPr>
          <p:nvPr/>
        </p:nvCxnSpPr>
        <p:spPr>
          <a:xfrm>
            <a:off x="6096000" y="1219199"/>
            <a:ext cx="838200" cy="1905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C961D4A-CA1A-4C86-9ED1-76ED8AB22671}"/>
              </a:ext>
            </a:extLst>
          </p:cNvPr>
          <p:cNvCxnSpPr/>
          <p:nvPr/>
        </p:nvCxnSpPr>
        <p:spPr>
          <a:xfrm flipH="1">
            <a:off x="1752600" y="2090286"/>
            <a:ext cx="838200" cy="13387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4263984-C784-4449-A1F0-CFF9123A683C}"/>
              </a:ext>
            </a:extLst>
          </p:cNvPr>
          <p:cNvCxnSpPr/>
          <p:nvPr/>
        </p:nvCxnSpPr>
        <p:spPr>
          <a:xfrm>
            <a:off x="2971800" y="2090286"/>
            <a:ext cx="304800" cy="2719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3883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a:xfrm>
            <a:off x="457200" y="457200"/>
            <a:ext cx="8229600" cy="5668963"/>
          </a:xfrm>
        </p:spPr>
        <p:txBody>
          <a:bodyPr>
            <a:normAutofit fontScale="77500" lnSpcReduction="20000"/>
          </a:bodyPr>
          <a:lstStyle/>
          <a:p>
            <a:pPr marL="0" indent="0" algn="just">
              <a:buNone/>
            </a:pPr>
            <a:r>
              <a:rPr lang="en-US" sz="2800" dirty="0">
                <a:solidFill>
                  <a:srgbClr val="FF0000"/>
                </a:solidFill>
              </a:rPr>
              <a:t>For example find exam scores obtained by three students of each department in 3 different subjects. </a:t>
            </a:r>
          </a:p>
          <a:p>
            <a:pPr marL="0" indent="0" algn="just">
              <a:buNone/>
            </a:pPr>
            <a:endParaRPr lang="en-US" sz="2800" dirty="0">
              <a:solidFill>
                <a:srgbClr val="FF0000"/>
              </a:solidFill>
            </a:endParaRPr>
          </a:p>
          <a:p>
            <a:pPr marL="0" indent="0">
              <a:buNone/>
            </a:pPr>
            <a:endParaRPr lang="en-US" sz="2800" b="1" dirty="0"/>
          </a:p>
          <a:p>
            <a:pPr marL="0" indent="0">
              <a:buNone/>
            </a:pPr>
            <a:r>
              <a:rPr lang="en-US" sz="2800" b="1" dirty="0"/>
              <a:t>Electronics department:</a:t>
            </a:r>
          </a:p>
          <a:p>
            <a:pPr marL="0" indent="0">
              <a:buNone/>
            </a:pPr>
            <a:r>
              <a:rPr lang="en-US" sz="2800" dirty="0"/>
              <a:t>student1 scores: 75, 87, 69</a:t>
            </a:r>
          </a:p>
          <a:p>
            <a:pPr marL="0" indent="0">
              <a:buNone/>
            </a:pPr>
            <a:r>
              <a:rPr lang="en-US" sz="2800" dirty="0"/>
              <a:t>student2 scores: 90, 87, 85</a:t>
            </a:r>
          </a:p>
          <a:p>
            <a:pPr marL="0" indent="0">
              <a:buNone/>
            </a:pPr>
            <a:r>
              <a:rPr lang="en-US" sz="2800" dirty="0"/>
              <a:t>student3 scores: 56, 67, 76</a:t>
            </a:r>
          </a:p>
          <a:p>
            <a:pPr marL="0" indent="0">
              <a:buNone/>
            </a:pPr>
            <a:r>
              <a:rPr lang="en-US" sz="2800" b="1" dirty="0"/>
              <a:t>Computer Science department:</a:t>
            </a:r>
          </a:p>
          <a:p>
            <a:pPr marL="0" indent="0">
              <a:buNone/>
            </a:pPr>
            <a:r>
              <a:rPr lang="en-US" sz="2800" dirty="0"/>
              <a:t>student1 scores: 78, 67, 75</a:t>
            </a:r>
          </a:p>
          <a:p>
            <a:pPr marL="0" indent="0">
              <a:buNone/>
            </a:pPr>
            <a:r>
              <a:rPr lang="en-US" sz="2800" dirty="0"/>
              <a:t>student2 scores: 87, 98, 76</a:t>
            </a:r>
          </a:p>
          <a:p>
            <a:pPr marL="0" indent="0">
              <a:buNone/>
            </a:pPr>
            <a:r>
              <a:rPr lang="en-US" sz="2800" dirty="0"/>
              <a:t>student3 scores: 67, 56, 65</a:t>
            </a:r>
          </a:p>
          <a:p>
            <a:pPr marL="0" indent="0">
              <a:buNone/>
            </a:pPr>
            <a:r>
              <a:rPr lang="en-US" sz="2800" b="1" dirty="0"/>
              <a:t>Information Technology department:</a:t>
            </a:r>
          </a:p>
          <a:p>
            <a:pPr marL="0" indent="0">
              <a:buNone/>
            </a:pPr>
            <a:r>
              <a:rPr lang="en-US" sz="2800" dirty="0"/>
              <a:t>student1 scores: 72, 63, 72</a:t>
            </a:r>
          </a:p>
          <a:p>
            <a:pPr marL="0" indent="0">
              <a:buNone/>
            </a:pPr>
            <a:r>
              <a:rPr lang="en-US" sz="2800" dirty="0"/>
              <a:t>student2 scores: 82, 91, 71</a:t>
            </a:r>
          </a:p>
          <a:p>
            <a:pPr marL="0" indent="0">
              <a:buNone/>
            </a:pPr>
            <a:r>
              <a:rPr lang="en-US" sz="2800" dirty="0"/>
              <a:t>student3 scores: 64, 56, 66</a:t>
            </a:r>
          </a:p>
          <a:p>
            <a:pPr marL="0" indent="0" algn="just">
              <a:buNone/>
            </a:pPr>
            <a:endParaRPr lang="en-US" sz="2800" dirty="0">
              <a:solidFill>
                <a:srgbClr val="FF0000"/>
              </a:solidFill>
            </a:endParaRP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0D91-DE31-4B3C-A596-FF0A958BBD84}"/>
              </a:ext>
            </a:extLst>
          </p:cNvPr>
          <p:cNvSpPr>
            <a:spLocks noGrp="1"/>
          </p:cNvSpPr>
          <p:nvPr>
            <p:ph type="title"/>
          </p:nvPr>
        </p:nvSpPr>
        <p:spPr/>
        <p:txBody>
          <a:bodyPr>
            <a:noAutofit/>
          </a:bodyPr>
          <a:lstStyle/>
          <a:p>
            <a:pPr algn="l"/>
            <a:r>
              <a:rPr lang="en-US" sz="3200" dirty="0">
                <a:solidFill>
                  <a:srgbClr val="C00000"/>
                </a:solidFill>
              </a:rPr>
              <a:t>standard C++ string class-defining and assigning string objects</a:t>
            </a:r>
          </a:p>
        </p:txBody>
      </p:sp>
      <p:sp>
        <p:nvSpPr>
          <p:cNvPr id="3" name="Content Placeholder 2">
            <a:extLst>
              <a:ext uri="{FF2B5EF4-FFF2-40B4-BE49-F238E27FC236}">
                <a16:creationId xmlns:a16="http://schemas.microsoft.com/office/drawing/2014/main" id="{02269024-25F9-48A0-BA79-9072A6773077}"/>
              </a:ext>
            </a:extLst>
          </p:cNvPr>
          <p:cNvSpPr>
            <a:spLocks noGrp="1"/>
          </p:cNvSpPr>
          <p:nvPr>
            <p:ph idx="1"/>
          </p:nvPr>
        </p:nvSpPr>
        <p:spPr/>
        <p:txBody>
          <a:bodyPr/>
          <a:lstStyle/>
          <a:p>
            <a:r>
              <a:rPr lang="en-US" dirty="0">
                <a:solidFill>
                  <a:schemeClr val="tx1"/>
                </a:solidFill>
              </a:rPr>
              <a:t>In C++, you can also create a string object for holding strings. </a:t>
            </a:r>
          </a:p>
          <a:p>
            <a:r>
              <a:rPr lang="en-US" dirty="0">
                <a:solidFill>
                  <a:schemeClr val="tx1"/>
                </a:solidFill>
              </a:rPr>
              <a:t>String objects has no fixed length, and can be extended as per your requirement means memory is allocated dynamically</a:t>
            </a:r>
          </a:p>
          <a:p>
            <a:pPr marL="0" indent="0">
              <a:buNone/>
            </a:pPr>
            <a:r>
              <a:rPr lang="en-US" b="1" dirty="0">
                <a:solidFill>
                  <a:schemeClr val="tx1"/>
                </a:solidFill>
              </a:rPr>
              <a:t>C++ string using string data type</a:t>
            </a:r>
          </a:p>
          <a:p>
            <a:pPr marL="0" indent="0">
              <a:buNone/>
            </a:pPr>
            <a:r>
              <a:rPr lang="en-US" dirty="0">
                <a:solidFill>
                  <a:schemeClr val="tx1"/>
                </a:solidFill>
              </a:rPr>
              <a:t>// Declaring a string object</a:t>
            </a:r>
          </a:p>
          <a:p>
            <a:pPr marL="0" indent="0">
              <a:buNone/>
            </a:pPr>
            <a:r>
              <a:rPr lang="en-US" dirty="0">
                <a:solidFill>
                  <a:schemeClr val="tx1"/>
                </a:solidFill>
              </a:rPr>
              <a:t>    string str;</a:t>
            </a:r>
          </a:p>
        </p:txBody>
      </p:sp>
    </p:spTree>
    <p:extLst>
      <p:ext uri="{BB962C8B-B14F-4D97-AF65-F5344CB8AC3E}">
        <p14:creationId xmlns:p14="http://schemas.microsoft.com/office/powerpoint/2010/main" val="340098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4261799868"/>
              </p:ext>
            </p:extLst>
          </p:nvPr>
        </p:nvGraphicFramePr>
        <p:xfrm>
          <a:off x="609600" y="1397000"/>
          <a:ext cx="7848600" cy="5186361"/>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2330164">
                <a:tc>
                  <a:txBody>
                    <a:bodyPr/>
                    <a:lstStyle/>
                    <a:p>
                      <a:r>
                        <a:rPr lang="en-US" sz="2400" b="1" dirty="0"/>
                        <a:t>Initialization</a:t>
                      </a:r>
                      <a:endParaRPr lang="en-US" sz="2400" dirty="0"/>
                    </a:p>
                  </a:txBody>
                  <a:tcPr/>
                </a:tc>
                <a:tc>
                  <a:txBody>
                    <a:bodyPr/>
                    <a:lstStyle/>
                    <a:p>
                      <a:r>
                        <a:rPr lang="en-US" sz="2400" dirty="0">
                          <a:highlight>
                            <a:srgbClr val="FFFF00"/>
                          </a:highlight>
                        </a:rPr>
                        <a:t>int x = 10;</a:t>
                      </a:r>
                    </a:p>
                    <a:p>
                      <a:r>
                        <a:rPr lang="en-US" sz="2400" dirty="0">
                          <a:highlight>
                            <a:srgbClr val="FFFF00"/>
                          </a:highlight>
                        </a:rPr>
                        <a:t>int *</a:t>
                      </a:r>
                      <a:r>
                        <a:rPr lang="en-US" sz="2400" dirty="0" err="1">
                          <a:highlight>
                            <a:srgbClr val="FFFF00"/>
                          </a:highlight>
                        </a:rPr>
                        <a:t>ptr</a:t>
                      </a:r>
                      <a:r>
                        <a:rPr lang="en-US" sz="2400" dirty="0">
                          <a:highlight>
                            <a:srgbClr val="FFFF00"/>
                          </a:highlight>
                        </a:rPr>
                        <a:t> = &amp;x; </a:t>
                      </a:r>
                    </a:p>
                    <a:p>
                      <a:r>
                        <a:rPr lang="en-US" sz="2400" dirty="0"/>
                        <a:t>// OR </a:t>
                      </a:r>
                    </a:p>
                    <a:p>
                      <a:r>
                        <a:rPr lang="en-US" sz="2400" dirty="0">
                          <a:highlight>
                            <a:srgbClr val="FFFF00"/>
                          </a:highlight>
                        </a:rPr>
                        <a:t>int *</a:t>
                      </a:r>
                      <a:r>
                        <a:rPr lang="en-US" sz="2400" dirty="0" err="1">
                          <a:highlight>
                            <a:srgbClr val="FFFF00"/>
                          </a:highlight>
                        </a:rPr>
                        <a:t>ptr</a:t>
                      </a:r>
                      <a:r>
                        <a:rPr lang="en-US" sz="2400" dirty="0">
                          <a:highlight>
                            <a:srgbClr val="FFFF00"/>
                          </a:highlight>
                        </a:rPr>
                        <a:t>; </a:t>
                      </a:r>
                    </a:p>
                    <a:p>
                      <a:r>
                        <a:rPr lang="en-US" sz="2400" dirty="0" err="1">
                          <a:highlight>
                            <a:srgbClr val="FFFF00"/>
                          </a:highlight>
                        </a:rPr>
                        <a:t>ptr</a:t>
                      </a:r>
                      <a:r>
                        <a:rPr lang="en-US" sz="2400" dirty="0">
                          <a:highlight>
                            <a:srgbClr val="FFFF00"/>
                          </a:highlight>
                        </a:rPr>
                        <a:t> = &amp;a;</a:t>
                      </a:r>
                    </a:p>
                  </a:txBody>
                  <a:tcPr/>
                </a:tc>
                <a:tc>
                  <a:txBody>
                    <a:bodyPr/>
                    <a:lstStyle/>
                    <a:p>
                      <a:r>
                        <a:rPr lang="en-US" sz="2400" dirty="0">
                          <a:highlight>
                            <a:srgbClr val="FFFF00"/>
                          </a:highlight>
                        </a:rPr>
                        <a:t>int a = 10;</a:t>
                      </a:r>
                    </a:p>
                    <a:p>
                      <a:r>
                        <a:rPr lang="en-US" sz="2400" dirty="0">
                          <a:highlight>
                            <a:srgbClr val="FFFF00"/>
                          </a:highlight>
                        </a:rPr>
                        <a:t>int &amp;p = a; </a:t>
                      </a:r>
                    </a:p>
                    <a:p>
                      <a:endParaRPr lang="en-US" sz="2400" dirty="0"/>
                    </a:p>
                    <a:p>
                      <a:r>
                        <a:rPr lang="en-US" sz="2400" dirty="0">
                          <a:highlight>
                            <a:srgbClr val="FF00FF"/>
                          </a:highlight>
                        </a:rPr>
                        <a:t>int &amp;p;</a:t>
                      </a:r>
                    </a:p>
                    <a:p>
                      <a:r>
                        <a:rPr lang="en-US" sz="2400" dirty="0">
                          <a:highlight>
                            <a:srgbClr val="FF00FF"/>
                          </a:highlight>
                        </a:rPr>
                        <a:t>p = a;</a:t>
                      </a:r>
                    </a:p>
                  </a:txBody>
                  <a:tcPr/>
                </a:tc>
                <a:extLst>
                  <a:ext uri="{0D108BD9-81ED-4DB2-BD59-A6C34878D82A}">
                    <a16:rowId xmlns:a16="http://schemas.microsoft.com/office/drawing/2014/main" val="1841167271"/>
                  </a:ext>
                </a:extLst>
              </a:tr>
              <a:tr h="1962351">
                <a:tc>
                  <a:txBody>
                    <a:bodyPr/>
                    <a:lstStyle/>
                    <a:p>
                      <a:r>
                        <a:rPr lang="en-US" sz="2400" b="1" dirty="0"/>
                        <a:t>Reassignment</a:t>
                      </a:r>
                      <a:endParaRPr lang="en-US" sz="2400" dirty="0"/>
                    </a:p>
                  </a:txBody>
                  <a:tcPr/>
                </a:tc>
                <a:tc>
                  <a:txBody>
                    <a:bodyPr/>
                    <a:lstStyle/>
                    <a:p>
                      <a:r>
                        <a:rPr lang="fr-FR" sz="2400" dirty="0" err="1">
                          <a:highlight>
                            <a:srgbClr val="FFFF00"/>
                          </a:highlight>
                        </a:rPr>
                        <a:t>int</a:t>
                      </a:r>
                      <a:r>
                        <a:rPr lang="fr-FR" sz="2400" dirty="0">
                          <a:highlight>
                            <a:srgbClr val="FFFF00"/>
                          </a:highlight>
                        </a:rPr>
                        <a:t> x = 5;</a:t>
                      </a:r>
                    </a:p>
                    <a:p>
                      <a:r>
                        <a:rPr lang="fr-FR" sz="2400" dirty="0" err="1">
                          <a:highlight>
                            <a:srgbClr val="FFFF00"/>
                          </a:highlight>
                        </a:rPr>
                        <a:t>int</a:t>
                      </a:r>
                      <a:r>
                        <a:rPr lang="fr-FR" sz="2400">
                          <a:highlight>
                            <a:srgbClr val="FFFF00"/>
                          </a:highlight>
                        </a:rPr>
                        <a:t> y </a:t>
                      </a:r>
                      <a:r>
                        <a:rPr lang="fr-FR" sz="2400" dirty="0">
                          <a:highlight>
                            <a:srgbClr val="FFFF00"/>
                          </a:highlight>
                        </a:rPr>
                        <a:t>= 6;</a:t>
                      </a:r>
                    </a:p>
                    <a:p>
                      <a:r>
                        <a:rPr lang="fr-FR" sz="2400" dirty="0" err="1">
                          <a:highlight>
                            <a:srgbClr val="FFFF00"/>
                          </a:highlight>
                        </a:rPr>
                        <a:t>int</a:t>
                      </a:r>
                      <a:r>
                        <a:rPr lang="fr-FR" sz="2400" dirty="0">
                          <a:highlight>
                            <a:srgbClr val="FFFF00"/>
                          </a:highlight>
                        </a:rPr>
                        <a:t> *</a:t>
                      </a:r>
                      <a:r>
                        <a:rPr lang="fr-FR" sz="2400" dirty="0" err="1">
                          <a:highlight>
                            <a:srgbClr val="FFFF00"/>
                          </a:highlight>
                        </a:rPr>
                        <a:t>ptr</a:t>
                      </a:r>
                      <a:r>
                        <a:rPr lang="fr-FR" sz="2400" dirty="0">
                          <a:highlight>
                            <a:srgbClr val="FFFF00"/>
                          </a:highlight>
                        </a:rPr>
                        <a:t>;</a:t>
                      </a:r>
                    </a:p>
                    <a:p>
                      <a:r>
                        <a:rPr lang="fr-FR" sz="2400" dirty="0" err="1">
                          <a:highlight>
                            <a:srgbClr val="FFFF00"/>
                          </a:highlight>
                        </a:rPr>
                        <a:t>ptr</a:t>
                      </a:r>
                      <a:r>
                        <a:rPr lang="fr-FR" sz="2400" dirty="0">
                          <a:highlight>
                            <a:srgbClr val="FFFF00"/>
                          </a:highlight>
                        </a:rPr>
                        <a:t> = &amp;x;</a:t>
                      </a:r>
                    </a:p>
                    <a:p>
                      <a:r>
                        <a:rPr lang="fr-FR" sz="2400" dirty="0" err="1">
                          <a:highlight>
                            <a:srgbClr val="FFFF00"/>
                          </a:highlight>
                        </a:rPr>
                        <a:t>ptr</a:t>
                      </a:r>
                      <a:r>
                        <a:rPr lang="fr-FR" sz="2400" dirty="0">
                          <a:highlight>
                            <a:srgbClr val="FFFF00"/>
                          </a:highlight>
                        </a:rPr>
                        <a:t> = &amp;y;</a:t>
                      </a:r>
                      <a:endParaRPr lang="en-US" sz="2400" dirty="0">
                        <a:highlight>
                          <a:srgbClr val="FFFF00"/>
                        </a:highlight>
                      </a:endParaRPr>
                    </a:p>
                  </a:txBody>
                  <a:tcPr/>
                </a:tc>
                <a:tc>
                  <a:txBody>
                    <a:bodyPr/>
                    <a:lstStyle/>
                    <a:p>
                      <a:r>
                        <a:rPr lang="en-US" sz="2800" dirty="0">
                          <a:highlight>
                            <a:srgbClr val="FF00FF"/>
                          </a:highlight>
                        </a:rPr>
                        <a:t>int x = 5;</a:t>
                      </a:r>
                    </a:p>
                    <a:p>
                      <a:r>
                        <a:rPr lang="en-US" sz="2800" dirty="0">
                          <a:highlight>
                            <a:srgbClr val="FF00FF"/>
                          </a:highlight>
                        </a:rPr>
                        <a:t>int y = 6;</a:t>
                      </a:r>
                    </a:p>
                    <a:p>
                      <a:r>
                        <a:rPr lang="en-US" sz="2800" dirty="0">
                          <a:highlight>
                            <a:srgbClr val="FF00FF"/>
                          </a:highlight>
                        </a:rPr>
                        <a:t>int &amp;z=x;</a:t>
                      </a:r>
                    </a:p>
                    <a:p>
                      <a:r>
                        <a:rPr lang="en-US" sz="2800" dirty="0">
                          <a:highlight>
                            <a:srgbClr val="FF00FF"/>
                          </a:highlight>
                        </a:rPr>
                        <a:t>int &amp;z=y;</a:t>
                      </a:r>
                    </a:p>
                  </a:txBody>
                  <a:tcPr/>
                </a:tc>
                <a:extLst>
                  <a:ext uri="{0D108BD9-81ED-4DB2-BD59-A6C34878D82A}">
                    <a16:rowId xmlns:a16="http://schemas.microsoft.com/office/drawing/2014/main" val="366225200"/>
                  </a:ext>
                </a:extLst>
              </a:tr>
            </a:tbl>
          </a:graphicData>
        </a:graphic>
      </p:graphicFrame>
      <p:pic>
        <p:nvPicPr>
          <p:cNvPr id="12" name="Graphic 11" descr="Checkmark">
            <a:extLst>
              <a:ext uri="{FF2B5EF4-FFF2-40B4-BE49-F238E27FC236}">
                <a16:creationId xmlns:a16="http://schemas.microsoft.com/office/drawing/2014/main" id="{4FE980A3-6F95-4FFB-8795-D8B369F377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1400" y="2187428"/>
            <a:ext cx="705143" cy="705143"/>
          </a:xfrm>
          <a:prstGeom prst="rect">
            <a:avLst/>
          </a:prstGeom>
        </p:spPr>
      </p:pic>
      <p:pic>
        <p:nvPicPr>
          <p:cNvPr id="14" name="Graphic 13" descr="Close">
            <a:extLst>
              <a:ext uri="{FF2B5EF4-FFF2-40B4-BE49-F238E27FC236}">
                <a16:creationId xmlns:a16="http://schemas.microsoft.com/office/drawing/2014/main" id="{236EAE27-4633-4441-B40F-715028131E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39464" y="3274869"/>
            <a:ext cx="690561" cy="690561"/>
          </a:xfrm>
          <a:prstGeom prst="rect">
            <a:avLst/>
          </a:prstGeom>
        </p:spPr>
      </p:pic>
      <p:pic>
        <p:nvPicPr>
          <p:cNvPr id="15" name="Graphic 14" descr="Close">
            <a:extLst>
              <a:ext uri="{FF2B5EF4-FFF2-40B4-BE49-F238E27FC236}">
                <a16:creationId xmlns:a16="http://schemas.microsoft.com/office/drawing/2014/main" id="{9C1EC127-FDBC-4364-99D9-1FA905C123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4633" y="5132100"/>
            <a:ext cx="690561" cy="690561"/>
          </a:xfrm>
          <a:prstGeom prst="rect">
            <a:avLst/>
          </a:prstGeom>
        </p:spPr>
      </p:pic>
      <p:pic>
        <p:nvPicPr>
          <p:cNvPr id="7" name="Graphic 6" descr="Checkmark">
            <a:extLst>
              <a:ext uri="{FF2B5EF4-FFF2-40B4-BE49-F238E27FC236}">
                <a16:creationId xmlns:a16="http://schemas.microsoft.com/office/drawing/2014/main" id="{6E9F41F9-1C27-41FB-A577-3BB06A5B3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200" y="2219499"/>
            <a:ext cx="705143" cy="705143"/>
          </a:xfrm>
          <a:prstGeom prst="rect">
            <a:avLst/>
          </a:prstGeom>
        </p:spPr>
      </p:pic>
      <p:pic>
        <p:nvPicPr>
          <p:cNvPr id="8" name="Graphic 7" descr="Checkmark">
            <a:extLst>
              <a:ext uri="{FF2B5EF4-FFF2-40B4-BE49-F238E27FC236}">
                <a16:creationId xmlns:a16="http://schemas.microsoft.com/office/drawing/2014/main" id="{6350CB3F-C95E-42FB-9F97-ED6D5964E4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7476" y="3429000"/>
            <a:ext cx="705143" cy="705143"/>
          </a:xfrm>
          <a:prstGeom prst="rect">
            <a:avLst/>
          </a:prstGeom>
        </p:spPr>
      </p:pic>
      <p:pic>
        <p:nvPicPr>
          <p:cNvPr id="10" name="Graphic 9" descr="Checkmark">
            <a:extLst>
              <a:ext uri="{FF2B5EF4-FFF2-40B4-BE49-F238E27FC236}">
                <a16:creationId xmlns:a16="http://schemas.microsoft.com/office/drawing/2014/main" id="{2BB0409C-2367-4E87-BE29-4236248A8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6800" y="5256505"/>
            <a:ext cx="705143" cy="705143"/>
          </a:xfrm>
          <a:prstGeom prst="rect">
            <a:avLst/>
          </a:prstGeom>
        </p:spPr>
      </p:pic>
    </p:spTree>
    <p:extLst>
      <p:ext uri="{BB962C8B-B14F-4D97-AF65-F5344CB8AC3E}">
        <p14:creationId xmlns:p14="http://schemas.microsoft.com/office/powerpoint/2010/main" val="2012339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A695-BF59-4A76-9056-5A5424024D1C}"/>
              </a:ext>
            </a:extLst>
          </p:cNvPr>
          <p:cNvSpPr>
            <a:spLocks noGrp="1"/>
          </p:cNvSpPr>
          <p:nvPr>
            <p:ph type="title"/>
          </p:nvPr>
        </p:nvSpPr>
        <p:spPr/>
        <p:txBody>
          <a:bodyPr>
            <a:normAutofit fontScale="90000"/>
          </a:bodyPr>
          <a:lstStyle/>
          <a:p>
            <a:r>
              <a:rPr lang="en-US" dirty="0">
                <a:solidFill>
                  <a:srgbClr val="FF0000"/>
                </a:solidFill>
              </a:rPr>
              <a:t>String member functions</a:t>
            </a:r>
            <a:br>
              <a:rPr lang="en-US" dirty="0"/>
            </a:br>
            <a:endParaRPr lang="en-US" dirty="0"/>
          </a:p>
        </p:txBody>
      </p:sp>
      <p:sp>
        <p:nvSpPr>
          <p:cNvPr id="3" name="Content Placeholder 2">
            <a:extLst>
              <a:ext uri="{FF2B5EF4-FFF2-40B4-BE49-F238E27FC236}">
                <a16:creationId xmlns:a16="http://schemas.microsoft.com/office/drawing/2014/main" id="{03CD89B5-A11B-41DF-9430-01F07A5D5509}"/>
              </a:ext>
            </a:extLst>
          </p:cNvPr>
          <p:cNvSpPr>
            <a:spLocks noGrp="1"/>
          </p:cNvSpPr>
          <p:nvPr>
            <p:ph idx="1"/>
          </p:nvPr>
        </p:nvSpPr>
        <p:spPr>
          <a:xfrm>
            <a:off x="457200" y="1219200"/>
            <a:ext cx="8229600" cy="4906963"/>
          </a:xfrm>
        </p:spPr>
        <p:txBody>
          <a:bodyPr>
            <a:normAutofit/>
          </a:bodyPr>
          <a:lstStyle/>
          <a:p>
            <a:pPr marL="0" indent="0" algn="just">
              <a:buNone/>
            </a:pPr>
            <a:r>
              <a:rPr lang="en-US" sz="3000" dirty="0">
                <a:solidFill>
                  <a:schemeClr val="tx1"/>
                </a:solidFill>
              </a:rPr>
              <a:t>(constructor)</a:t>
            </a:r>
          </a:p>
          <a:p>
            <a:pPr marL="0" indent="0" algn="just">
              <a:buNone/>
            </a:pPr>
            <a:r>
              <a:rPr lang="en-US" sz="3000" dirty="0">
                <a:solidFill>
                  <a:schemeClr val="tx1"/>
                </a:solidFill>
              </a:rPr>
              <a:t>    Construct string object (public member function)</a:t>
            </a:r>
          </a:p>
          <a:p>
            <a:pPr marL="0" indent="0" algn="just">
              <a:buNone/>
            </a:pPr>
            <a:endParaRPr lang="en-US" sz="3000" dirty="0">
              <a:solidFill>
                <a:schemeClr val="tx1"/>
              </a:solidFill>
            </a:endParaRPr>
          </a:p>
          <a:p>
            <a:pPr marL="0" indent="0" algn="just">
              <a:buNone/>
            </a:pPr>
            <a:r>
              <a:rPr lang="en-US" sz="3000" dirty="0">
                <a:solidFill>
                  <a:schemeClr val="tx1"/>
                </a:solidFill>
              </a:rPr>
              <a:t>(destructor)</a:t>
            </a:r>
          </a:p>
          <a:p>
            <a:pPr marL="0" indent="0" algn="just">
              <a:buNone/>
            </a:pPr>
            <a:r>
              <a:rPr lang="en-US" sz="3000" dirty="0">
                <a:solidFill>
                  <a:schemeClr val="tx1"/>
                </a:solidFill>
              </a:rPr>
              <a:t>    String destructor (public member function)</a:t>
            </a:r>
          </a:p>
          <a:p>
            <a:pPr marL="0" indent="0" algn="just">
              <a:buNone/>
            </a:pPr>
            <a:endParaRPr lang="en-US" sz="3000" dirty="0">
              <a:solidFill>
                <a:schemeClr val="tx1"/>
              </a:solidFill>
            </a:endParaRPr>
          </a:p>
          <a:p>
            <a:pPr marL="0" indent="0" algn="just">
              <a:buNone/>
            </a:pPr>
            <a:r>
              <a:rPr lang="en-US" sz="3000" dirty="0">
                <a:solidFill>
                  <a:schemeClr val="tx1"/>
                </a:solidFill>
              </a:rPr>
              <a:t>operator=</a:t>
            </a:r>
          </a:p>
          <a:p>
            <a:pPr marL="0" indent="0" algn="just">
              <a:buNone/>
            </a:pPr>
            <a:r>
              <a:rPr lang="en-US" sz="3000" dirty="0">
                <a:solidFill>
                  <a:schemeClr val="tx1"/>
                </a:solidFill>
              </a:rPr>
              <a:t>    String assignment (public member function)</a:t>
            </a:r>
          </a:p>
        </p:txBody>
      </p:sp>
    </p:spTree>
    <p:extLst>
      <p:ext uri="{BB962C8B-B14F-4D97-AF65-F5344CB8AC3E}">
        <p14:creationId xmlns:p14="http://schemas.microsoft.com/office/powerpoint/2010/main" val="1514678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3233-E6B2-4C19-9CC5-5E0301B273C8}"/>
              </a:ext>
            </a:extLst>
          </p:cNvPr>
          <p:cNvSpPr>
            <a:spLocks noGrp="1"/>
          </p:cNvSpPr>
          <p:nvPr>
            <p:ph type="title"/>
          </p:nvPr>
        </p:nvSpPr>
        <p:spPr/>
        <p:txBody>
          <a:bodyPr>
            <a:normAutofit fontScale="90000"/>
          </a:bodyPr>
          <a:lstStyle/>
          <a:p>
            <a:r>
              <a:rPr lang="en-US" dirty="0"/>
              <a:t>String Functions</a:t>
            </a:r>
            <a:br>
              <a:rPr lang="en-US" dirty="0"/>
            </a:br>
            <a:endParaRPr lang="en-US" dirty="0"/>
          </a:p>
        </p:txBody>
      </p:sp>
      <p:sp>
        <p:nvSpPr>
          <p:cNvPr id="3" name="Content Placeholder 2">
            <a:extLst>
              <a:ext uri="{FF2B5EF4-FFF2-40B4-BE49-F238E27FC236}">
                <a16:creationId xmlns:a16="http://schemas.microsoft.com/office/drawing/2014/main" id="{4984B816-D7D1-48BC-BB87-A89409B62FED}"/>
              </a:ext>
            </a:extLst>
          </p:cNvPr>
          <p:cNvSpPr>
            <a:spLocks noGrp="1"/>
          </p:cNvSpPr>
          <p:nvPr>
            <p:ph idx="1"/>
          </p:nvPr>
        </p:nvSpPr>
        <p:spPr>
          <a:xfrm>
            <a:off x="228600" y="1066800"/>
            <a:ext cx="7239000" cy="5059363"/>
          </a:xfrm>
        </p:spPr>
        <p:txBody>
          <a:bodyPr>
            <a:normAutofit/>
          </a:bodyPr>
          <a:lstStyle/>
          <a:p>
            <a:pPr marL="0" indent="0">
              <a:buNone/>
            </a:pPr>
            <a:r>
              <a:rPr lang="en-US" dirty="0">
                <a:highlight>
                  <a:srgbClr val="FFFF00"/>
                </a:highlight>
              </a:rPr>
              <a:t>Input functions:</a:t>
            </a:r>
          </a:p>
          <a:p>
            <a:r>
              <a:rPr lang="en-US" sz="2600" dirty="0" err="1">
                <a:solidFill>
                  <a:schemeClr val="tx1"/>
                </a:solidFill>
                <a:highlight>
                  <a:srgbClr val="FFFF00"/>
                </a:highlight>
              </a:rPr>
              <a:t>getline</a:t>
            </a:r>
            <a:r>
              <a:rPr lang="en-US" sz="2600" dirty="0">
                <a:solidFill>
                  <a:schemeClr val="tx1"/>
                </a:solidFill>
                <a:highlight>
                  <a:srgbClr val="FFFF00"/>
                </a:highlight>
              </a:rPr>
              <a:t>( ) </a:t>
            </a:r>
            <a:r>
              <a:rPr lang="en-US" sz="2600" dirty="0">
                <a:solidFill>
                  <a:schemeClr val="tx1"/>
                </a:solidFill>
              </a:rPr>
              <a:t>: This function is used to store a stream of characters which is entered by the user</a:t>
            </a:r>
          </a:p>
          <a:p>
            <a:r>
              <a:rPr lang="en-US" sz="2600" dirty="0" err="1">
                <a:solidFill>
                  <a:schemeClr val="tx1"/>
                </a:solidFill>
                <a:highlight>
                  <a:srgbClr val="FFFF00"/>
                </a:highlight>
              </a:rPr>
              <a:t>push_back</a:t>
            </a:r>
            <a:r>
              <a:rPr lang="en-US" sz="2600" dirty="0">
                <a:solidFill>
                  <a:schemeClr val="tx1"/>
                </a:solidFill>
                <a:highlight>
                  <a:srgbClr val="FFFF00"/>
                </a:highlight>
              </a:rPr>
              <a:t>( ): </a:t>
            </a:r>
            <a:r>
              <a:rPr lang="en-US" sz="2600" dirty="0">
                <a:solidFill>
                  <a:schemeClr val="tx1"/>
                </a:solidFill>
              </a:rPr>
              <a:t>This function is used to input a character at the end of the string.</a:t>
            </a:r>
          </a:p>
          <a:p>
            <a:r>
              <a:rPr lang="en-US" sz="2600" dirty="0" err="1">
                <a:solidFill>
                  <a:schemeClr val="tx1"/>
                </a:solidFill>
                <a:highlight>
                  <a:srgbClr val="FFFF00"/>
                </a:highlight>
              </a:rPr>
              <a:t>pop_back</a:t>
            </a:r>
            <a:r>
              <a:rPr lang="en-US" sz="2600" dirty="0">
                <a:solidFill>
                  <a:schemeClr val="tx1"/>
                </a:solidFill>
                <a:highlight>
                  <a:srgbClr val="FFFF00"/>
                </a:highlight>
              </a:rPr>
              <a:t>( ):</a:t>
            </a:r>
            <a:r>
              <a:rPr lang="en-US" sz="2600" dirty="0">
                <a:solidFill>
                  <a:schemeClr val="tx1"/>
                </a:solidFill>
              </a:rPr>
              <a:t>  This function is used to delete the last character from the string.</a:t>
            </a:r>
          </a:p>
          <a:p>
            <a:pPr marL="0" indent="0">
              <a:buNone/>
            </a:pPr>
            <a:endParaRPr lang="en-US" dirty="0"/>
          </a:p>
        </p:txBody>
      </p:sp>
    </p:spTree>
    <p:extLst>
      <p:ext uri="{BB962C8B-B14F-4D97-AF65-F5344CB8AC3E}">
        <p14:creationId xmlns:p14="http://schemas.microsoft.com/office/powerpoint/2010/main" val="3500599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7BFB26-4B32-422B-94B1-E00B38575E9A}"/>
              </a:ext>
            </a:extLst>
          </p:cNvPr>
          <p:cNvPicPr>
            <a:picLocks noChangeAspect="1"/>
          </p:cNvPicPr>
          <p:nvPr/>
        </p:nvPicPr>
        <p:blipFill>
          <a:blip r:embed="rId2"/>
          <a:stretch>
            <a:fillRect/>
          </a:stretch>
        </p:blipFill>
        <p:spPr>
          <a:xfrm>
            <a:off x="271462" y="457200"/>
            <a:ext cx="8601075" cy="4371975"/>
          </a:xfrm>
          <a:prstGeom prst="rect">
            <a:avLst/>
          </a:prstGeom>
        </p:spPr>
      </p:pic>
      <p:pic>
        <p:nvPicPr>
          <p:cNvPr id="6" name="Picture 5">
            <a:extLst>
              <a:ext uri="{FF2B5EF4-FFF2-40B4-BE49-F238E27FC236}">
                <a16:creationId xmlns:a16="http://schemas.microsoft.com/office/drawing/2014/main" id="{1B2DF169-95CA-4432-BC83-79377F163320}"/>
              </a:ext>
            </a:extLst>
          </p:cNvPr>
          <p:cNvPicPr>
            <a:picLocks noChangeAspect="1"/>
          </p:cNvPicPr>
          <p:nvPr/>
        </p:nvPicPr>
        <p:blipFill>
          <a:blip r:embed="rId3"/>
          <a:stretch>
            <a:fillRect/>
          </a:stretch>
        </p:blipFill>
        <p:spPr>
          <a:xfrm>
            <a:off x="609600" y="4648200"/>
            <a:ext cx="6838950" cy="2009775"/>
          </a:xfrm>
          <a:prstGeom prst="rect">
            <a:avLst/>
          </a:prstGeom>
        </p:spPr>
      </p:pic>
    </p:spTree>
    <p:extLst>
      <p:ext uri="{BB962C8B-B14F-4D97-AF65-F5344CB8AC3E}">
        <p14:creationId xmlns:p14="http://schemas.microsoft.com/office/powerpoint/2010/main" val="2731656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BFD56-DCAA-476A-A036-35F2FA47A285}"/>
              </a:ext>
            </a:extLst>
          </p:cNvPr>
          <p:cNvSpPr>
            <a:spLocks noGrp="1"/>
          </p:cNvSpPr>
          <p:nvPr>
            <p:ph type="title"/>
          </p:nvPr>
        </p:nvSpPr>
        <p:spPr/>
        <p:txBody>
          <a:bodyPr>
            <a:normAutofit fontScale="90000"/>
          </a:bodyPr>
          <a:lstStyle/>
          <a:p>
            <a:r>
              <a:rPr lang="en-US" b="1" dirty="0">
                <a:solidFill>
                  <a:srgbClr val="FF0000"/>
                </a:solidFill>
              </a:rPr>
              <a:t>string::erase in C++</a:t>
            </a:r>
            <a:br>
              <a:rPr lang="en-US" b="1" dirty="0"/>
            </a:br>
            <a:endParaRPr lang="en-US" dirty="0"/>
          </a:p>
        </p:txBody>
      </p:sp>
      <p:sp>
        <p:nvSpPr>
          <p:cNvPr id="6" name="Content Placeholder 5">
            <a:extLst>
              <a:ext uri="{FF2B5EF4-FFF2-40B4-BE49-F238E27FC236}">
                <a16:creationId xmlns:a16="http://schemas.microsoft.com/office/drawing/2014/main" id="{504F13A8-C84C-4B32-80F5-03E966A09DA4}"/>
              </a:ext>
            </a:extLst>
          </p:cNvPr>
          <p:cNvSpPr>
            <a:spLocks noGrp="1"/>
          </p:cNvSpPr>
          <p:nvPr>
            <p:ph idx="1"/>
          </p:nvPr>
        </p:nvSpPr>
        <p:spPr/>
        <p:txBody>
          <a:bodyPr>
            <a:normAutofit fontScale="92500" lnSpcReduction="20000"/>
          </a:bodyPr>
          <a:lstStyle/>
          <a:p>
            <a:pPr marL="0" indent="0">
              <a:buNone/>
            </a:pPr>
            <a:r>
              <a:rPr lang="en-US" b="1" dirty="0">
                <a:solidFill>
                  <a:schemeClr val="tx1"/>
                </a:solidFill>
              </a:rPr>
              <a:t>Syntax 1: </a:t>
            </a:r>
            <a:r>
              <a:rPr lang="en-US" dirty="0">
                <a:solidFill>
                  <a:schemeClr val="tx1"/>
                </a:solidFill>
              </a:rPr>
              <a:t>Erases all characters in a string</a:t>
            </a:r>
          </a:p>
          <a:p>
            <a:pPr marL="0" indent="0">
              <a:buNone/>
            </a:pPr>
            <a:r>
              <a:rPr lang="en-US" dirty="0">
                <a:solidFill>
                  <a:schemeClr val="tx1"/>
                </a:solidFill>
              </a:rPr>
              <a:t>// Deletes all characters</a:t>
            </a:r>
          </a:p>
          <a:p>
            <a:pPr marL="0" indent="0">
              <a:buNone/>
            </a:pPr>
            <a:r>
              <a:rPr lang="en-US" dirty="0">
                <a:solidFill>
                  <a:schemeClr val="tx1"/>
                </a:solidFill>
              </a:rPr>
              <a:t>    </a:t>
            </a:r>
            <a:r>
              <a:rPr lang="en-US" dirty="0" err="1">
                <a:solidFill>
                  <a:schemeClr val="tx1"/>
                </a:solidFill>
              </a:rPr>
              <a:t>str.erase</a:t>
            </a:r>
            <a:r>
              <a:rPr lang="en-US" dirty="0">
                <a:solidFill>
                  <a:schemeClr val="tx1"/>
                </a:solidFill>
              </a:rPr>
              <a:t>();</a:t>
            </a:r>
          </a:p>
          <a:p>
            <a:pPr marL="0" indent="0">
              <a:buNone/>
            </a:pPr>
            <a:r>
              <a:rPr lang="en-US" b="1" dirty="0">
                <a:solidFill>
                  <a:schemeClr val="tx1"/>
                </a:solidFill>
              </a:rPr>
              <a:t>Syntax 2: </a:t>
            </a:r>
            <a:r>
              <a:rPr lang="en-US" dirty="0">
                <a:solidFill>
                  <a:schemeClr val="tx1"/>
                </a:solidFill>
              </a:rPr>
              <a:t>Erases all characters after position ‘pos’ </a:t>
            </a:r>
          </a:p>
          <a:p>
            <a:pPr marL="0" indent="0">
              <a:buNone/>
            </a:pPr>
            <a:r>
              <a:rPr lang="en-US" dirty="0">
                <a:solidFill>
                  <a:schemeClr val="tx1"/>
                </a:solidFill>
              </a:rPr>
              <a:t>// Deletes all characters except first one</a:t>
            </a:r>
          </a:p>
          <a:p>
            <a:pPr marL="0" indent="0">
              <a:buNone/>
            </a:pPr>
            <a:r>
              <a:rPr lang="en-US" dirty="0">
                <a:solidFill>
                  <a:schemeClr val="tx1"/>
                </a:solidFill>
              </a:rPr>
              <a:t>    </a:t>
            </a:r>
            <a:r>
              <a:rPr lang="en-US" dirty="0" err="1">
                <a:solidFill>
                  <a:schemeClr val="tx1"/>
                </a:solidFill>
              </a:rPr>
              <a:t>str.erase</a:t>
            </a:r>
            <a:r>
              <a:rPr lang="en-US" dirty="0">
                <a:solidFill>
                  <a:schemeClr val="tx1"/>
                </a:solidFill>
              </a:rPr>
              <a:t>(1);</a:t>
            </a:r>
          </a:p>
          <a:p>
            <a:pPr marL="0" indent="0">
              <a:buNone/>
            </a:pPr>
            <a:r>
              <a:rPr lang="en-US" b="1" dirty="0">
                <a:solidFill>
                  <a:schemeClr val="tx1"/>
                </a:solidFill>
              </a:rPr>
              <a:t>Syntax 3: </a:t>
            </a:r>
            <a:r>
              <a:rPr lang="en-US" dirty="0">
                <a:solidFill>
                  <a:schemeClr val="tx1"/>
                </a:solidFill>
              </a:rPr>
              <a:t>Erases at most, </a:t>
            </a:r>
            <a:r>
              <a:rPr lang="en-US" dirty="0" err="1">
                <a:solidFill>
                  <a:schemeClr val="tx1"/>
                </a:solidFill>
              </a:rPr>
              <a:t>len</a:t>
            </a:r>
            <a:r>
              <a:rPr lang="en-US" dirty="0">
                <a:solidFill>
                  <a:schemeClr val="tx1"/>
                </a:solidFill>
              </a:rPr>
              <a:t> characters of *this, starting at index </a:t>
            </a:r>
            <a:r>
              <a:rPr lang="en-US" dirty="0" err="1">
                <a:solidFill>
                  <a:schemeClr val="tx1"/>
                </a:solidFill>
              </a:rPr>
              <a:t>idx</a:t>
            </a:r>
            <a:endParaRPr lang="en-US" dirty="0">
              <a:solidFill>
                <a:schemeClr val="tx1"/>
              </a:solidFill>
            </a:endParaRPr>
          </a:p>
          <a:p>
            <a:pPr marL="0" indent="0">
              <a:buNone/>
            </a:pPr>
            <a:r>
              <a:rPr lang="en-US" dirty="0">
                <a:solidFill>
                  <a:schemeClr val="tx1"/>
                </a:solidFill>
              </a:rPr>
              <a:t>// Deletes 4 characters from index number 1</a:t>
            </a:r>
          </a:p>
          <a:p>
            <a:pPr marL="0" indent="0">
              <a:buNone/>
            </a:pPr>
            <a:r>
              <a:rPr lang="en-US" dirty="0">
                <a:solidFill>
                  <a:schemeClr val="tx1"/>
                </a:solidFill>
              </a:rPr>
              <a:t>    </a:t>
            </a:r>
            <a:r>
              <a:rPr lang="en-US" dirty="0" err="1">
                <a:solidFill>
                  <a:schemeClr val="tx1"/>
                </a:solidFill>
              </a:rPr>
              <a:t>str.erase</a:t>
            </a:r>
            <a:r>
              <a:rPr lang="en-US" dirty="0">
                <a:solidFill>
                  <a:schemeClr val="tx1"/>
                </a:solidFill>
              </a:rPr>
              <a:t>(1, 4);</a:t>
            </a:r>
          </a:p>
        </p:txBody>
      </p:sp>
    </p:spTree>
    <p:extLst>
      <p:ext uri="{BB962C8B-B14F-4D97-AF65-F5344CB8AC3E}">
        <p14:creationId xmlns:p14="http://schemas.microsoft.com/office/powerpoint/2010/main" val="3250639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6BE2E1-1730-4B48-BDF4-C4BAEFD29C9A}"/>
              </a:ext>
            </a:extLst>
          </p:cNvPr>
          <p:cNvPicPr>
            <a:picLocks noGrp="1" noChangeAspect="1"/>
          </p:cNvPicPr>
          <p:nvPr>
            <p:ph idx="1"/>
          </p:nvPr>
        </p:nvPicPr>
        <p:blipFill>
          <a:blip r:embed="rId2"/>
          <a:stretch>
            <a:fillRect/>
          </a:stretch>
        </p:blipFill>
        <p:spPr>
          <a:xfrm>
            <a:off x="381000" y="1066800"/>
            <a:ext cx="7753350" cy="4029075"/>
          </a:xfrm>
          <a:prstGeom prst="rect">
            <a:avLst/>
          </a:prstGeom>
        </p:spPr>
      </p:pic>
      <p:pic>
        <p:nvPicPr>
          <p:cNvPr id="5" name="Picture 4">
            <a:extLst>
              <a:ext uri="{FF2B5EF4-FFF2-40B4-BE49-F238E27FC236}">
                <a16:creationId xmlns:a16="http://schemas.microsoft.com/office/drawing/2014/main" id="{03C0F663-735F-491F-8087-04BB6DA10883}"/>
              </a:ext>
            </a:extLst>
          </p:cNvPr>
          <p:cNvPicPr>
            <a:picLocks noChangeAspect="1"/>
          </p:cNvPicPr>
          <p:nvPr/>
        </p:nvPicPr>
        <p:blipFill>
          <a:blip r:embed="rId3"/>
          <a:stretch>
            <a:fillRect/>
          </a:stretch>
        </p:blipFill>
        <p:spPr>
          <a:xfrm>
            <a:off x="1828800" y="5480050"/>
            <a:ext cx="6591300" cy="828675"/>
          </a:xfrm>
          <a:prstGeom prst="rect">
            <a:avLst/>
          </a:prstGeom>
        </p:spPr>
      </p:pic>
    </p:spTree>
    <p:extLst>
      <p:ext uri="{BB962C8B-B14F-4D97-AF65-F5344CB8AC3E}">
        <p14:creationId xmlns:p14="http://schemas.microsoft.com/office/powerpoint/2010/main" val="2637209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DFFC-F7E2-4347-8EAE-AD61A4D1647C}"/>
              </a:ext>
            </a:extLst>
          </p:cNvPr>
          <p:cNvSpPr>
            <a:spLocks noGrp="1"/>
          </p:cNvSpPr>
          <p:nvPr>
            <p:ph type="title"/>
          </p:nvPr>
        </p:nvSpPr>
        <p:spPr/>
        <p:txBody>
          <a:bodyPr>
            <a:normAutofit fontScale="90000"/>
          </a:bodyPr>
          <a:lstStyle/>
          <a:p>
            <a:r>
              <a:rPr lang="en-US" b="1" dirty="0">
                <a:solidFill>
                  <a:srgbClr val="C00000"/>
                </a:solidFill>
              </a:rPr>
              <a:t>string::insert() in C++</a:t>
            </a:r>
            <a:br>
              <a:rPr lang="en-US" b="1" dirty="0"/>
            </a:br>
            <a:endParaRPr lang="en-US" dirty="0"/>
          </a:p>
        </p:txBody>
      </p:sp>
      <p:sp>
        <p:nvSpPr>
          <p:cNvPr id="3" name="Content Placeholder 2">
            <a:extLst>
              <a:ext uri="{FF2B5EF4-FFF2-40B4-BE49-F238E27FC236}">
                <a16:creationId xmlns:a16="http://schemas.microsoft.com/office/drawing/2014/main" id="{856D1606-041C-4A3E-8841-0AFCA9CCBDE0}"/>
              </a:ext>
            </a:extLst>
          </p:cNvPr>
          <p:cNvSpPr>
            <a:spLocks noGrp="1"/>
          </p:cNvSpPr>
          <p:nvPr>
            <p:ph idx="1"/>
          </p:nvPr>
        </p:nvSpPr>
        <p:spPr/>
        <p:txBody>
          <a:bodyPr/>
          <a:lstStyle/>
          <a:p>
            <a:pPr marL="0" indent="0" algn="just">
              <a:buNone/>
            </a:pPr>
            <a:r>
              <a:rPr lang="en-US" b="1" dirty="0">
                <a:solidFill>
                  <a:schemeClr val="tx1"/>
                </a:solidFill>
              </a:rPr>
              <a:t>insert() </a:t>
            </a:r>
            <a:r>
              <a:rPr lang="en-US" dirty="0">
                <a:solidFill>
                  <a:schemeClr val="tx1"/>
                </a:solidFill>
              </a:rPr>
              <a:t>is used to insert string in string at specified index</a:t>
            </a:r>
          </a:p>
          <a:p>
            <a:pPr marL="0" indent="0" algn="just">
              <a:buNone/>
            </a:pPr>
            <a:r>
              <a:rPr lang="en-US" b="1" dirty="0">
                <a:solidFill>
                  <a:schemeClr val="tx1"/>
                </a:solidFill>
              </a:rPr>
              <a:t>Syntax : </a:t>
            </a:r>
            <a:r>
              <a:rPr lang="en-US" dirty="0">
                <a:solidFill>
                  <a:schemeClr val="tx1"/>
                </a:solidFill>
              </a:rPr>
              <a:t>Inserts the characters of str starting from index </a:t>
            </a:r>
            <a:r>
              <a:rPr lang="en-US" dirty="0" err="1">
                <a:solidFill>
                  <a:schemeClr val="tx1"/>
                </a:solidFill>
              </a:rPr>
              <a:t>idx</a:t>
            </a:r>
            <a:r>
              <a:rPr lang="en-US" dirty="0">
                <a:solidFill>
                  <a:schemeClr val="tx1"/>
                </a:solidFill>
              </a:rPr>
              <a:t>.</a:t>
            </a:r>
          </a:p>
          <a:p>
            <a:pPr marL="0" indent="0" algn="just">
              <a:buNone/>
            </a:pPr>
            <a:r>
              <a:rPr lang="en-US" dirty="0">
                <a:solidFill>
                  <a:schemeClr val="tx1"/>
                </a:solidFill>
              </a:rPr>
              <a:t>// Inserts str2 in str1 starting </a:t>
            </a:r>
          </a:p>
          <a:p>
            <a:pPr marL="0" indent="0" algn="just">
              <a:buNone/>
            </a:pPr>
            <a:r>
              <a:rPr lang="en-US" dirty="0">
                <a:solidFill>
                  <a:schemeClr val="tx1"/>
                </a:solidFill>
              </a:rPr>
              <a:t>    // from 6th index of str1</a:t>
            </a:r>
          </a:p>
          <a:p>
            <a:pPr marL="0" indent="0" algn="just">
              <a:buNone/>
            </a:pPr>
            <a:r>
              <a:rPr lang="en-US" dirty="0">
                <a:solidFill>
                  <a:schemeClr val="tx1"/>
                </a:solidFill>
              </a:rPr>
              <a:t>    str1.insert(6, str2);</a:t>
            </a:r>
          </a:p>
        </p:txBody>
      </p:sp>
    </p:spTree>
    <p:extLst>
      <p:ext uri="{BB962C8B-B14F-4D97-AF65-F5344CB8AC3E}">
        <p14:creationId xmlns:p14="http://schemas.microsoft.com/office/powerpoint/2010/main" val="1996507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335AD0-C54A-4502-B0FE-4ECA40EC0876}"/>
              </a:ext>
            </a:extLst>
          </p:cNvPr>
          <p:cNvPicPr>
            <a:picLocks noGrp="1" noChangeAspect="1"/>
          </p:cNvPicPr>
          <p:nvPr>
            <p:ph idx="1"/>
          </p:nvPr>
        </p:nvPicPr>
        <p:blipFill>
          <a:blip r:embed="rId2"/>
          <a:stretch>
            <a:fillRect/>
          </a:stretch>
        </p:blipFill>
        <p:spPr>
          <a:xfrm>
            <a:off x="685800" y="762000"/>
            <a:ext cx="4876800" cy="3444453"/>
          </a:xfrm>
          <a:prstGeom prst="rect">
            <a:avLst/>
          </a:prstGeom>
        </p:spPr>
      </p:pic>
      <p:pic>
        <p:nvPicPr>
          <p:cNvPr id="5" name="Picture 4">
            <a:extLst>
              <a:ext uri="{FF2B5EF4-FFF2-40B4-BE49-F238E27FC236}">
                <a16:creationId xmlns:a16="http://schemas.microsoft.com/office/drawing/2014/main" id="{C76213DC-7C23-43B3-BDF8-6C4F184A6DDC}"/>
              </a:ext>
            </a:extLst>
          </p:cNvPr>
          <p:cNvPicPr>
            <a:picLocks noChangeAspect="1"/>
          </p:cNvPicPr>
          <p:nvPr/>
        </p:nvPicPr>
        <p:blipFill>
          <a:blip r:embed="rId3"/>
          <a:stretch>
            <a:fillRect/>
          </a:stretch>
        </p:blipFill>
        <p:spPr>
          <a:xfrm>
            <a:off x="1066800" y="4419600"/>
            <a:ext cx="2247900" cy="400050"/>
          </a:xfrm>
          <a:prstGeom prst="rect">
            <a:avLst/>
          </a:prstGeom>
        </p:spPr>
      </p:pic>
    </p:spTree>
    <p:extLst>
      <p:ext uri="{BB962C8B-B14F-4D97-AF65-F5344CB8AC3E}">
        <p14:creationId xmlns:p14="http://schemas.microsoft.com/office/powerpoint/2010/main" val="1622296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EAB6-F664-4DA0-A52F-2F1C851C27C7}"/>
              </a:ext>
            </a:extLst>
          </p:cNvPr>
          <p:cNvSpPr>
            <a:spLocks noGrp="1"/>
          </p:cNvSpPr>
          <p:nvPr>
            <p:ph type="title"/>
          </p:nvPr>
        </p:nvSpPr>
        <p:spPr/>
        <p:txBody>
          <a:bodyPr>
            <a:normAutofit fontScale="90000"/>
          </a:bodyPr>
          <a:lstStyle/>
          <a:p>
            <a:r>
              <a:rPr lang="en-US" dirty="0">
                <a:solidFill>
                  <a:srgbClr val="C00000"/>
                </a:solidFill>
              </a:rPr>
              <a:t>Capacity Functions:</a:t>
            </a:r>
            <a:br>
              <a:rPr lang="en-US" dirty="0"/>
            </a:br>
            <a:endParaRPr lang="en-US" dirty="0"/>
          </a:p>
        </p:txBody>
      </p:sp>
      <p:sp>
        <p:nvSpPr>
          <p:cNvPr id="3" name="Content Placeholder 2">
            <a:extLst>
              <a:ext uri="{FF2B5EF4-FFF2-40B4-BE49-F238E27FC236}">
                <a16:creationId xmlns:a16="http://schemas.microsoft.com/office/drawing/2014/main" id="{0EEA78F2-2E88-4B47-8922-4006BA53EC01}"/>
              </a:ext>
            </a:extLst>
          </p:cNvPr>
          <p:cNvSpPr>
            <a:spLocks noGrp="1"/>
          </p:cNvSpPr>
          <p:nvPr>
            <p:ph idx="1"/>
          </p:nvPr>
        </p:nvSpPr>
        <p:spPr>
          <a:xfrm>
            <a:off x="457200" y="1295400"/>
            <a:ext cx="8229600" cy="4830763"/>
          </a:xfrm>
        </p:spPr>
        <p:txBody>
          <a:bodyPr>
            <a:normAutofit fontScale="92500" lnSpcReduction="20000"/>
          </a:bodyPr>
          <a:lstStyle/>
          <a:p>
            <a:pPr algn="just"/>
            <a:r>
              <a:rPr lang="en-US" dirty="0">
                <a:solidFill>
                  <a:schemeClr val="tx1"/>
                </a:solidFill>
                <a:highlight>
                  <a:srgbClr val="FFFF00"/>
                </a:highlight>
              </a:rPr>
              <a:t>capacity() :- </a:t>
            </a:r>
            <a:r>
              <a:rPr lang="en-US" dirty="0">
                <a:solidFill>
                  <a:schemeClr val="tx1"/>
                </a:solidFill>
              </a:rPr>
              <a:t>This function returns the capacity allocated to the string, which can be equal to or more than the size of the string. Additional space is allocated so that when the new characters are added to the string, the operations can be done efficiently.</a:t>
            </a:r>
          </a:p>
          <a:p>
            <a:pPr algn="just"/>
            <a:r>
              <a:rPr lang="en-US" dirty="0">
                <a:solidFill>
                  <a:schemeClr val="tx1"/>
                </a:solidFill>
                <a:highlight>
                  <a:srgbClr val="FFFF00"/>
                </a:highlight>
              </a:rPr>
              <a:t>size() </a:t>
            </a:r>
            <a:r>
              <a:rPr lang="en-US" dirty="0">
                <a:solidFill>
                  <a:schemeClr val="tx1"/>
                </a:solidFill>
              </a:rPr>
              <a:t>:- This function returns the length of the string, in terms of bytes.</a:t>
            </a:r>
          </a:p>
          <a:p>
            <a:pPr algn="just"/>
            <a:r>
              <a:rPr lang="en-US" dirty="0">
                <a:solidFill>
                  <a:schemeClr val="tx1"/>
                </a:solidFill>
                <a:highlight>
                  <a:srgbClr val="FFFF00"/>
                </a:highlight>
              </a:rPr>
              <a:t>length():-</a:t>
            </a:r>
            <a:r>
              <a:rPr lang="en-US" dirty="0">
                <a:solidFill>
                  <a:schemeClr val="tx1"/>
                </a:solidFill>
              </a:rPr>
              <a:t>This function finds the length of the string</a:t>
            </a:r>
          </a:p>
          <a:p>
            <a:pPr algn="just"/>
            <a:r>
              <a:rPr lang="en-US" dirty="0" err="1">
                <a:solidFill>
                  <a:schemeClr val="tx1"/>
                </a:solidFill>
                <a:highlight>
                  <a:srgbClr val="FFFF00"/>
                </a:highlight>
              </a:rPr>
              <a:t>max_size</a:t>
            </a:r>
            <a:r>
              <a:rPr lang="en-US" dirty="0">
                <a:solidFill>
                  <a:schemeClr val="tx1"/>
                </a:solidFill>
                <a:highlight>
                  <a:srgbClr val="FFFF00"/>
                </a:highlight>
              </a:rPr>
              <a:t>(): </a:t>
            </a:r>
            <a:r>
              <a:rPr lang="en-US" dirty="0">
                <a:solidFill>
                  <a:schemeClr val="tx1"/>
                </a:solidFill>
              </a:rPr>
              <a:t>Returns the maximum length the string can reach.</a:t>
            </a:r>
          </a:p>
        </p:txBody>
      </p:sp>
    </p:spTree>
    <p:extLst>
      <p:ext uri="{BB962C8B-B14F-4D97-AF65-F5344CB8AC3E}">
        <p14:creationId xmlns:p14="http://schemas.microsoft.com/office/powerpoint/2010/main" val="425518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BC6DE-C664-439F-A7E0-9CCE64564C61}"/>
              </a:ext>
            </a:extLst>
          </p:cNvPr>
          <p:cNvPicPr>
            <a:picLocks noChangeAspect="1"/>
          </p:cNvPicPr>
          <p:nvPr/>
        </p:nvPicPr>
        <p:blipFill>
          <a:blip r:embed="rId2"/>
          <a:stretch>
            <a:fillRect/>
          </a:stretch>
        </p:blipFill>
        <p:spPr>
          <a:xfrm>
            <a:off x="838200" y="5105400"/>
            <a:ext cx="6553200" cy="1563149"/>
          </a:xfrm>
          <a:prstGeom prst="rect">
            <a:avLst/>
          </a:prstGeom>
        </p:spPr>
      </p:pic>
      <p:pic>
        <p:nvPicPr>
          <p:cNvPr id="5" name="Picture 4">
            <a:extLst>
              <a:ext uri="{FF2B5EF4-FFF2-40B4-BE49-F238E27FC236}">
                <a16:creationId xmlns:a16="http://schemas.microsoft.com/office/drawing/2014/main" id="{D68F6D90-BE86-4DBB-BDCD-D6AB74F6BB29}"/>
              </a:ext>
            </a:extLst>
          </p:cNvPr>
          <p:cNvPicPr>
            <a:picLocks noChangeAspect="1"/>
          </p:cNvPicPr>
          <p:nvPr/>
        </p:nvPicPr>
        <p:blipFill>
          <a:blip r:embed="rId3"/>
          <a:stretch>
            <a:fillRect/>
          </a:stretch>
        </p:blipFill>
        <p:spPr>
          <a:xfrm>
            <a:off x="0" y="1295400"/>
            <a:ext cx="9144000" cy="3344940"/>
          </a:xfrm>
          <a:prstGeom prst="rect">
            <a:avLst/>
          </a:prstGeom>
        </p:spPr>
      </p:pic>
    </p:spTree>
    <p:extLst>
      <p:ext uri="{BB962C8B-B14F-4D97-AF65-F5344CB8AC3E}">
        <p14:creationId xmlns:p14="http://schemas.microsoft.com/office/powerpoint/2010/main" val="1757736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E5B-FECD-4D5C-B3B0-67F48656396B}"/>
              </a:ext>
            </a:extLst>
          </p:cNvPr>
          <p:cNvSpPr>
            <a:spLocks noGrp="1"/>
          </p:cNvSpPr>
          <p:nvPr>
            <p:ph type="title"/>
          </p:nvPr>
        </p:nvSpPr>
        <p:spPr/>
        <p:txBody>
          <a:bodyPr>
            <a:normAutofit fontScale="90000"/>
          </a:bodyPr>
          <a:lstStyle/>
          <a:p>
            <a:r>
              <a:rPr lang="en-US" b="1" dirty="0">
                <a:solidFill>
                  <a:srgbClr val="C00000"/>
                </a:solidFill>
              </a:rPr>
              <a:t>string::resize() in C++</a:t>
            </a:r>
            <a:br>
              <a:rPr lang="en-US" b="1" dirty="0"/>
            </a:br>
            <a:endParaRPr lang="en-US" dirty="0"/>
          </a:p>
        </p:txBody>
      </p:sp>
      <p:sp>
        <p:nvSpPr>
          <p:cNvPr id="3" name="Content Placeholder 2">
            <a:extLst>
              <a:ext uri="{FF2B5EF4-FFF2-40B4-BE49-F238E27FC236}">
                <a16:creationId xmlns:a16="http://schemas.microsoft.com/office/drawing/2014/main" id="{31BC82D9-42BF-4D9A-AFE7-CBFC9931B175}"/>
              </a:ext>
            </a:extLst>
          </p:cNvPr>
          <p:cNvSpPr>
            <a:spLocks noGrp="1"/>
          </p:cNvSpPr>
          <p:nvPr>
            <p:ph idx="1"/>
          </p:nvPr>
        </p:nvSpPr>
        <p:spPr>
          <a:xfrm>
            <a:off x="304800" y="1066800"/>
            <a:ext cx="8382000" cy="5059363"/>
          </a:xfrm>
        </p:spPr>
        <p:txBody>
          <a:bodyPr>
            <a:normAutofit/>
          </a:bodyPr>
          <a:lstStyle/>
          <a:p>
            <a:pPr marL="0" indent="0" algn="just">
              <a:buNone/>
            </a:pPr>
            <a:r>
              <a:rPr lang="en-US" sz="2400" dirty="0">
                <a:solidFill>
                  <a:schemeClr val="tx1"/>
                </a:solidFill>
              </a:rPr>
              <a:t>The resize() member function is used to change the size of the string. </a:t>
            </a:r>
          </a:p>
        </p:txBody>
      </p:sp>
      <p:pic>
        <p:nvPicPr>
          <p:cNvPr id="4" name="Picture 3">
            <a:extLst>
              <a:ext uri="{FF2B5EF4-FFF2-40B4-BE49-F238E27FC236}">
                <a16:creationId xmlns:a16="http://schemas.microsoft.com/office/drawing/2014/main" id="{A16A85E5-895F-4C09-A705-9FFEE75DAC1D}"/>
              </a:ext>
            </a:extLst>
          </p:cNvPr>
          <p:cNvPicPr>
            <a:picLocks noChangeAspect="1"/>
          </p:cNvPicPr>
          <p:nvPr/>
        </p:nvPicPr>
        <p:blipFill>
          <a:blip r:embed="rId2"/>
          <a:stretch>
            <a:fillRect/>
          </a:stretch>
        </p:blipFill>
        <p:spPr>
          <a:xfrm>
            <a:off x="457200" y="1885950"/>
            <a:ext cx="7562850" cy="3771900"/>
          </a:xfrm>
          <a:prstGeom prst="rect">
            <a:avLst/>
          </a:prstGeom>
        </p:spPr>
      </p:pic>
      <p:pic>
        <p:nvPicPr>
          <p:cNvPr id="5" name="Picture 4">
            <a:extLst>
              <a:ext uri="{FF2B5EF4-FFF2-40B4-BE49-F238E27FC236}">
                <a16:creationId xmlns:a16="http://schemas.microsoft.com/office/drawing/2014/main" id="{40F7C726-0EAD-4142-AFD5-2BD7766693CC}"/>
              </a:ext>
            </a:extLst>
          </p:cNvPr>
          <p:cNvPicPr>
            <a:picLocks noChangeAspect="1"/>
          </p:cNvPicPr>
          <p:nvPr/>
        </p:nvPicPr>
        <p:blipFill>
          <a:blip r:embed="rId3"/>
          <a:stretch>
            <a:fillRect/>
          </a:stretch>
        </p:blipFill>
        <p:spPr>
          <a:xfrm>
            <a:off x="2362200" y="5428099"/>
            <a:ext cx="4105275" cy="1396126"/>
          </a:xfrm>
          <a:prstGeom prst="rect">
            <a:avLst/>
          </a:prstGeom>
        </p:spPr>
      </p:pic>
    </p:spTree>
    <p:extLst>
      <p:ext uri="{BB962C8B-B14F-4D97-AF65-F5344CB8AC3E}">
        <p14:creationId xmlns:p14="http://schemas.microsoft.com/office/powerpoint/2010/main" val="103648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1252933937"/>
              </p:ext>
            </p:extLst>
          </p:nvPr>
        </p:nvGraphicFramePr>
        <p:xfrm>
          <a:off x="609600" y="1397000"/>
          <a:ext cx="7848600" cy="5186361"/>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2330164">
                <a:tc>
                  <a:txBody>
                    <a:bodyPr/>
                    <a:lstStyle/>
                    <a:p>
                      <a:r>
                        <a:rPr lang="en-US" sz="2400" b="1" dirty="0"/>
                        <a:t>Memory Address</a:t>
                      </a:r>
                      <a:endParaRPr lang="en-US" sz="2400" dirty="0"/>
                    </a:p>
                  </a:txBody>
                  <a:tcPr/>
                </a:tc>
                <a:tc>
                  <a:txBody>
                    <a:bodyPr/>
                    <a:lstStyle/>
                    <a:p>
                      <a:endParaRPr lang="en-US" sz="2400" dirty="0">
                        <a:highlight>
                          <a:srgbClr val="FFFF00"/>
                        </a:highlight>
                      </a:endParaRPr>
                    </a:p>
                  </a:txBody>
                  <a:tcPr/>
                </a:tc>
                <a:tc>
                  <a:txBody>
                    <a:bodyPr/>
                    <a:lstStyle/>
                    <a:p>
                      <a:endParaRPr lang="en-US" sz="2400" dirty="0">
                        <a:highlight>
                          <a:srgbClr val="FF00FF"/>
                        </a:highlight>
                      </a:endParaRPr>
                    </a:p>
                  </a:txBody>
                  <a:tcPr/>
                </a:tc>
                <a:extLst>
                  <a:ext uri="{0D108BD9-81ED-4DB2-BD59-A6C34878D82A}">
                    <a16:rowId xmlns:a16="http://schemas.microsoft.com/office/drawing/2014/main" val="1841167271"/>
                  </a:ext>
                </a:extLst>
              </a:tr>
              <a:tr h="1962351">
                <a:tc>
                  <a:txBody>
                    <a:bodyPr/>
                    <a:lstStyle/>
                    <a:p>
                      <a:r>
                        <a:rPr lang="en-US" sz="2400" dirty="0"/>
                        <a:t>NULL Value</a:t>
                      </a:r>
                    </a:p>
                  </a:txBody>
                  <a:tcPr/>
                </a:tc>
                <a:tc>
                  <a:txBody>
                    <a:bodyPr/>
                    <a:lstStyle/>
                    <a:p>
                      <a:r>
                        <a:rPr lang="en-US" sz="2800" dirty="0">
                          <a:highlight>
                            <a:srgbClr val="FFFF00"/>
                          </a:highlight>
                        </a:rPr>
                        <a:t>int *</a:t>
                      </a:r>
                      <a:r>
                        <a:rPr lang="en-US" sz="2800" dirty="0" err="1">
                          <a:highlight>
                            <a:srgbClr val="FFFF00"/>
                          </a:highlight>
                        </a:rPr>
                        <a:t>ptr</a:t>
                      </a:r>
                      <a:r>
                        <a:rPr lang="en-US" sz="2800" dirty="0">
                          <a:highlight>
                            <a:srgbClr val="FFFF00"/>
                          </a:highlight>
                        </a:rPr>
                        <a:t> = NULL;</a:t>
                      </a:r>
                    </a:p>
                  </a:txBody>
                  <a:tcPr/>
                </a:tc>
                <a:tc>
                  <a:txBody>
                    <a:bodyPr/>
                    <a:lstStyle/>
                    <a:p>
                      <a:r>
                        <a:rPr lang="en-US" sz="2800" dirty="0">
                          <a:highlight>
                            <a:srgbClr val="FF00FF"/>
                          </a:highlight>
                        </a:rPr>
                        <a:t> int x;</a:t>
                      </a:r>
                    </a:p>
                    <a:p>
                      <a:r>
                        <a:rPr lang="en-US" sz="2800" dirty="0">
                          <a:highlight>
                            <a:srgbClr val="FF00FF"/>
                          </a:highlight>
                        </a:rPr>
                        <a:t> int &amp;y=x;      y=NULL;</a:t>
                      </a:r>
                    </a:p>
                  </a:txBody>
                  <a:tcPr/>
                </a:tc>
                <a:extLst>
                  <a:ext uri="{0D108BD9-81ED-4DB2-BD59-A6C34878D82A}">
                    <a16:rowId xmlns:a16="http://schemas.microsoft.com/office/drawing/2014/main" val="366225200"/>
                  </a:ext>
                </a:extLst>
              </a:tr>
            </a:tbl>
          </a:graphicData>
        </a:graphic>
      </p:graphicFrame>
      <p:pic>
        <p:nvPicPr>
          <p:cNvPr id="3" name="Picture 2">
            <a:extLst>
              <a:ext uri="{FF2B5EF4-FFF2-40B4-BE49-F238E27FC236}">
                <a16:creationId xmlns:a16="http://schemas.microsoft.com/office/drawing/2014/main" id="{F9AFB3FF-5E22-4AB2-A03A-3346D0BD64C6}"/>
              </a:ext>
            </a:extLst>
          </p:cNvPr>
          <p:cNvPicPr>
            <a:picLocks noChangeAspect="1"/>
          </p:cNvPicPr>
          <p:nvPr/>
        </p:nvPicPr>
        <p:blipFill>
          <a:blip r:embed="rId2"/>
          <a:stretch>
            <a:fillRect/>
          </a:stretch>
        </p:blipFill>
        <p:spPr>
          <a:xfrm>
            <a:off x="3429000" y="2494280"/>
            <a:ext cx="2133600" cy="1792224"/>
          </a:xfrm>
          <a:prstGeom prst="rect">
            <a:avLst/>
          </a:prstGeom>
        </p:spPr>
      </p:pic>
      <p:pic>
        <p:nvPicPr>
          <p:cNvPr id="4" name="Picture 3">
            <a:extLst>
              <a:ext uri="{FF2B5EF4-FFF2-40B4-BE49-F238E27FC236}">
                <a16:creationId xmlns:a16="http://schemas.microsoft.com/office/drawing/2014/main" id="{9FD9899C-58F6-485B-8E74-533214D9BF91}"/>
              </a:ext>
            </a:extLst>
          </p:cNvPr>
          <p:cNvPicPr>
            <a:picLocks noChangeAspect="1"/>
          </p:cNvPicPr>
          <p:nvPr/>
        </p:nvPicPr>
        <p:blipFill>
          <a:blip r:embed="rId3"/>
          <a:stretch>
            <a:fillRect/>
          </a:stretch>
        </p:blipFill>
        <p:spPr>
          <a:xfrm>
            <a:off x="6248400" y="2468489"/>
            <a:ext cx="1676400" cy="2027680"/>
          </a:xfrm>
          <a:prstGeom prst="rect">
            <a:avLst/>
          </a:prstGeom>
        </p:spPr>
      </p:pic>
      <p:pic>
        <p:nvPicPr>
          <p:cNvPr id="10" name="Graphic 9" descr="Close">
            <a:extLst>
              <a:ext uri="{FF2B5EF4-FFF2-40B4-BE49-F238E27FC236}">
                <a16:creationId xmlns:a16="http://schemas.microsoft.com/office/drawing/2014/main" id="{D2D80F1A-875B-4A09-AC41-82CF96369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7639" y="4953761"/>
            <a:ext cx="690561" cy="690561"/>
          </a:xfrm>
          <a:prstGeom prst="rect">
            <a:avLst/>
          </a:prstGeom>
        </p:spPr>
      </p:pic>
      <p:pic>
        <p:nvPicPr>
          <p:cNvPr id="7" name="Graphic 6" descr="Checkmark">
            <a:extLst>
              <a:ext uri="{FF2B5EF4-FFF2-40B4-BE49-F238E27FC236}">
                <a16:creationId xmlns:a16="http://schemas.microsoft.com/office/drawing/2014/main" id="{F68BFB33-3522-45E1-BCB3-98B067B3B9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400" y="5291750"/>
            <a:ext cx="705143" cy="705143"/>
          </a:xfrm>
          <a:prstGeom prst="rect">
            <a:avLst/>
          </a:prstGeom>
        </p:spPr>
      </p:pic>
    </p:spTree>
    <p:extLst>
      <p:ext uri="{BB962C8B-B14F-4D97-AF65-F5344CB8AC3E}">
        <p14:creationId xmlns:p14="http://schemas.microsoft.com/office/powerpoint/2010/main" val="3336388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9A3-DFCC-4082-A790-9DDDA5269FAB}"/>
              </a:ext>
            </a:extLst>
          </p:cNvPr>
          <p:cNvSpPr>
            <a:spLocks noGrp="1"/>
          </p:cNvSpPr>
          <p:nvPr>
            <p:ph type="title"/>
          </p:nvPr>
        </p:nvSpPr>
        <p:spPr/>
        <p:txBody>
          <a:bodyPr>
            <a:normAutofit fontScale="90000"/>
          </a:bodyPr>
          <a:lstStyle/>
          <a:p>
            <a:r>
              <a:rPr lang="en-US" b="1" dirty="0"/>
              <a:t>string::</a:t>
            </a:r>
            <a:r>
              <a:rPr lang="en-US" b="1" dirty="0" err="1"/>
              <a:t>substr</a:t>
            </a:r>
            <a:r>
              <a:rPr lang="en-US" b="1" dirty="0"/>
              <a:t> in C++</a:t>
            </a:r>
            <a:br>
              <a:rPr lang="en-US" b="1" dirty="0"/>
            </a:br>
            <a:endParaRPr lang="en-US" dirty="0"/>
          </a:p>
        </p:txBody>
      </p:sp>
      <p:sp>
        <p:nvSpPr>
          <p:cNvPr id="3" name="Content Placeholder 2">
            <a:extLst>
              <a:ext uri="{FF2B5EF4-FFF2-40B4-BE49-F238E27FC236}">
                <a16:creationId xmlns:a16="http://schemas.microsoft.com/office/drawing/2014/main" id="{F4BB1A3B-F7F7-4917-9E9C-9558E74B8320}"/>
              </a:ext>
            </a:extLst>
          </p:cNvPr>
          <p:cNvSpPr>
            <a:spLocks noGrp="1"/>
          </p:cNvSpPr>
          <p:nvPr>
            <p:ph idx="1"/>
          </p:nvPr>
        </p:nvSpPr>
        <p:spPr>
          <a:xfrm>
            <a:off x="457200" y="1600200"/>
            <a:ext cx="4724400" cy="4525963"/>
          </a:xfrm>
        </p:spPr>
        <p:txBody>
          <a:bodyPr>
            <a:normAutofit/>
          </a:bodyPr>
          <a:lstStyle/>
          <a:p>
            <a:pPr marL="0" indent="0" algn="just">
              <a:buNone/>
            </a:pPr>
            <a:r>
              <a:rPr lang="en-US" sz="2800" dirty="0">
                <a:solidFill>
                  <a:schemeClr val="tx1"/>
                </a:solidFill>
              </a:rPr>
              <a:t>The </a:t>
            </a:r>
            <a:r>
              <a:rPr lang="en-US" sz="2800" dirty="0" err="1">
                <a:solidFill>
                  <a:schemeClr val="tx1"/>
                </a:solidFill>
              </a:rPr>
              <a:t>substr</a:t>
            </a:r>
            <a:r>
              <a:rPr lang="en-US" sz="2800" dirty="0">
                <a:solidFill>
                  <a:schemeClr val="tx1"/>
                </a:solidFill>
              </a:rPr>
              <a:t>() member function is used to extract a substring from the std::string starting from a specified position. </a:t>
            </a:r>
          </a:p>
        </p:txBody>
      </p:sp>
      <p:pic>
        <p:nvPicPr>
          <p:cNvPr id="4" name="Picture 3">
            <a:extLst>
              <a:ext uri="{FF2B5EF4-FFF2-40B4-BE49-F238E27FC236}">
                <a16:creationId xmlns:a16="http://schemas.microsoft.com/office/drawing/2014/main" id="{9F1C86FD-B31D-41CB-AEC6-3B3822237289}"/>
              </a:ext>
            </a:extLst>
          </p:cNvPr>
          <p:cNvPicPr>
            <a:picLocks noChangeAspect="1"/>
          </p:cNvPicPr>
          <p:nvPr/>
        </p:nvPicPr>
        <p:blipFill>
          <a:blip r:embed="rId2"/>
          <a:stretch>
            <a:fillRect/>
          </a:stretch>
        </p:blipFill>
        <p:spPr>
          <a:xfrm>
            <a:off x="304800" y="3500730"/>
            <a:ext cx="5438775" cy="2867025"/>
          </a:xfrm>
          <a:prstGeom prst="rect">
            <a:avLst/>
          </a:prstGeom>
        </p:spPr>
      </p:pic>
      <p:pic>
        <p:nvPicPr>
          <p:cNvPr id="5" name="Picture 4">
            <a:extLst>
              <a:ext uri="{FF2B5EF4-FFF2-40B4-BE49-F238E27FC236}">
                <a16:creationId xmlns:a16="http://schemas.microsoft.com/office/drawing/2014/main" id="{831D6041-BEBC-4AAE-AA97-0221EEF3AFF7}"/>
              </a:ext>
            </a:extLst>
          </p:cNvPr>
          <p:cNvPicPr>
            <a:picLocks noChangeAspect="1"/>
          </p:cNvPicPr>
          <p:nvPr/>
        </p:nvPicPr>
        <p:blipFill>
          <a:blip r:embed="rId3"/>
          <a:stretch>
            <a:fillRect/>
          </a:stretch>
        </p:blipFill>
        <p:spPr>
          <a:xfrm>
            <a:off x="5743575" y="6126163"/>
            <a:ext cx="1238250" cy="371475"/>
          </a:xfrm>
          <a:prstGeom prst="rect">
            <a:avLst/>
          </a:prstGeom>
        </p:spPr>
      </p:pic>
    </p:spTree>
    <p:extLst>
      <p:ext uri="{BB962C8B-B14F-4D97-AF65-F5344CB8AC3E}">
        <p14:creationId xmlns:p14="http://schemas.microsoft.com/office/powerpoint/2010/main" val="1224375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8700-DB65-4394-9536-28ED04466D51}"/>
              </a:ext>
            </a:extLst>
          </p:cNvPr>
          <p:cNvSpPr>
            <a:spLocks noGrp="1"/>
          </p:cNvSpPr>
          <p:nvPr>
            <p:ph type="title"/>
          </p:nvPr>
        </p:nvSpPr>
        <p:spPr/>
        <p:txBody>
          <a:bodyPr>
            <a:normAutofit fontScale="90000"/>
          </a:bodyPr>
          <a:lstStyle/>
          <a:p>
            <a:r>
              <a:rPr lang="en-US" b="1" dirty="0"/>
              <a:t>string::replace in C++</a:t>
            </a:r>
            <a:br>
              <a:rPr lang="en-US" b="1" dirty="0"/>
            </a:br>
            <a:endParaRPr lang="en-US" dirty="0"/>
          </a:p>
        </p:txBody>
      </p:sp>
      <p:sp>
        <p:nvSpPr>
          <p:cNvPr id="3" name="Content Placeholder 2">
            <a:extLst>
              <a:ext uri="{FF2B5EF4-FFF2-40B4-BE49-F238E27FC236}">
                <a16:creationId xmlns:a16="http://schemas.microsoft.com/office/drawing/2014/main" id="{C4759285-1D64-4EB5-A8D9-E729D04D0616}"/>
              </a:ext>
            </a:extLst>
          </p:cNvPr>
          <p:cNvSpPr>
            <a:spLocks noGrp="1"/>
          </p:cNvSpPr>
          <p:nvPr>
            <p:ph idx="1"/>
          </p:nvPr>
        </p:nvSpPr>
        <p:spPr>
          <a:xfrm>
            <a:off x="457200" y="1600200"/>
            <a:ext cx="3733800" cy="4525963"/>
          </a:xfrm>
        </p:spPr>
        <p:txBody>
          <a:bodyPr>
            <a:normAutofit/>
          </a:bodyPr>
          <a:lstStyle/>
          <a:p>
            <a:pPr marL="0" indent="0" algn="just">
              <a:buNone/>
            </a:pPr>
            <a:r>
              <a:rPr lang="en-US" sz="2400" dirty="0">
                <a:solidFill>
                  <a:schemeClr val="tx1"/>
                </a:solidFill>
              </a:rPr>
              <a:t>The replace() member function is used to replace a portion of the std::string with a specified substring. </a:t>
            </a:r>
          </a:p>
        </p:txBody>
      </p:sp>
      <p:pic>
        <p:nvPicPr>
          <p:cNvPr id="5" name="Picture 4">
            <a:extLst>
              <a:ext uri="{FF2B5EF4-FFF2-40B4-BE49-F238E27FC236}">
                <a16:creationId xmlns:a16="http://schemas.microsoft.com/office/drawing/2014/main" id="{8AFA520A-49B1-4A60-B3B3-C7C55C3F49D0}"/>
              </a:ext>
            </a:extLst>
          </p:cNvPr>
          <p:cNvPicPr>
            <a:picLocks noChangeAspect="1"/>
          </p:cNvPicPr>
          <p:nvPr/>
        </p:nvPicPr>
        <p:blipFill>
          <a:blip r:embed="rId2"/>
          <a:stretch>
            <a:fillRect/>
          </a:stretch>
        </p:blipFill>
        <p:spPr>
          <a:xfrm>
            <a:off x="457200" y="3429000"/>
            <a:ext cx="6496050" cy="3133725"/>
          </a:xfrm>
          <a:prstGeom prst="rect">
            <a:avLst/>
          </a:prstGeom>
        </p:spPr>
      </p:pic>
      <p:pic>
        <p:nvPicPr>
          <p:cNvPr id="6" name="Picture 5">
            <a:extLst>
              <a:ext uri="{FF2B5EF4-FFF2-40B4-BE49-F238E27FC236}">
                <a16:creationId xmlns:a16="http://schemas.microsoft.com/office/drawing/2014/main" id="{B1882E1D-8FEA-4CCB-8F6D-24C92CD933A0}"/>
              </a:ext>
            </a:extLst>
          </p:cNvPr>
          <p:cNvPicPr>
            <a:picLocks noChangeAspect="1"/>
          </p:cNvPicPr>
          <p:nvPr/>
        </p:nvPicPr>
        <p:blipFill>
          <a:blip r:embed="rId3"/>
          <a:stretch>
            <a:fillRect/>
          </a:stretch>
        </p:blipFill>
        <p:spPr>
          <a:xfrm>
            <a:off x="3886200" y="6118225"/>
            <a:ext cx="3914775" cy="381000"/>
          </a:xfrm>
          <a:prstGeom prst="rect">
            <a:avLst/>
          </a:prstGeom>
        </p:spPr>
      </p:pic>
    </p:spTree>
    <p:extLst>
      <p:ext uri="{BB962C8B-B14F-4D97-AF65-F5344CB8AC3E}">
        <p14:creationId xmlns:p14="http://schemas.microsoft.com/office/powerpoint/2010/main" val="211456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Tree>
    <p:extLst>
      <p:ext uri="{BB962C8B-B14F-4D97-AF65-F5344CB8AC3E}">
        <p14:creationId xmlns:p14="http://schemas.microsoft.com/office/powerpoint/2010/main" val="250790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E4BA-31D1-4DB9-95C9-63E565051217}"/>
              </a:ext>
            </a:extLst>
          </p:cNvPr>
          <p:cNvSpPr>
            <a:spLocks noGrp="1"/>
          </p:cNvSpPr>
          <p:nvPr>
            <p:ph type="title"/>
          </p:nvPr>
        </p:nvSpPr>
        <p:spPr/>
        <p:txBody>
          <a:bodyPr>
            <a:noAutofit/>
          </a:bodyPr>
          <a:lstStyle/>
          <a:p>
            <a:r>
              <a:rPr lang="en-US" sz="3600" dirty="0">
                <a:solidFill>
                  <a:srgbClr val="C00000"/>
                </a:solidFill>
              </a:rPr>
              <a:t>pointer vs reference variables:</a:t>
            </a:r>
            <a:r>
              <a:rPr lang="en-US" sz="3600" b="1" dirty="0">
                <a:solidFill>
                  <a:srgbClr val="C00000"/>
                </a:solidFill>
              </a:rPr>
              <a:t> Differences</a:t>
            </a:r>
            <a:r>
              <a:rPr lang="en-US" sz="3600" dirty="0">
                <a:solidFill>
                  <a:srgbClr val="C00000"/>
                </a:solidFill>
              </a:rPr>
              <a:t>:</a:t>
            </a:r>
          </a:p>
        </p:txBody>
      </p:sp>
      <p:graphicFrame>
        <p:nvGraphicFramePr>
          <p:cNvPr id="9" name="Table 9">
            <a:extLst>
              <a:ext uri="{FF2B5EF4-FFF2-40B4-BE49-F238E27FC236}">
                <a16:creationId xmlns:a16="http://schemas.microsoft.com/office/drawing/2014/main" id="{E7E935D1-F5CF-4151-9F8E-157BA9B9A1F2}"/>
              </a:ext>
            </a:extLst>
          </p:cNvPr>
          <p:cNvGraphicFramePr>
            <a:graphicFrameLocks noGrp="1"/>
          </p:cNvGraphicFramePr>
          <p:nvPr>
            <p:extLst>
              <p:ext uri="{D42A27DB-BD31-4B8C-83A1-F6EECF244321}">
                <p14:modId xmlns:p14="http://schemas.microsoft.com/office/powerpoint/2010/main" val="3693307627"/>
              </p:ext>
            </p:extLst>
          </p:nvPr>
        </p:nvGraphicFramePr>
        <p:xfrm>
          <a:off x="609600" y="1397000"/>
          <a:ext cx="7848600" cy="264160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15215771"/>
                    </a:ext>
                  </a:extLst>
                </a:gridCol>
                <a:gridCol w="2616200">
                  <a:extLst>
                    <a:ext uri="{9D8B030D-6E8A-4147-A177-3AD203B41FA5}">
                      <a16:colId xmlns:a16="http://schemas.microsoft.com/office/drawing/2014/main" val="2639771183"/>
                    </a:ext>
                  </a:extLst>
                </a:gridCol>
                <a:gridCol w="2616200">
                  <a:extLst>
                    <a:ext uri="{9D8B030D-6E8A-4147-A177-3AD203B41FA5}">
                      <a16:colId xmlns:a16="http://schemas.microsoft.com/office/drawing/2014/main" val="3934837672"/>
                    </a:ext>
                  </a:extLst>
                </a:gridCol>
              </a:tblGrid>
              <a:tr h="893846">
                <a:tc>
                  <a:txBody>
                    <a:bodyPr/>
                    <a:lstStyle/>
                    <a:p>
                      <a:r>
                        <a:rPr lang="en-US" sz="2400" dirty="0"/>
                        <a:t>Difference</a:t>
                      </a:r>
                    </a:p>
                  </a:txBody>
                  <a:tcPr/>
                </a:tc>
                <a:tc>
                  <a:txBody>
                    <a:bodyPr/>
                    <a:lstStyle/>
                    <a:p>
                      <a:r>
                        <a:rPr lang="en-US" sz="2400" dirty="0"/>
                        <a:t>Pointer</a:t>
                      </a:r>
                    </a:p>
                  </a:txBody>
                  <a:tcPr/>
                </a:tc>
                <a:tc>
                  <a:txBody>
                    <a:bodyPr/>
                    <a:lstStyle/>
                    <a:p>
                      <a:r>
                        <a:rPr lang="en-US" sz="2400" dirty="0"/>
                        <a:t>Reference</a:t>
                      </a:r>
                    </a:p>
                  </a:txBody>
                  <a:tcPr/>
                </a:tc>
                <a:extLst>
                  <a:ext uri="{0D108BD9-81ED-4DB2-BD59-A6C34878D82A}">
                    <a16:rowId xmlns:a16="http://schemas.microsoft.com/office/drawing/2014/main" val="3429778530"/>
                  </a:ext>
                </a:extLst>
              </a:tr>
              <a:tr h="1747754">
                <a:tc>
                  <a:txBody>
                    <a:bodyPr/>
                    <a:lstStyle/>
                    <a:p>
                      <a:r>
                        <a:rPr lang="en-US" sz="2800" dirty="0"/>
                        <a:t>arithmetic operations</a:t>
                      </a:r>
                    </a:p>
                  </a:txBody>
                  <a:tcPr/>
                </a:tc>
                <a:tc>
                  <a:txBody>
                    <a:bodyPr/>
                    <a:lstStyle/>
                    <a:p>
                      <a:r>
                        <a:rPr lang="en-US" sz="2400" dirty="0">
                          <a:highlight>
                            <a:srgbClr val="FFFF00"/>
                          </a:highlight>
                        </a:rPr>
                        <a:t>Can perform arithmetic operations</a:t>
                      </a:r>
                    </a:p>
                  </a:txBody>
                  <a:tcPr/>
                </a:tc>
                <a:tc>
                  <a:txBody>
                    <a:bodyPr/>
                    <a:lstStyle/>
                    <a:p>
                      <a:r>
                        <a:rPr lang="en-US" sz="2400" dirty="0">
                          <a:highlight>
                            <a:srgbClr val="FF00FF"/>
                          </a:highlight>
                        </a:rPr>
                        <a:t>Cannot have arithmetic operations</a:t>
                      </a:r>
                    </a:p>
                  </a:txBody>
                  <a:tcPr/>
                </a:tc>
                <a:extLst>
                  <a:ext uri="{0D108BD9-81ED-4DB2-BD59-A6C34878D82A}">
                    <a16:rowId xmlns:a16="http://schemas.microsoft.com/office/drawing/2014/main" val="1841167271"/>
                  </a:ext>
                </a:extLst>
              </a:tr>
            </a:tbl>
          </a:graphicData>
        </a:graphic>
      </p:graphicFrame>
      <p:pic>
        <p:nvPicPr>
          <p:cNvPr id="4" name="Graphic 3" descr="Checkmark">
            <a:extLst>
              <a:ext uri="{FF2B5EF4-FFF2-40B4-BE49-F238E27FC236}">
                <a16:creationId xmlns:a16="http://schemas.microsoft.com/office/drawing/2014/main" id="{A6AFD166-FF17-47D5-BBFC-C070A45FAF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9200" y="2717800"/>
            <a:ext cx="705143" cy="705143"/>
          </a:xfrm>
          <a:prstGeom prst="rect">
            <a:avLst/>
          </a:prstGeom>
        </p:spPr>
      </p:pic>
      <p:pic>
        <p:nvPicPr>
          <p:cNvPr id="5" name="Graphic 4" descr="Close">
            <a:extLst>
              <a:ext uri="{FF2B5EF4-FFF2-40B4-BE49-F238E27FC236}">
                <a16:creationId xmlns:a16="http://schemas.microsoft.com/office/drawing/2014/main" id="{CD1A987C-E811-4A36-A250-CC703C676E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0105" y="2717800"/>
            <a:ext cx="690561" cy="690561"/>
          </a:xfrm>
          <a:prstGeom prst="rect">
            <a:avLst/>
          </a:prstGeom>
        </p:spPr>
      </p:pic>
    </p:spTree>
    <p:extLst>
      <p:ext uri="{BB962C8B-B14F-4D97-AF65-F5344CB8AC3E}">
        <p14:creationId xmlns:p14="http://schemas.microsoft.com/office/powerpoint/2010/main" val="191881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A7C-B949-42D2-B81B-1008AA170D05}"/>
              </a:ext>
            </a:extLst>
          </p:cNvPr>
          <p:cNvSpPr>
            <a:spLocks noGrp="1"/>
          </p:cNvSpPr>
          <p:nvPr>
            <p:ph type="title"/>
          </p:nvPr>
        </p:nvSpPr>
        <p:spPr/>
        <p:txBody>
          <a:bodyPr>
            <a:normAutofit/>
          </a:bodyPr>
          <a:lstStyle/>
          <a:p>
            <a:pPr algn="l"/>
            <a:r>
              <a:rPr lang="en-US" sz="3600" dirty="0">
                <a:solidFill>
                  <a:srgbClr val="FF0000"/>
                </a:solidFill>
              </a:rPr>
              <a:t>Check The Difference:</a:t>
            </a:r>
          </a:p>
        </p:txBody>
      </p:sp>
      <p:pic>
        <p:nvPicPr>
          <p:cNvPr id="5" name="Content Placeholder 4">
            <a:extLst>
              <a:ext uri="{FF2B5EF4-FFF2-40B4-BE49-F238E27FC236}">
                <a16:creationId xmlns:a16="http://schemas.microsoft.com/office/drawing/2014/main" id="{2922C0C5-B052-4F5A-9E22-E8444EB18DC0}"/>
              </a:ext>
            </a:extLst>
          </p:cNvPr>
          <p:cNvPicPr>
            <a:picLocks noGrp="1" noChangeAspect="1"/>
          </p:cNvPicPr>
          <p:nvPr>
            <p:ph sz="half" idx="1"/>
          </p:nvPr>
        </p:nvPicPr>
        <p:blipFill>
          <a:blip r:embed="rId2"/>
          <a:stretch>
            <a:fillRect/>
          </a:stretch>
        </p:blipFill>
        <p:spPr>
          <a:xfrm>
            <a:off x="443132" y="1828800"/>
            <a:ext cx="3590925" cy="3886200"/>
          </a:xfrm>
          <a:prstGeom prst="rect">
            <a:avLst/>
          </a:prstGeom>
        </p:spPr>
      </p:pic>
      <p:pic>
        <p:nvPicPr>
          <p:cNvPr id="6" name="Content Placeholder 5">
            <a:extLst>
              <a:ext uri="{FF2B5EF4-FFF2-40B4-BE49-F238E27FC236}">
                <a16:creationId xmlns:a16="http://schemas.microsoft.com/office/drawing/2014/main" id="{733E3DDD-CD80-44E4-8556-37937EFF98AE}"/>
              </a:ext>
            </a:extLst>
          </p:cNvPr>
          <p:cNvPicPr>
            <a:picLocks noGrp="1" noChangeAspect="1"/>
          </p:cNvPicPr>
          <p:nvPr>
            <p:ph sz="half" idx="2"/>
          </p:nvPr>
        </p:nvPicPr>
        <p:blipFill>
          <a:blip r:embed="rId3"/>
          <a:stretch>
            <a:fillRect/>
          </a:stretch>
        </p:blipFill>
        <p:spPr>
          <a:xfrm>
            <a:off x="4343400" y="1838178"/>
            <a:ext cx="3600450" cy="4248150"/>
          </a:xfrm>
          <a:prstGeom prst="rect">
            <a:avLst/>
          </a:prstGeom>
        </p:spPr>
      </p:pic>
    </p:spTree>
    <p:extLst>
      <p:ext uri="{BB962C8B-B14F-4D97-AF65-F5344CB8AC3E}">
        <p14:creationId xmlns:p14="http://schemas.microsoft.com/office/powerpoint/2010/main" val="2724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6755-9BD6-4EFE-8350-CADD1C61C2DF}"/>
              </a:ext>
            </a:extLst>
          </p:cNvPr>
          <p:cNvSpPr>
            <a:spLocks noGrp="1"/>
          </p:cNvSpPr>
          <p:nvPr>
            <p:ph type="title"/>
          </p:nvPr>
        </p:nvSpPr>
        <p:spPr/>
        <p:txBody>
          <a:bodyPr/>
          <a:lstStyle/>
          <a:p>
            <a:r>
              <a:rPr lang="en-US" dirty="0">
                <a:solidFill>
                  <a:srgbClr val="C00000"/>
                </a:solidFill>
              </a:rPr>
              <a:t>void pointer</a:t>
            </a:r>
          </a:p>
        </p:txBody>
      </p:sp>
      <p:sp>
        <p:nvSpPr>
          <p:cNvPr id="3" name="Content Placeholder 2">
            <a:extLst>
              <a:ext uri="{FF2B5EF4-FFF2-40B4-BE49-F238E27FC236}">
                <a16:creationId xmlns:a16="http://schemas.microsoft.com/office/drawing/2014/main" id="{BD6CC795-E3B7-495C-87D7-AC40203FAD03}"/>
              </a:ext>
            </a:extLst>
          </p:cNvPr>
          <p:cNvSpPr>
            <a:spLocks noGrp="1"/>
          </p:cNvSpPr>
          <p:nvPr>
            <p:ph sz="half" idx="1"/>
          </p:nvPr>
        </p:nvSpPr>
        <p:spPr/>
        <p:txBody>
          <a:bodyPr>
            <a:normAutofit/>
          </a:bodyPr>
          <a:lstStyle/>
          <a:p>
            <a:pPr marL="0" indent="0" algn="just">
              <a:buNone/>
            </a:pPr>
            <a:r>
              <a:rPr lang="en-US" sz="2400" dirty="0">
                <a:solidFill>
                  <a:schemeClr val="tx1"/>
                </a:solidFill>
              </a:rPr>
              <a:t>A void pointer is a pointer that has no associated data type with it. A void pointer can hold an address of any type and can  be type casted to any type. </a:t>
            </a:r>
          </a:p>
          <a:p>
            <a:pPr marL="0" indent="0" algn="just">
              <a:buNone/>
            </a:pPr>
            <a:r>
              <a:rPr lang="en-US" sz="2800" dirty="0">
                <a:solidFill>
                  <a:schemeClr val="tx1"/>
                </a:solidFill>
                <a:highlight>
                  <a:srgbClr val="FFFF00"/>
                </a:highlight>
              </a:rPr>
              <a:t>int a = 10;</a:t>
            </a:r>
          </a:p>
          <a:p>
            <a:pPr marL="0" indent="0" algn="just">
              <a:buNone/>
            </a:pPr>
            <a:r>
              <a:rPr lang="en-US" sz="2800" dirty="0">
                <a:solidFill>
                  <a:schemeClr val="tx1"/>
                </a:solidFill>
                <a:highlight>
                  <a:srgbClr val="FFFF00"/>
                </a:highlight>
              </a:rPr>
              <a:t>void *p = &amp;a;</a:t>
            </a:r>
          </a:p>
        </p:txBody>
      </p:sp>
      <p:pic>
        <p:nvPicPr>
          <p:cNvPr id="5" name="Picture 4">
            <a:extLst>
              <a:ext uri="{FF2B5EF4-FFF2-40B4-BE49-F238E27FC236}">
                <a16:creationId xmlns:a16="http://schemas.microsoft.com/office/drawing/2014/main" id="{F8C5B03A-FE6B-4252-BFD6-56E6992A1424}"/>
              </a:ext>
            </a:extLst>
          </p:cNvPr>
          <p:cNvPicPr>
            <a:picLocks noChangeAspect="1"/>
          </p:cNvPicPr>
          <p:nvPr/>
        </p:nvPicPr>
        <p:blipFill>
          <a:blip r:embed="rId2"/>
          <a:stretch>
            <a:fillRect/>
          </a:stretch>
        </p:blipFill>
        <p:spPr>
          <a:xfrm>
            <a:off x="4952999" y="1600200"/>
            <a:ext cx="3767183" cy="4419600"/>
          </a:xfrm>
          <a:prstGeom prst="rect">
            <a:avLst/>
          </a:prstGeom>
        </p:spPr>
      </p:pic>
    </p:spTree>
    <p:extLst>
      <p:ext uri="{BB962C8B-B14F-4D97-AF65-F5344CB8AC3E}">
        <p14:creationId xmlns:p14="http://schemas.microsoft.com/office/powerpoint/2010/main" val="4214521770"/>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7817</TotalTime>
  <Words>1924</Words>
  <Application>Microsoft Office PowerPoint</Application>
  <PresentationFormat>On-screen Show (4:3)</PresentationFormat>
  <Paragraphs>274</Paragraphs>
  <Slides>62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Rounded MT Bold</vt:lpstr>
      <vt:lpstr>Calibri</vt:lpstr>
      <vt:lpstr>Courier New</vt:lpstr>
      <vt:lpstr>Wingdings</vt:lpstr>
      <vt:lpstr>Lpu theme final with copyright(S)</vt:lpstr>
      <vt:lpstr>CAP455</vt:lpstr>
      <vt:lpstr>Handling pointers, arrays and string Topics covered:</vt:lpstr>
      <vt:lpstr> pointer vs reference variables </vt:lpstr>
      <vt:lpstr>pointer vs reference variables </vt:lpstr>
      <vt:lpstr>pointer vs reference variables: Differences:</vt:lpstr>
      <vt:lpstr>pointer vs reference variables: Differences:</vt:lpstr>
      <vt:lpstr>pointer vs reference variables: Differences:</vt:lpstr>
      <vt:lpstr>Check The Difference:</vt:lpstr>
      <vt:lpstr>void pointer</vt:lpstr>
      <vt:lpstr>pointer</vt:lpstr>
      <vt:lpstr>PowerPoint Presentation</vt:lpstr>
      <vt:lpstr>PowerPoint Presentation</vt:lpstr>
      <vt:lpstr>PowerPoint Presentation</vt:lpstr>
      <vt:lpstr>PowerPoint Presentation</vt:lpstr>
      <vt:lpstr>PowerPoint Presentation</vt:lpstr>
      <vt:lpstr>PowerPoint Presentation</vt:lpstr>
      <vt:lpstr>2. Addition of Constant to Pointers: </vt:lpstr>
      <vt:lpstr>PowerPoint Presentation</vt:lpstr>
      <vt:lpstr>3. Subtraction of Constant from Pointers: </vt:lpstr>
      <vt:lpstr>PowerPoint Presentation</vt:lpstr>
      <vt:lpstr>Subtraction of Two Pointers of the Same Datatype</vt:lpstr>
      <vt:lpstr>PowerPoint Presentation</vt:lpstr>
      <vt:lpstr>Important Note:</vt:lpstr>
      <vt:lpstr>pointer to pointer</vt:lpstr>
      <vt:lpstr>PowerPoint Presentation</vt:lpstr>
      <vt:lpstr>dangling pointer</vt:lpstr>
      <vt:lpstr>PowerPoint Presentation</vt:lpstr>
      <vt:lpstr>NULL Pointer</vt:lpstr>
      <vt:lpstr>wild pointer</vt:lpstr>
      <vt:lpstr>pointers as class member</vt:lpstr>
      <vt:lpstr>PowerPoint Presentation</vt:lpstr>
      <vt:lpstr>Pointers to objects</vt:lpstr>
      <vt:lpstr>PowerPoint Presentation</vt:lpstr>
      <vt:lpstr>pointer to data member</vt:lpstr>
      <vt:lpstr>Dereferencing operators ::* and .* to access the data members  </vt:lpstr>
      <vt:lpstr>Dereferencing operators ::* and -&gt;* to access the data members </vt:lpstr>
      <vt:lpstr>this pointer</vt:lpstr>
      <vt:lpstr>PowerPoint Presentation</vt:lpstr>
      <vt:lpstr>array declaration and processing of multidimensional arrays (inside main and inside class)</vt:lpstr>
      <vt:lpstr>array declaration</vt:lpstr>
      <vt:lpstr>PowerPoint Presentation</vt:lpstr>
      <vt:lpstr>PowerPoint Presentation</vt:lpstr>
      <vt:lpstr>array declaration inside class</vt:lpstr>
      <vt:lpstr>Problem Statement</vt:lpstr>
      <vt:lpstr>2D Array</vt:lpstr>
      <vt:lpstr>Example: Analyze Student’s Performance</vt:lpstr>
      <vt:lpstr>3-D Array</vt:lpstr>
      <vt:lpstr>PowerPoint Presentation</vt:lpstr>
      <vt:lpstr>standard C++ string class-defining and assigning string objects</vt:lpstr>
      <vt:lpstr>String member functions </vt:lpstr>
      <vt:lpstr>String Functions </vt:lpstr>
      <vt:lpstr>PowerPoint Presentation</vt:lpstr>
      <vt:lpstr>string::erase in C++ </vt:lpstr>
      <vt:lpstr>PowerPoint Presentation</vt:lpstr>
      <vt:lpstr>string::insert() in C++ </vt:lpstr>
      <vt:lpstr>PowerPoint Presentation</vt:lpstr>
      <vt:lpstr>Capacity Functions: </vt:lpstr>
      <vt:lpstr>PowerPoint Presentation</vt:lpstr>
      <vt:lpstr>string::resize() in C++ </vt:lpstr>
      <vt:lpstr>string::substr in C++ </vt:lpstr>
      <vt:lpstr>string::replace in 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499</cp:revision>
  <dcterms:created xsi:type="dcterms:W3CDTF">2014-05-25T11:13:57Z</dcterms:created>
  <dcterms:modified xsi:type="dcterms:W3CDTF">2023-09-25T07:30:04Z</dcterms:modified>
</cp:coreProperties>
</file>