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27"/>
  </p:notesMasterIdLst>
  <p:handoutMasterIdLst>
    <p:handoutMasterId r:id="rId28"/>
  </p:handoutMasterIdLst>
  <p:sldIdLst>
    <p:sldId id="256" r:id="rId2"/>
    <p:sldId id="362" r:id="rId3"/>
    <p:sldId id="443" r:id="rId4"/>
    <p:sldId id="444" r:id="rId5"/>
    <p:sldId id="455" r:id="rId6"/>
    <p:sldId id="446" r:id="rId7"/>
    <p:sldId id="447" r:id="rId8"/>
    <p:sldId id="448" r:id="rId9"/>
    <p:sldId id="449" r:id="rId10"/>
    <p:sldId id="450" r:id="rId11"/>
    <p:sldId id="451" r:id="rId12"/>
    <p:sldId id="269" r:id="rId13"/>
    <p:sldId id="270" r:id="rId14"/>
    <p:sldId id="271" r:id="rId15"/>
    <p:sldId id="456" r:id="rId16"/>
    <p:sldId id="457" r:id="rId17"/>
    <p:sldId id="356" r:id="rId18"/>
    <p:sldId id="357" r:id="rId19"/>
    <p:sldId id="355" r:id="rId20"/>
    <p:sldId id="279" r:id="rId21"/>
    <p:sldId id="458" r:id="rId22"/>
    <p:sldId id="280" r:id="rId23"/>
    <p:sldId id="281" r:id="rId24"/>
    <p:sldId id="454" r:id="rId25"/>
    <p:sldId id="35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69" autoAdjust="0"/>
  </p:normalViewPr>
  <p:slideViewPr>
    <p:cSldViewPr>
      <p:cViewPr>
        <p:scale>
          <a:sx n="80" d="100"/>
          <a:sy n="80" d="100"/>
        </p:scale>
        <p:origin x="1116"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1/29/2024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1/29/2024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D8C2E9B-1170-4774-A6A8-BCE936A37667}"/>
              </a:ext>
            </a:extLst>
          </p:cNvPr>
          <p:cNvSpPr>
            <a:spLocks noGrp="1"/>
          </p:cNvSpPr>
          <p:nvPr>
            <p:ph type="dt" sz="half" idx="10"/>
          </p:nvPr>
        </p:nvSpPr>
        <p:spPr/>
        <p:txBody>
          <a:bodyPr/>
          <a:lstStyle>
            <a:lvl1pPr>
              <a:defRPr/>
            </a:lvl1pPr>
          </a:lstStyle>
          <a:p>
            <a:pPr>
              <a:defRPr/>
            </a:pPr>
            <a:fld id="{CAE0E02B-1EB3-4521-A311-91C34ADB4EE2}" type="datetimeFigureOut">
              <a:rPr lang="en-US"/>
              <a:pPr>
                <a:defRPr/>
              </a:pPr>
              <a:t>1/29/2024</a:t>
            </a:fld>
            <a:endParaRPr lang="en-US"/>
          </a:p>
        </p:txBody>
      </p:sp>
      <p:sp>
        <p:nvSpPr>
          <p:cNvPr id="3" name="Footer Placeholder 4">
            <a:extLst>
              <a:ext uri="{FF2B5EF4-FFF2-40B4-BE49-F238E27FC236}">
                <a16:creationId xmlns:a16="http://schemas.microsoft.com/office/drawing/2014/main" id="{7225E9BF-B73E-4759-AC23-24E4C209FB5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CB7C137-B20A-4E48-ABF6-208655D952E2}"/>
              </a:ext>
            </a:extLst>
          </p:cNvPr>
          <p:cNvSpPr>
            <a:spLocks noGrp="1"/>
          </p:cNvSpPr>
          <p:nvPr>
            <p:ph type="sldNum" sz="quarter" idx="12"/>
          </p:nvPr>
        </p:nvSpPr>
        <p:spPr/>
        <p:txBody>
          <a:bodyPr/>
          <a:lstStyle>
            <a:lvl1pPr>
              <a:defRPr/>
            </a:lvl1pPr>
          </a:lstStyle>
          <a:p>
            <a:pPr>
              <a:defRPr/>
            </a:pPr>
            <a:fld id="{744733F3-BB1C-4ECA-9E0F-01E09BB4417C}" type="slidenum">
              <a:rPr lang="en-US" altLang="en-US"/>
              <a:pPr>
                <a:defRPr/>
              </a:pPr>
              <a:t>‹#›</a:t>
            </a:fld>
            <a:endParaRPr lang="en-US" altLang="en-US"/>
          </a:p>
        </p:txBody>
      </p:sp>
    </p:spTree>
    <p:extLst>
      <p:ext uri="{BB962C8B-B14F-4D97-AF65-F5344CB8AC3E}">
        <p14:creationId xmlns:p14="http://schemas.microsoft.com/office/powerpoint/2010/main" val="2573770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B80E-5539-D8C8-96D0-7BE1FC278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46C0A66-0CA8-C854-2FF5-49D5952C17B0}"/>
              </a:ext>
            </a:extLst>
          </p:cNvPr>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99A7E9D-62F0-40F0-0DEB-B211EADC2291}"/>
              </a:ext>
            </a:extLst>
          </p:cNvPr>
          <p:cNvSpPr>
            <a:spLocks noGrp="1"/>
          </p:cNvSpPr>
          <p:nvPr>
            <p:ph type="dt" sz="half" idx="10"/>
          </p:nvPr>
        </p:nvSpPr>
        <p:spPr/>
        <p:txBody>
          <a:bodyPr/>
          <a:lstStyle/>
          <a:p>
            <a:fld id="{53074F12-AA26-4AC8-9962-C36BB8F32554}" type="datetimeFigureOut">
              <a:rPr lang="en-US" smtClean="0"/>
              <a:pPr/>
              <a:t>1/29/2024</a:t>
            </a:fld>
            <a:endParaRPr lang="en-US"/>
          </a:p>
        </p:txBody>
      </p:sp>
      <p:sp>
        <p:nvSpPr>
          <p:cNvPr id="5" name="Footer Placeholder 4">
            <a:extLst>
              <a:ext uri="{FF2B5EF4-FFF2-40B4-BE49-F238E27FC236}">
                <a16:creationId xmlns:a16="http://schemas.microsoft.com/office/drawing/2014/main" id="{484478C2-B9D3-7B2C-DF40-FA2C217F5772}"/>
              </a:ext>
            </a:extLst>
          </p:cNvPr>
          <p:cNvSpPr>
            <a:spLocks noGrp="1"/>
          </p:cNvSpPr>
          <p:nvPr>
            <p:ph type="ftr" sz="quarter" idx="11"/>
          </p:nvPr>
        </p:nvSpPr>
        <p:spPr/>
        <p:txBody>
          <a:bodyPr/>
          <a:lstStyle/>
          <a:p>
            <a:endParaRPr lang="en-US" dirty="0"/>
          </a:p>
        </p:txBody>
      </p:sp>
      <p:sp>
        <p:nvSpPr>
          <p:cNvPr id="8" name="Footer Placeholder 4">
            <a:extLst>
              <a:ext uri="{FF2B5EF4-FFF2-40B4-BE49-F238E27FC236}">
                <a16:creationId xmlns:a16="http://schemas.microsoft.com/office/drawing/2014/main" id="{164FCB14-0A21-9031-661E-5BF4384E678C}"/>
              </a:ext>
            </a:extLst>
          </p:cNvPr>
          <p:cNvSpPr txBox="1">
            <a:spLocks/>
          </p:cNvSpPr>
          <p:nvPr userDrawn="1"/>
        </p:nvSpPr>
        <p:spPr>
          <a:xfrm>
            <a:off x="6714260" y="6441500"/>
            <a:ext cx="2429741"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i="1" u="sng" dirty="0"/>
              <a:t>Prepared</a:t>
            </a:r>
            <a:r>
              <a:rPr lang="en-US" sz="1400" b="1" i="1" u="sng" dirty="0"/>
              <a:t> By Kumar Vishal</a:t>
            </a:r>
          </a:p>
        </p:txBody>
      </p:sp>
    </p:spTree>
    <p:extLst>
      <p:ext uri="{BB962C8B-B14F-4D97-AF65-F5344CB8AC3E}">
        <p14:creationId xmlns:p14="http://schemas.microsoft.com/office/powerpoint/2010/main" val="173396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899E7253-0452-56EE-4602-9AE991A9CA8E}"/>
              </a:ext>
            </a:extLst>
          </p:cNvPr>
          <p:cNvPicPr>
            <a:picLocks noChangeAspect="1"/>
          </p:cNvPicPr>
          <p:nvPr userDrawn="1"/>
        </p:nvPicPr>
        <p:blipFill>
          <a:blip r:embed="rId9"/>
          <a:stretch>
            <a:fillRect/>
          </a:stretch>
        </p:blipFill>
        <p:spPr>
          <a:xfrm>
            <a:off x="145473" y="101204"/>
            <a:ext cx="8998527" cy="891452"/>
          </a:xfrm>
          <a:prstGeom prst="rect">
            <a:avLst/>
          </a:prstGeom>
        </p:spPr>
      </p:pic>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90" r:id="rId6"/>
    <p:sldLayoutId id="2147483791"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Examples/Main.java" TargetMode="External"/><Relationship Id="rId2" Type="http://schemas.openxmlformats.org/officeDocument/2006/relationships/hyperlink" Target="Examples/Account.java"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oracle.com/java/technologies/downloads/#jdk21-windows"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9591" y="1657350"/>
            <a:ext cx="6975987" cy="1973866"/>
          </a:xfrm>
        </p:spPr>
        <p:txBody>
          <a:bodyPr>
            <a:normAutofit/>
          </a:bodyPr>
          <a:lstStyle/>
          <a:p>
            <a:r>
              <a:rPr lang="en-US" sz="3600" b="1" dirty="0">
                <a:solidFill>
                  <a:srgbClr val="C00000"/>
                </a:solidFill>
              </a:rPr>
              <a:t>CAP477</a:t>
            </a:r>
            <a:br>
              <a:rPr lang="en-US" dirty="0"/>
            </a:br>
            <a:r>
              <a:rPr lang="en-US" sz="4400" dirty="0">
                <a:solidFill>
                  <a:srgbClr val="0000CC"/>
                </a:solidFill>
              </a:rPr>
              <a:t>PROGRAMMING IN JAVA</a:t>
            </a:r>
            <a:endParaRPr lang="en-US" dirty="0">
              <a:solidFill>
                <a:srgbClr val="0000CC"/>
              </a:solidFill>
            </a:endParaRPr>
          </a:p>
        </p:txBody>
      </p:sp>
      <p:pic>
        <p:nvPicPr>
          <p:cNvPr id="6" name="Picture 5">
            <a:extLst>
              <a:ext uri="{FF2B5EF4-FFF2-40B4-BE49-F238E27FC236}">
                <a16:creationId xmlns:a16="http://schemas.microsoft.com/office/drawing/2014/main" id="{5BA98E37-8FF7-FEA1-6776-57B26E7F6667}"/>
              </a:ext>
            </a:extLst>
          </p:cNvPr>
          <p:cNvPicPr>
            <a:picLocks noChangeAspect="1"/>
          </p:cNvPicPr>
          <p:nvPr/>
        </p:nvPicPr>
        <p:blipFill>
          <a:blip r:embed="rId2"/>
          <a:stretch>
            <a:fillRect/>
          </a:stretch>
        </p:blipFill>
        <p:spPr>
          <a:xfrm>
            <a:off x="3733800" y="3965284"/>
            <a:ext cx="1250606" cy="1250606"/>
          </a:xfrm>
          <a:prstGeom prst="rect">
            <a:avLst/>
          </a:prstGeom>
        </p:spPr>
      </p:pic>
      <p:cxnSp>
        <p:nvCxnSpPr>
          <p:cNvPr id="5" name="Straight Connector 4">
            <a:extLst>
              <a:ext uri="{FF2B5EF4-FFF2-40B4-BE49-F238E27FC236}">
                <a16:creationId xmlns:a16="http://schemas.microsoft.com/office/drawing/2014/main" id="{FC88D7F1-3A6A-E6BE-8308-0B0C8A3951DC}"/>
              </a:ext>
            </a:extLst>
          </p:cNvPr>
          <p:cNvCxnSpPr>
            <a:cxnSpLocks/>
          </p:cNvCxnSpPr>
          <p:nvPr/>
        </p:nvCxnSpPr>
        <p:spPr>
          <a:xfrm>
            <a:off x="978196" y="3547287"/>
            <a:ext cx="6485861" cy="0"/>
          </a:xfrm>
          <a:prstGeom prst="line">
            <a:avLst/>
          </a:prstGeom>
          <a:ln/>
        </p:spPr>
        <p:style>
          <a:lnRef idx="3">
            <a:schemeClr val="dk1"/>
          </a:lnRef>
          <a:fillRef idx="0">
            <a:schemeClr val="dk1"/>
          </a:fillRef>
          <a:effectRef idx="2">
            <a:schemeClr val="dk1"/>
          </a:effectRef>
          <a:fontRef idx="minor">
            <a:schemeClr val="tx1"/>
          </a:fontRef>
        </p:style>
      </p:cxnSp>
      <p:sp>
        <p:nvSpPr>
          <p:cNvPr id="8" name="Title 1">
            <a:extLst>
              <a:ext uri="{FF2B5EF4-FFF2-40B4-BE49-F238E27FC236}">
                <a16:creationId xmlns:a16="http://schemas.microsoft.com/office/drawing/2014/main" id="{4CF229A0-AE4C-CE56-0C82-13672AE1392A}"/>
              </a:ext>
            </a:extLst>
          </p:cNvPr>
          <p:cNvSpPr txBox="1">
            <a:spLocks/>
          </p:cNvSpPr>
          <p:nvPr/>
        </p:nvSpPr>
        <p:spPr>
          <a:xfrm>
            <a:off x="563526" y="3153884"/>
            <a:ext cx="8123274" cy="204676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200" dirty="0">
              <a:solidFill>
                <a:srgbClr val="0000CC"/>
              </a:solidFill>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E770-03DF-CC63-6F59-50DB94E12A77}"/>
              </a:ext>
            </a:extLst>
          </p:cNvPr>
          <p:cNvSpPr>
            <a:spLocks noGrp="1"/>
          </p:cNvSpPr>
          <p:nvPr>
            <p:ph type="title"/>
          </p:nvPr>
        </p:nvSpPr>
        <p:spPr/>
        <p:txBody>
          <a:bodyPr rtlCol="0">
            <a:normAutofit fontScale="90000"/>
          </a:bodyPr>
          <a:lstStyle/>
          <a:p>
            <a:pPr algn="l" eaLnBrk="1" fontAlgn="auto" hangingPunct="1">
              <a:spcAft>
                <a:spcPts val="0"/>
              </a:spcAft>
              <a:defRPr/>
            </a:pPr>
            <a:br>
              <a:rPr lang="en-US" b="1" dirty="0"/>
            </a:br>
            <a:r>
              <a:rPr lang="en-US" dirty="0"/>
              <a:t>4. Portable</a:t>
            </a:r>
            <a:br>
              <a:rPr lang="en-US" b="1" dirty="0"/>
            </a:br>
            <a:endParaRPr lang="en-US" dirty="0"/>
          </a:p>
        </p:txBody>
      </p:sp>
      <p:sp>
        <p:nvSpPr>
          <p:cNvPr id="11267" name="Content Placeholder 2">
            <a:extLst>
              <a:ext uri="{FF2B5EF4-FFF2-40B4-BE49-F238E27FC236}">
                <a16:creationId xmlns:a16="http://schemas.microsoft.com/office/drawing/2014/main" id="{C7EA13B1-8FD5-0366-9BCC-40ED0D60EF86}"/>
              </a:ext>
            </a:extLst>
          </p:cNvPr>
          <p:cNvSpPr>
            <a:spLocks noGrp="1"/>
          </p:cNvSpPr>
          <p:nvPr>
            <p:ph idx="1"/>
          </p:nvPr>
        </p:nvSpPr>
        <p:spPr>
          <a:xfrm>
            <a:off x="304800" y="1143000"/>
            <a:ext cx="8382000" cy="1905000"/>
          </a:xfrm>
        </p:spPr>
        <p:txBody>
          <a:bodyPr>
            <a:normAutofit/>
          </a:bodyPr>
          <a:lstStyle/>
          <a:p>
            <a:pPr algn="just" eaLnBrk="1" hangingPunct="1">
              <a:buFont typeface="Wingdings" panose="05000000000000000000" pitchFamily="2" charset="2"/>
              <a:buChar char="ü"/>
            </a:pPr>
            <a:r>
              <a:rPr lang="en-US" altLang="en-US" sz="2400" dirty="0">
                <a:solidFill>
                  <a:srgbClr val="002060"/>
                </a:solidFill>
              </a:rPr>
              <a:t>Java programs can be easily moved from one computer system to another, providing portability and flexibility.</a:t>
            </a:r>
          </a:p>
          <a:p>
            <a:pPr algn="just" eaLnBrk="1" hangingPunct="1">
              <a:buFont typeface="Wingdings" panose="05000000000000000000" pitchFamily="2" charset="2"/>
              <a:buChar char="ü"/>
            </a:pPr>
            <a:r>
              <a:rPr lang="en-US" altLang="en-US" sz="2400" dirty="0">
                <a:solidFill>
                  <a:srgbClr val="002060"/>
                </a:solidFill>
              </a:rPr>
              <a:t>Platform independent and architectural neutral features makes its portable.</a:t>
            </a:r>
          </a:p>
        </p:txBody>
      </p:sp>
      <p:pic>
        <p:nvPicPr>
          <p:cNvPr id="11268" name="Picture 2" descr="Portable">
            <a:extLst>
              <a:ext uri="{FF2B5EF4-FFF2-40B4-BE49-F238E27FC236}">
                <a16:creationId xmlns:a16="http://schemas.microsoft.com/office/drawing/2014/main" id="{6D3F76CF-49A1-A605-D850-950ECB0B7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95600"/>
            <a:ext cx="791051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9E77-24CF-D163-A7F4-1B7D54F140B1}"/>
              </a:ext>
            </a:extLst>
          </p:cNvPr>
          <p:cNvSpPr>
            <a:spLocks noGrp="1"/>
          </p:cNvSpPr>
          <p:nvPr>
            <p:ph type="title"/>
          </p:nvPr>
        </p:nvSpPr>
        <p:spPr/>
        <p:txBody>
          <a:bodyPr rtlCol="0">
            <a:normAutofit fontScale="90000"/>
          </a:bodyPr>
          <a:lstStyle/>
          <a:p>
            <a:pPr algn="l" eaLnBrk="1" fontAlgn="auto" hangingPunct="1">
              <a:spcAft>
                <a:spcPts val="0"/>
              </a:spcAft>
              <a:defRPr/>
            </a:pPr>
            <a:br>
              <a:rPr lang="en-US" b="1" dirty="0"/>
            </a:br>
            <a:r>
              <a:rPr lang="en-US" dirty="0"/>
              <a:t>5. Multithreaded</a:t>
            </a:r>
            <a:br>
              <a:rPr lang="en-US" b="1" dirty="0"/>
            </a:br>
            <a:endParaRPr lang="en-US" dirty="0"/>
          </a:p>
        </p:txBody>
      </p:sp>
      <p:sp>
        <p:nvSpPr>
          <p:cNvPr id="12291" name="Content Placeholder 2">
            <a:extLst>
              <a:ext uri="{FF2B5EF4-FFF2-40B4-BE49-F238E27FC236}">
                <a16:creationId xmlns:a16="http://schemas.microsoft.com/office/drawing/2014/main" id="{2ACACA6E-62F2-C41D-8EA3-C838B7FEA781}"/>
              </a:ext>
            </a:extLst>
          </p:cNvPr>
          <p:cNvSpPr>
            <a:spLocks noGrp="1"/>
          </p:cNvSpPr>
          <p:nvPr>
            <p:ph idx="1"/>
          </p:nvPr>
        </p:nvSpPr>
        <p:spPr>
          <a:xfrm>
            <a:off x="457200" y="1219200"/>
            <a:ext cx="8229600" cy="4906963"/>
          </a:xfrm>
        </p:spPr>
        <p:txBody>
          <a:bodyPr/>
          <a:lstStyle/>
          <a:p>
            <a:pPr>
              <a:buFont typeface="Wingdings" panose="05000000000000000000" pitchFamily="2" charset="2"/>
              <a:buChar char="ü"/>
            </a:pPr>
            <a:r>
              <a:rPr lang="en-US" altLang="en-US" sz="2400" dirty="0">
                <a:solidFill>
                  <a:srgbClr val="002060"/>
                </a:solidFill>
              </a:rPr>
              <a:t>You can perform multiple operations at the same time.</a:t>
            </a:r>
          </a:p>
          <a:p>
            <a:pPr>
              <a:buFont typeface="Wingdings" panose="05000000000000000000" pitchFamily="2" charset="2"/>
              <a:buChar char="ü"/>
            </a:pPr>
            <a:r>
              <a:rPr lang="en-US" altLang="en-US" sz="2400" dirty="0">
                <a:solidFill>
                  <a:srgbClr val="002060"/>
                </a:solidFill>
              </a:rPr>
              <a:t> Threads are </a:t>
            </a:r>
            <a:r>
              <a:rPr lang="en-US" altLang="en-US" sz="2400" b="1" dirty="0">
                <a:solidFill>
                  <a:srgbClr val="002060"/>
                </a:solidFill>
              </a:rPr>
              <a:t>independent</a:t>
            </a:r>
            <a:r>
              <a:rPr lang="en-US" altLang="en-US" sz="2400" dirty="0">
                <a:solidFill>
                  <a:srgbClr val="002060"/>
                </a:solidFill>
              </a:rPr>
              <a:t>, so it doesn't affect other threads.</a:t>
            </a:r>
          </a:p>
          <a:p>
            <a:pPr eaLnBrk="1" hangingPunct="1">
              <a:buFont typeface="Arial" panose="020B0604020202020204" pitchFamily="34" charset="0"/>
              <a:buNone/>
            </a:pPr>
            <a:endParaRPr lang="en-US" altLang="en-US" dirty="0"/>
          </a:p>
          <a:p>
            <a:pPr eaLnBrk="1" hangingPunct="1">
              <a:buFont typeface="Arial" panose="020B0604020202020204" pitchFamily="34" charset="0"/>
              <a:buNone/>
            </a:pPr>
            <a:endParaRPr lang="en-US" altLang="en-US" dirty="0"/>
          </a:p>
        </p:txBody>
      </p:sp>
      <p:pic>
        <p:nvPicPr>
          <p:cNvPr id="5" name="Picture 4">
            <a:extLst>
              <a:ext uri="{FF2B5EF4-FFF2-40B4-BE49-F238E27FC236}">
                <a16:creationId xmlns:a16="http://schemas.microsoft.com/office/drawing/2014/main" id="{D6788754-5D17-8531-AA95-3C2B891688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923" y="4114800"/>
            <a:ext cx="3506373" cy="2337582"/>
          </a:xfrm>
          <a:prstGeom prst="rect">
            <a:avLst/>
          </a:prstGeom>
        </p:spPr>
      </p:pic>
      <p:pic>
        <p:nvPicPr>
          <p:cNvPr id="7" name="Picture 6">
            <a:extLst>
              <a:ext uri="{FF2B5EF4-FFF2-40B4-BE49-F238E27FC236}">
                <a16:creationId xmlns:a16="http://schemas.microsoft.com/office/drawing/2014/main" id="{59DD7B63-3F34-2DAD-26FA-4C838352A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032194"/>
            <a:ext cx="2336409" cy="2336409"/>
          </a:xfrm>
          <a:prstGeom prst="rect">
            <a:avLst/>
          </a:prstGeom>
        </p:spPr>
      </p:pic>
      <p:sp>
        <p:nvSpPr>
          <p:cNvPr id="9" name="TextBox 8">
            <a:extLst>
              <a:ext uri="{FF2B5EF4-FFF2-40B4-BE49-F238E27FC236}">
                <a16:creationId xmlns:a16="http://schemas.microsoft.com/office/drawing/2014/main" id="{3F321220-EA3E-A4DA-4D5E-49EFCF005090}"/>
              </a:ext>
            </a:extLst>
          </p:cNvPr>
          <p:cNvSpPr txBox="1"/>
          <p:nvPr/>
        </p:nvSpPr>
        <p:spPr>
          <a:xfrm>
            <a:off x="3606604" y="2369401"/>
            <a:ext cx="4572000" cy="830997"/>
          </a:xfrm>
          <a:prstGeom prst="rect">
            <a:avLst/>
          </a:prstGeom>
          <a:noFill/>
        </p:spPr>
        <p:txBody>
          <a:bodyPr wrap="square">
            <a:spAutoFit/>
          </a:bodyPr>
          <a:lstStyle/>
          <a:p>
            <a:pPr eaLnBrk="1" fontAlgn="auto" hangingPunct="1">
              <a:spcAft>
                <a:spcPts val="0"/>
              </a:spcAft>
              <a:defRPr/>
            </a:pPr>
            <a:r>
              <a:rPr lang="en-US" sz="2400" i="1" dirty="0">
                <a:solidFill>
                  <a:srgbClr val="002060"/>
                </a:solidFill>
              </a:rPr>
              <a:t>Typing MS Word document while listening to music.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2B0D7-22F9-0D5F-0FD9-26C0816F6C4C}"/>
              </a:ext>
            </a:extLst>
          </p:cNvPr>
          <p:cNvSpPr>
            <a:spLocks noGrp="1"/>
          </p:cNvSpPr>
          <p:nvPr>
            <p:ph type="title"/>
          </p:nvPr>
        </p:nvSpPr>
        <p:spPr>
          <a:xfrm>
            <a:off x="457200" y="298450"/>
            <a:ext cx="8229600" cy="463550"/>
          </a:xfrm>
        </p:spPr>
        <p:txBody>
          <a:bodyPr rtlCol="0">
            <a:normAutofit fontScale="90000"/>
          </a:bodyPr>
          <a:lstStyle/>
          <a:p>
            <a:pPr algn="l" eaLnBrk="1" fontAlgn="auto" hangingPunct="1">
              <a:spcAft>
                <a:spcPts val="0"/>
              </a:spcAft>
              <a:defRPr/>
            </a:pPr>
            <a:r>
              <a:rPr lang="en-US" sz="4000" dirty="0"/>
              <a:t>6. Distributed</a:t>
            </a:r>
            <a:br>
              <a:rPr lang="en-US" b="1" dirty="0"/>
            </a:br>
            <a:endParaRPr lang="en-US" dirty="0"/>
          </a:p>
        </p:txBody>
      </p:sp>
      <p:sp>
        <p:nvSpPr>
          <p:cNvPr id="15363" name="Content Placeholder 2">
            <a:extLst>
              <a:ext uri="{FF2B5EF4-FFF2-40B4-BE49-F238E27FC236}">
                <a16:creationId xmlns:a16="http://schemas.microsoft.com/office/drawing/2014/main" id="{788384A6-B296-63BD-9D96-4600AD1BB887}"/>
              </a:ext>
            </a:extLst>
          </p:cNvPr>
          <p:cNvSpPr>
            <a:spLocks noGrp="1"/>
          </p:cNvSpPr>
          <p:nvPr>
            <p:ph idx="1"/>
          </p:nvPr>
        </p:nvSpPr>
        <p:spPr>
          <a:xfrm>
            <a:off x="381000" y="609600"/>
            <a:ext cx="8305800" cy="1676400"/>
          </a:xfrm>
        </p:spPr>
        <p:txBody>
          <a:bodyPr>
            <a:normAutofit fontScale="77500" lnSpcReduction="20000"/>
          </a:bodyPr>
          <a:lstStyle/>
          <a:p>
            <a:pPr eaLnBrk="1" hangingPunct="1"/>
            <a:endParaRPr lang="en-US" altLang="en-US" sz="2400" dirty="0"/>
          </a:p>
          <a:p>
            <a:pPr eaLnBrk="1" hangingPunct="1">
              <a:buFont typeface="Wingdings" panose="05000000000000000000" pitchFamily="2" charset="2"/>
              <a:buChar char="ü"/>
            </a:pPr>
            <a:r>
              <a:rPr lang="en-US" altLang="en-US" sz="2400" dirty="0">
                <a:solidFill>
                  <a:srgbClr val="002060"/>
                </a:solidFill>
              </a:rPr>
              <a:t>Java includes features for distributed computing, making it suitable for building networked applications.</a:t>
            </a:r>
          </a:p>
          <a:p>
            <a:pPr eaLnBrk="1" hangingPunct="1">
              <a:buFont typeface="Wingdings" panose="05000000000000000000" pitchFamily="2" charset="2"/>
              <a:buChar char="ü"/>
            </a:pPr>
            <a:r>
              <a:rPr lang="en-US" altLang="en-US" sz="2400" dirty="0">
                <a:solidFill>
                  <a:srgbClr val="002060"/>
                </a:solidFill>
              </a:rPr>
              <a:t>Same application can run in different different server.</a:t>
            </a:r>
          </a:p>
          <a:p>
            <a:pPr eaLnBrk="1" hangingPunct="1">
              <a:buFont typeface="Wingdings" panose="05000000000000000000" pitchFamily="2" charset="2"/>
              <a:buChar char="ü"/>
            </a:pPr>
            <a:r>
              <a:rPr lang="en-US" altLang="en-US" sz="2400" dirty="0">
                <a:solidFill>
                  <a:srgbClr val="002060"/>
                </a:solidFill>
              </a:rPr>
              <a:t>Advantage: problem occurred in one server will never be reflected on any client system.</a:t>
            </a:r>
          </a:p>
          <a:p>
            <a:pPr eaLnBrk="1" hangingPunct="1"/>
            <a:endParaRPr lang="en-US" altLang="en-US" sz="2400" dirty="0"/>
          </a:p>
          <a:p>
            <a:pPr eaLnBrk="1" hangingPunct="1">
              <a:buFont typeface="Arial" panose="020B0604020202020204" pitchFamily="34" charset="0"/>
              <a:buNone/>
            </a:pPr>
            <a:endParaRPr lang="en-US" altLang="en-US" sz="2400" dirty="0"/>
          </a:p>
        </p:txBody>
      </p:sp>
      <p:pic>
        <p:nvPicPr>
          <p:cNvPr id="15364" name="Picture 3" descr="Distributed-Application.png">
            <a:extLst>
              <a:ext uri="{FF2B5EF4-FFF2-40B4-BE49-F238E27FC236}">
                <a16:creationId xmlns:a16="http://schemas.microsoft.com/office/drawing/2014/main" id="{319F5FAE-C5C8-6527-F423-4229D8E240D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9400" y="2625285"/>
            <a:ext cx="3922739" cy="365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D37B-CAE5-72C1-AE86-B7A6421875D0}"/>
              </a:ext>
            </a:extLst>
          </p:cNvPr>
          <p:cNvSpPr>
            <a:spLocks noGrp="1"/>
          </p:cNvSpPr>
          <p:nvPr>
            <p:ph type="title"/>
          </p:nvPr>
        </p:nvSpPr>
        <p:spPr/>
        <p:txBody>
          <a:bodyPr rtlCol="0">
            <a:normAutofit fontScale="90000"/>
          </a:bodyPr>
          <a:lstStyle/>
          <a:p>
            <a:pPr algn="l" eaLnBrk="1" fontAlgn="auto" hangingPunct="1">
              <a:spcAft>
                <a:spcPts val="0"/>
              </a:spcAft>
              <a:defRPr/>
            </a:pPr>
            <a:br>
              <a:rPr lang="en-US" b="1" dirty="0"/>
            </a:br>
            <a:r>
              <a:rPr lang="en-US" dirty="0"/>
              <a:t>7. Robust</a:t>
            </a:r>
            <a:br>
              <a:rPr lang="en-US" b="1" dirty="0"/>
            </a:br>
            <a:endParaRPr lang="en-US" b="1" dirty="0"/>
          </a:p>
        </p:txBody>
      </p:sp>
      <p:sp>
        <p:nvSpPr>
          <p:cNvPr id="16387" name="Content Placeholder 2">
            <a:extLst>
              <a:ext uri="{FF2B5EF4-FFF2-40B4-BE49-F238E27FC236}">
                <a16:creationId xmlns:a16="http://schemas.microsoft.com/office/drawing/2014/main" id="{864AA911-2732-43ED-F0D9-BEBBB82FB95D}"/>
              </a:ext>
            </a:extLst>
          </p:cNvPr>
          <p:cNvSpPr>
            <a:spLocks noGrp="1"/>
          </p:cNvSpPr>
          <p:nvPr>
            <p:ph idx="1"/>
          </p:nvPr>
        </p:nvSpPr>
        <p:spPr>
          <a:xfrm>
            <a:off x="457200" y="1371600"/>
            <a:ext cx="8458200" cy="4754563"/>
          </a:xfrm>
        </p:spPr>
        <p:txBody>
          <a:bodyPr>
            <a:normAutofit/>
          </a:bodyPr>
          <a:lstStyle/>
          <a:p>
            <a:pPr algn="just" eaLnBrk="1" hangingPunct="1">
              <a:buFont typeface="Wingdings" panose="05000000000000000000" pitchFamily="2" charset="2"/>
              <a:buChar char="ü"/>
            </a:pPr>
            <a:r>
              <a:rPr lang="en-US" altLang="en-US" sz="2000" dirty="0">
                <a:solidFill>
                  <a:srgbClr val="002060"/>
                </a:solidFill>
              </a:rPr>
              <a:t>It is robust or strong Programming Language because Java's strong memory management, exception handling, and security features contribute to robust and secure applications. </a:t>
            </a:r>
          </a:p>
          <a:p>
            <a:pPr algn="just" eaLnBrk="1" hangingPunct="1">
              <a:buFont typeface="Wingdings" panose="05000000000000000000" pitchFamily="2" charset="2"/>
              <a:buChar char="ü"/>
            </a:pPr>
            <a:r>
              <a:rPr lang="en-US" altLang="en-US" sz="2000" dirty="0">
                <a:solidFill>
                  <a:srgbClr val="002060"/>
                </a:solidFill>
              </a:rPr>
              <a:t>Automatic Garbage Collection: Java features automatic garbage collection, where the Java Virtual Machine (JVM) automatically reclaims memory occupied by objects that are no longer in use. This helps prevent memory leaks and simplifies memory management for developers.</a:t>
            </a:r>
          </a:p>
          <a:p>
            <a:pPr algn="just" eaLnBrk="1" hangingPunct="1">
              <a:buFont typeface="Wingdings" panose="05000000000000000000" pitchFamily="2" charset="2"/>
              <a:buChar char="ü"/>
            </a:pPr>
            <a:r>
              <a:rPr lang="en-US" altLang="en-US" sz="2000" dirty="0">
                <a:solidFill>
                  <a:srgbClr val="002060"/>
                </a:solidFill>
              </a:rPr>
              <a:t>Dynamic Memory Allocation: Java supports dynamic memory allocation, allowing developers to create and manage objects dynamically during runtime. The JVM takes care of allocating and deallocating memory as needed.</a:t>
            </a:r>
          </a:p>
          <a:p>
            <a:pPr algn="just" eaLnBrk="1" hangingPunct="1">
              <a:buFont typeface="Wingdings" panose="05000000000000000000" pitchFamily="2" charset="2"/>
              <a:buChar char="ü"/>
            </a:pPr>
            <a:r>
              <a:rPr lang="en-US" altLang="en-US" sz="2000" dirty="0">
                <a:solidFill>
                  <a:srgbClr val="002060"/>
                </a:solidFill>
              </a:rPr>
              <a:t>Exception Handling: Java has a robust and structured exception handling mechanism using the try, catch, finally, and throw keywords.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D940-8043-CB43-67F9-1BFBAA3D1CFA}"/>
              </a:ext>
            </a:extLst>
          </p:cNvPr>
          <p:cNvSpPr>
            <a:spLocks noGrp="1"/>
          </p:cNvSpPr>
          <p:nvPr>
            <p:ph type="title"/>
          </p:nvPr>
        </p:nvSpPr>
        <p:spPr/>
        <p:txBody>
          <a:bodyPr rtlCol="0">
            <a:normAutofit fontScale="90000"/>
          </a:bodyPr>
          <a:lstStyle/>
          <a:p>
            <a:pPr algn="l" eaLnBrk="1" fontAlgn="auto" hangingPunct="1">
              <a:spcAft>
                <a:spcPts val="0"/>
              </a:spcAft>
              <a:defRPr/>
            </a:pPr>
            <a:br>
              <a:rPr lang="en-US" dirty="0"/>
            </a:br>
            <a:r>
              <a:rPr lang="en-US" sz="4000" dirty="0"/>
              <a:t>8. Object Oriented</a:t>
            </a:r>
            <a:br>
              <a:rPr lang="en-US" b="1" dirty="0"/>
            </a:br>
            <a:endParaRPr lang="en-US" dirty="0"/>
          </a:p>
        </p:txBody>
      </p:sp>
      <p:sp>
        <p:nvSpPr>
          <p:cNvPr id="17411" name="Content Placeholder 2">
            <a:extLst>
              <a:ext uri="{FF2B5EF4-FFF2-40B4-BE49-F238E27FC236}">
                <a16:creationId xmlns:a16="http://schemas.microsoft.com/office/drawing/2014/main" id="{8CBE1EFE-BCE2-9282-DA6A-6BAAB1E114F3}"/>
              </a:ext>
            </a:extLst>
          </p:cNvPr>
          <p:cNvSpPr>
            <a:spLocks noGrp="1"/>
          </p:cNvSpPr>
          <p:nvPr>
            <p:ph idx="1"/>
          </p:nvPr>
        </p:nvSpPr>
        <p:spPr>
          <a:xfrm>
            <a:off x="457200" y="1417638"/>
            <a:ext cx="8229600" cy="4708525"/>
          </a:xfrm>
        </p:spPr>
        <p:txBody>
          <a:bodyPr>
            <a:normAutofit/>
          </a:bodyPr>
          <a:lstStyle/>
          <a:p>
            <a:pPr eaLnBrk="1" hangingPunct="1">
              <a:buFont typeface="Arial" panose="020B0604020202020204" pitchFamily="34" charset="0"/>
              <a:buNone/>
            </a:pPr>
            <a:r>
              <a:rPr lang="en-US" altLang="en-US" sz="2400" dirty="0">
                <a:solidFill>
                  <a:srgbClr val="002060"/>
                </a:solidFill>
              </a:rPr>
              <a:t>Java is object-oriented, promoting the use of classes and objects in programming. Everything in Java is treated as an object.</a:t>
            </a:r>
          </a:p>
        </p:txBody>
      </p:sp>
      <p:pic>
        <p:nvPicPr>
          <p:cNvPr id="4" name="Picture 3">
            <a:extLst>
              <a:ext uri="{FF2B5EF4-FFF2-40B4-BE49-F238E27FC236}">
                <a16:creationId xmlns:a16="http://schemas.microsoft.com/office/drawing/2014/main" id="{F95AFBBE-54E2-3D25-32A0-D195CADE1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700" y="2438400"/>
            <a:ext cx="4038600" cy="4038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1E1D-40A0-B0EA-DA8B-081474EBE0E8}"/>
              </a:ext>
            </a:extLst>
          </p:cNvPr>
          <p:cNvSpPr>
            <a:spLocks noGrp="1"/>
          </p:cNvSpPr>
          <p:nvPr>
            <p:ph type="title"/>
          </p:nvPr>
        </p:nvSpPr>
        <p:spPr/>
        <p:txBody>
          <a:bodyPr>
            <a:normAutofit fontScale="90000"/>
          </a:bodyPr>
          <a:lstStyle/>
          <a:p>
            <a:br>
              <a:rPr lang="en-US" dirty="0"/>
            </a:br>
            <a:br>
              <a:rPr lang="en-US" dirty="0"/>
            </a:br>
            <a:r>
              <a:rPr lang="en-US" dirty="0"/>
              <a:t>9. Community Support</a:t>
            </a:r>
            <a:br>
              <a:rPr lang="en-US" dirty="0"/>
            </a:br>
            <a:endParaRPr lang="en-US" dirty="0"/>
          </a:p>
        </p:txBody>
      </p:sp>
      <p:sp>
        <p:nvSpPr>
          <p:cNvPr id="3" name="Content Placeholder 2">
            <a:extLst>
              <a:ext uri="{FF2B5EF4-FFF2-40B4-BE49-F238E27FC236}">
                <a16:creationId xmlns:a16="http://schemas.microsoft.com/office/drawing/2014/main" id="{AD7792AC-93AE-0DC1-EF22-3545734E9E12}"/>
              </a:ext>
            </a:extLst>
          </p:cNvPr>
          <p:cNvSpPr>
            <a:spLocks noGrp="1"/>
          </p:cNvSpPr>
          <p:nvPr>
            <p:ph idx="1"/>
          </p:nvPr>
        </p:nvSpPr>
        <p:spPr/>
        <p:txBody>
          <a:bodyPr>
            <a:normAutofit/>
          </a:bodyPr>
          <a:lstStyle/>
          <a:p>
            <a:pPr algn="just">
              <a:buFont typeface="Wingdings" panose="05000000000000000000" pitchFamily="2" charset="2"/>
              <a:buChar char="ü"/>
            </a:pPr>
            <a:r>
              <a:rPr lang="en-US" sz="2400" dirty="0">
                <a:solidFill>
                  <a:srgbClr val="002060"/>
                </a:solidFill>
              </a:rPr>
              <a:t>Java has a large and active community of developers, providing extensive resources, libraries, and frameworks.</a:t>
            </a:r>
          </a:p>
          <a:p>
            <a:pPr algn="just">
              <a:buFont typeface="Wingdings" panose="05000000000000000000" pitchFamily="2" charset="2"/>
              <a:buChar char="ü"/>
            </a:pPr>
            <a:r>
              <a:rPr lang="en-US" sz="2400" dirty="0">
                <a:solidFill>
                  <a:srgbClr val="002060"/>
                </a:solidFill>
              </a:rPr>
              <a:t>Numerous online forums and communities provide platforms for Java developers to seek help, share their expertise, and discuss various topics related to Java programming. Examples include Stack Overflow, Reddit (r/java), and the Oracle Community forums.</a:t>
            </a:r>
          </a:p>
        </p:txBody>
      </p:sp>
      <p:pic>
        <p:nvPicPr>
          <p:cNvPr id="5" name="Picture 4">
            <a:extLst>
              <a:ext uri="{FF2B5EF4-FFF2-40B4-BE49-F238E27FC236}">
                <a16:creationId xmlns:a16="http://schemas.microsoft.com/office/drawing/2014/main" id="{99E2367B-1E65-E63F-822F-10CCA3F4A7AD}"/>
              </a:ext>
            </a:extLst>
          </p:cNvPr>
          <p:cNvPicPr>
            <a:picLocks noChangeAspect="1"/>
          </p:cNvPicPr>
          <p:nvPr/>
        </p:nvPicPr>
        <p:blipFill>
          <a:blip r:embed="rId2"/>
          <a:stretch>
            <a:fillRect/>
          </a:stretch>
        </p:blipFill>
        <p:spPr>
          <a:xfrm>
            <a:off x="838200" y="4495800"/>
            <a:ext cx="6400800" cy="2209800"/>
          </a:xfrm>
          <a:prstGeom prst="rect">
            <a:avLst/>
          </a:prstGeom>
        </p:spPr>
      </p:pic>
    </p:spTree>
    <p:extLst>
      <p:ext uri="{BB962C8B-B14F-4D97-AF65-F5344CB8AC3E}">
        <p14:creationId xmlns:p14="http://schemas.microsoft.com/office/powerpoint/2010/main" val="3123292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35CC9-03CF-9678-97BD-BF0C90A484D5}"/>
              </a:ext>
            </a:extLst>
          </p:cNvPr>
          <p:cNvSpPr>
            <a:spLocks noGrp="1"/>
          </p:cNvSpPr>
          <p:nvPr>
            <p:ph type="title"/>
          </p:nvPr>
        </p:nvSpPr>
        <p:spPr>
          <a:xfrm>
            <a:off x="457200" y="731836"/>
            <a:ext cx="8229600" cy="685801"/>
          </a:xfrm>
        </p:spPr>
        <p:txBody>
          <a:bodyPr>
            <a:normAutofit fontScale="90000"/>
          </a:bodyPr>
          <a:lstStyle/>
          <a:p>
            <a:r>
              <a:rPr lang="en-US" dirty="0"/>
              <a:t>10. Scalability</a:t>
            </a:r>
          </a:p>
        </p:txBody>
      </p:sp>
      <p:sp>
        <p:nvSpPr>
          <p:cNvPr id="3" name="Content Placeholder 2">
            <a:extLst>
              <a:ext uri="{FF2B5EF4-FFF2-40B4-BE49-F238E27FC236}">
                <a16:creationId xmlns:a16="http://schemas.microsoft.com/office/drawing/2014/main" id="{FFA7437C-0CAF-7ED8-D22E-CF246B25B696}"/>
              </a:ext>
            </a:extLst>
          </p:cNvPr>
          <p:cNvSpPr>
            <a:spLocks noGrp="1"/>
          </p:cNvSpPr>
          <p:nvPr>
            <p:ph idx="1"/>
          </p:nvPr>
        </p:nvSpPr>
        <p:spPr/>
        <p:txBody>
          <a:bodyPr>
            <a:normAutofit/>
          </a:bodyPr>
          <a:lstStyle/>
          <a:p>
            <a:pPr marL="0" indent="0">
              <a:buNone/>
            </a:pPr>
            <a:r>
              <a:rPr lang="en-US" sz="2800" dirty="0">
                <a:solidFill>
                  <a:srgbClr val="002060"/>
                </a:solidFill>
              </a:rPr>
              <a:t>Java applications can scale easily, making them suitable for both small-scale and large-scale projects.</a:t>
            </a:r>
          </a:p>
        </p:txBody>
      </p:sp>
      <p:pic>
        <p:nvPicPr>
          <p:cNvPr id="6" name="Picture 5">
            <a:extLst>
              <a:ext uri="{FF2B5EF4-FFF2-40B4-BE49-F238E27FC236}">
                <a16:creationId xmlns:a16="http://schemas.microsoft.com/office/drawing/2014/main" id="{7F8A32C7-D81F-EE30-6EA6-ED3A1B0CE0B1}"/>
              </a:ext>
            </a:extLst>
          </p:cNvPr>
          <p:cNvPicPr>
            <a:picLocks noChangeAspect="1"/>
          </p:cNvPicPr>
          <p:nvPr/>
        </p:nvPicPr>
        <p:blipFill>
          <a:blip r:embed="rId2"/>
          <a:stretch>
            <a:fillRect/>
          </a:stretch>
        </p:blipFill>
        <p:spPr>
          <a:xfrm>
            <a:off x="1752600" y="3543789"/>
            <a:ext cx="3693943" cy="2795417"/>
          </a:xfrm>
          <a:prstGeom prst="rect">
            <a:avLst/>
          </a:prstGeom>
        </p:spPr>
      </p:pic>
      <p:pic>
        <p:nvPicPr>
          <p:cNvPr id="8" name="Picture 7">
            <a:extLst>
              <a:ext uri="{FF2B5EF4-FFF2-40B4-BE49-F238E27FC236}">
                <a16:creationId xmlns:a16="http://schemas.microsoft.com/office/drawing/2014/main" id="{83AA0F94-38B6-E28C-AD2B-04150A44EB35}"/>
              </a:ext>
            </a:extLst>
          </p:cNvPr>
          <p:cNvPicPr>
            <a:picLocks noChangeAspect="1"/>
          </p:cNvPicPr>
          <p:nvPr/>
        </p:nvPicPr>
        <p:blipFill>
          <a:blip r:embed="rId3"/>
          <a:stretch>
            <a:fillRect/>
          </a:stretch>
        </p:blipFill>
        <p:spPr>
          <a:xfrm>
            <a:off x="6059658" y="2929731"/>
            <a:ext cx="2590800" cy="3530600"/>
          </a:xfrm>
          <a:prstGeom prst="rect">
            <a:avLst/>
          </a:prstGeom>
        </p:spPr>
      </p:pic>
    </p:spTree>
    <p:extLst>
      <p:ext uri="{BB962C8B-B14F-4D97-AF65-F5344CB8AC3E}">
        <p14:creationId xmlns:p14="http://schemas.microsoft.com/office/powerpoint/2010/main" val="1724142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ECF80-7995-8DBB-9FB6-785C520D0B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736562-9B7C-860A-E3E7-B5A7C2CA5685}"/>
              </a:ext>
            </a:extLst>
          </p:cNvPr>
          <p:cNvSpPr>
            <a:spLocks noGrp="1"/>
          </p:cNvSpPr>
          <p:nvPr>
            <p:ph type="title"/>
          </p:nvPr>
        </p:nvSpPr>
        <p:spPr/>
        <p:txBody>
          <a:bodyPr>
            <a:normAutofit/>
          </a:bodyPr>
          <a:lstStyle/>
          <a:p>
            <a:r>
              <a:rPr lang="en-US" sz="3600" dirty="0">
                <a:solidFill>
                  <a:srgbClr val="FF0000"/>
                </a:solidFill>
              </a:rPr>
              <a:t>Java development tools</a:t>
            </a:r>
          </a:p>
        </p:txBody>
      </p:sp>
      <p:sp>
        <p:nvSpPr>
          <p:cNvPr id="3" name="Content Placeholder 2">
            <a:extLst>
              <a:ext uri="{FF2B5EF4-FFF2-40B4-BE49-F238E27FC236}">
                <a16:creationId xmlns:a16="http://schemas.microsoft.com/office/drawing/2014/main" id="{084CB705-D7CC-9689-18D5-48DB4842059C}"/>
              </a:ext>
            </a:extLst>
          </p:cNvPr>
          <p:cNvSpPr>
            <a:spLocks noGrp="1"/>
          </p:cNvSpPr>
          <p:nvPr>
            <p:ph idx="1"/>
          </p:nvPr>
        </p:nvSpPr>
        <p:spPr/>
        <p:txBody>
          <a:bodyPr>
            <a:normAutofit/>
          </a:bodyPr>
          <a:lstStyle/>
          <a:p>
            <a:pPr marL="0" indent="0">
              <a:buNone/>
            </a:pPr>
            <a:r>
              <a:rPr lang="en-US" sz="2800" b="1" dirty="0">
                <a:effectLst/>
              </a:rPr>
              <a:t>JDK is Java Development Kit</a:t>
            </a:r>
            <a:r>
              <a:rPr lang="en-US" sz="2800" dirty="0">
                <a:effectLst/>
              </a:rPr>
              <a:t>. </a:t>
            </a:r>
            <a:r>
              <a:rPr lang="en-US" sz="2800" dirty="0">
                <a:solidFill>
                  <a:srgbClr val="002060"/>
                </a:solidFill>
                <a:effectLst/>
              </a:rPr>
              <a:t>The Java Development Kit (JDK) is a software development environment which is used to develop Java applications.</a:t>
            </a:r>
            <a:endParaRPr lang="en-US" sz="2800" b="1" dirty="0">
              <a:solidFill>
                <a:srgbClr val="002060"/>
              </a:solidFill>
            </a:endParaRPr>
          </a:p>
          <a:p>
            <a:pPr marL="0" indent="0" algn="just">
              <a:buNone/>
            </a:pPr>
            <a:r>
              <a:rPr lang="en-US" sz="2800" b="1" dirty="0"/>
              <a:t>JRE (Java Runtime Environment) </a:t>
            </a:r>
            <a:r>
              <a:rPr lang="en-US" sz="2800" dirty="0">
                <a:solidFill>
                  <a:srgbClr val="002060"/>
                </a:solidFill>
              </a:rPr>
              <a:t>is an installation package that provides an environment to </a:t>
            </a:r>
            <a:r>
              <a:rPr lang="en-US" sz="2800" b="1" dirty="0">
                <a:solidFill>
                  <a:srgbClr val="002060"/>
                </a:solidFill>
              </a:rPr>
              <a:t>only run(not develop)</a:t>
            </a:r>
            <a:r>
              <a:rPr lang="en-US" sz="2800" dirty="0">
                <a:solidFill>
                  <a:srgbClr val="002060"/>
                </a:solidFill>
              </a:rPr>
              <a:t> the java program(or application)onto your machine. JRE is only used by those who only want to run Java programs.</a:t>
            </a:r>
          </a:p>
        </p:txBody>
      </p:sp>
    </p:spTree>
    <p:extLst>
      <p:ext uri="{BB962C8B-B14F-4D97-AF65-F5344CB8AC3E}">
        <p14:creationId xmlns:p14="http://schemas.microsoft.com/office/powerpoint/2010/main" val="4254094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64EEC-782B-915C-5A28-735679B6C3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8A841B-135E-C3E6-3098-FFFA2E605F3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C91959B-BAEC-C90D-343F-BD65DBC80D0E}"/>
              </a:ext>
            </a:extLst>
          </p:cNvPr>
          <p:cNvSpPr>
            <a:spLocks noGrp="1"/>
          </p:cNvSpPr>
          <p:nvPr>
            <p:ph idx="1"/>
          </p:nvPr>
        </p:nvSpPr>
        <p:spPr/>
        <p:txBody>
          <a:bodyPr/>
          <a:lstStyle/>
          <a:p>
            <a:pPr marL="0" indent="0" algn="just">
              <a:buNone/>
            </a:pPr>
            <a:r>
              <a:rPr lang="en-US" b="1" dirty="0"/>
              <a:t>JVM (Java Virtual Machine) </a:t>
            </a:r>
            <a:r>
              <a:rPr lang="en-US" sz="2800" dirty="0">
                <a:solidFill>
                  <a:srgbClr val="002060"/>
                </a:solidFill>
              </a:rPr>
              <a:t>is a very important part of both JDK and JRE because it is contained or inbuilt in both. Whatever Java program you run using JRE or JDK goes into JVM and JVM is responsible for executing the java program line by line, hence it is also known as an interpreter.</a:t>
            </a:r>
            <a:endParaRPr lang="en-US" dirty="0">
              <a:solidFill>
                <a:srgbClr val="002060"/>
              </a:solidFill>
            </a:endParaRPr>
          </a:p>
        </p:txBody>
      </p:sp>
    </p:spTree>
    <p:extLst>
      <p:ext uri="{BB962C8B-B14F-4D97-AF65-F5344CB8AC3E}">
        <p14:creationId xmlns:p14="http://schemas.microsoft.com/office/powerpoint/2010/main" val="3635690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7326-2F44-4C12-9A60-6809514FA564}"/>
              </a:ext>
            </a:extLst>
          </p:cNvPr>
          <p:cNvSpPr>
            <a:spLocks noGrp="1"/>
          </p:cNvSpPr>
          <p:nvPr>
            <p:ph type="title" idx="4294967295"/>
          </p:nvPr>
        </p:nvSpPr>
        <p:spPr>
          <a:xfrm>
            <a:off x="0" y="731838"/>
            <a:ext cx="8534400" cy="685800"/>
          </a:xfrm>
        </p:spPr>
        <p:txBody>
          <a:bodyPr>
            <a:noAutofit/>
          </a:bodyPr>
          <a:lstStyle/>
          <a:p>
            <a:pPr algn="l"/>
            <a:r>
              <a:rPr lang="en-US" sz="2800" dirty="0"/>
              <a:t>Understanding JDK, JRE and JVM</a:t>
            </a:r>
            <a:endParaRPr lang="en-US" sz="2800" b="1" dirty="0"/>
          </a:p>
        </p:txBody>
      </p:sp>
      <p:pic>
        <p:nvPicPr>
          <p:cNvPr id="5" name="Picture 4">
            <a:extLst>
              <a:ext uri="{FF2B5EF4-FFF2-40B4-BE49-F238E27FC236}">
                <a16:creationId xmlns:a16="http://schemas.microsoft.com/office/drawing/2014/main" id="{F0491ED9-DD02-5169-FE4C-281AF2D31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24" y="1828800"/>
            <a:ext cx="7724775" cy="3862388"/>
          </a:xfrm>
          <a:prstGeom prst="rect">
            <a:avLst/>
          </a:prstGeom>
        </p:spPr>
      </p:pic>
    </p:spTree>
    <p:extLst>
      <p:ext uri="{BB962C8B-B14F-4D97-AF65-F5344CB8AC3E}">
        <p14:creationId xmlns:p14="http://schemas.microsoft.com/office/powerpoint/2010/main" val="211862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AA355-D7FC-4A03-918F-4B98F2636EBD}"/>
              </a:ext>
            </a:extLst>
          </p:cNvPr>
          <p:cNvSpPr>
            <a:spLocks noGrp="1"/>
          </p:cNvSpPr>
          <p:nvPr>
            <p:ph idx="1"/>
          </p:nvPr>
        </p:nvSpPr>
        <p:spPr>
          <a:xfrm>
            <a:off x="457200" y="685800"/>
            <a:ext cx="8229600" cy="5440363"/>
          </a:xfrm>
        </p:spPr>
        <p:txBody>
          <a:bodyPr>
            <a:normAutofit/>
          </a:bodyPr>
          <a:lstStyle/>
          <a:p>
            <a:pPr marL="0" indent="0">
              <a:buNone/>
            </a:pPr>
            <a:r>
              <a:rPr lang="en-US" dirty="0">
                <a:solidFill>
                  <a:srgbClr val="FF0000"/>
                </a:solidFill>
              </a:rPr>
              <a:t>Topics Covered</a:t>
            </a:r>
            <a:r>
              <a:rPr lang="en-US" b="0" i="0" dirty="0">
                <a:solidFill>
                  <a:srgbClr val="FF0000"/>
                </a:solidFill>
                <a:effectLst/>
              </a:rPr>
              <a:t>:</a:t>
            </a:r>
          </a:p>
          <a:p>
            <a:pPr>
              <a:buFont typeface="Wingdings" panose="05000000000000000000" pitchFamily="2" charset="2"/>
              <a:buChar char="ü"/>
            </a:pPr>
            <a:r>
              <a:rPr lang="en-US" sz="2800" dirty="0">
                <a:solidFill>
                  <a:srgbClr val="002060"/>
                </a:solidFill>
              </a:rPr>
              <a:t>history and features of Java, </a:t>
            </a:r>
          </a:p>
          <a:p>
            <a:pPr>
              <a:buFont typeface="Wingdings" panose="05000000000000000000" pitchFamily="2" charset="2"/>
              <a:buChar char="ü"/>
            </a:pPr>
            <a:r>
              <a:rPr lang="en-US" sz="2800" dirty="0">
                <a:solidFill>
                  <a:srgbClr val="002060"/>
                </a:solidFill>
              </a:rPr>
              <a:t>understanding JDK, JRE and JVM, </a:t>
            </a:r>
          </a:p>
          <a:p>
            <a:pPr>
              <a:buFont typeface="Wingdings" panose="05000000000000000000" pitchFamily="2" charset="2"/>
              <a:buChar char="ü"/>
            </a:pPr>
            <a:r>
              <a:rPr lang="en-US" sz="2800" dirty="0">
                <a:solidFill>
                  <a:srgbClr val="002060"/>
                </a:solidFill>
              </a:rPr>
              <a:t>Java program structure, </a:t>
            </a:r>
          </a:p>
          <a:p>
            <a:pPr>
              <a:buFont typeface="Wingdings" panose="05000000000000000000" pitchFamily="2" charset="2"/>
              <a:buChar char="ü"/>
            </a:pPr>
            <a:r>
              <a:rPr lang="en-US" sz="2800" dirty="0">
                <a:solidFill>
                  <a:srgbClr val="002060"/>
                </a:solidFill>
              </a:rPr>
              <a:t>writing simple Java class and main() method,</a:t>
            </a:r>
          </a:p>
          <a:p>
            <a:pPr>
              <a:buFont typeface="Wingdings" panose="05000000000000000000" pitchFamily="2" charset="2"/>
              <a:buChar char="ü"/>
            </a:pPr>
            <a:r>
              <a:rPr lang="en-US" sz="2800" dirty="0">
                <a:solidFill>
                  <a:srgbClr val="002060"/>
                </a:solidFill>
              </a:rPr>
              <a:t>command-line arguments</a:t>
            </a:r>
          </a:p>
        </p:txBody>
      </p:sp>
    </p:spTree>
    <p:extLst>
      <p:ext uri="{BB962C8B-B14F-4D97-AF65-F5344CB8AC3E}">
        <p14:creationId xmlns:p14="http://schemas.microsoft.com/office/powerpoint/2010/main" val="4271332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3817814C-94F6-CE24-EDA6-FB0FAB147DE3}"/>
              </a:ext>
            </a:extLst>
          </p:cNvPr>
          <p:cNvSpPr>
            <a:spLocks noGrp="1"/>
          </p:cNvSpPr>
          <p:nvPr>
            <p:ph type="title"/>
          </p:nvPr>
        </p:nvSpPr>
        <p:spPr/>
        <p:txBody>
          <a:bodyPr>
            <a:noAutofit/>
          </a:bodyPr>
          <a:lstStyle/>
          <a:p>
            <a:pPr eaLnBrk="1" hangingPunct="1"/>
            <a:r>
              <a:rPr lang="en-US" altLang="en-US" sz="3600" b="1" dirty="0"/>
              <a:t>Java program structure</a:t>
            </a:r>
          </a:p>
        </p:txBody>
      </p:sp>
      <p:sp>
        <p:nvSpPr>
          <p:cNvPr id="9219" name="Content Placeholder 2">
            <a:extLst>
              <a:ext uri="{FF2B5EF4-FFF2-40B4-BE49-F238E27FC236}">
                <a16:creationId xmlns:a16="http://schemas.microsoft.com/office/drawing/2014/main" id="{4009B999-3719-2C65-5839-E728B47C682C}"/>
              </a:ext>
            </a:extLst>
          </p:cNvPr>
          <p:cNvSpPr>
            <a:spLocks noGrp="1"/>
          </p:cNvSpPr>
          <p:nvPr>
            <p:ph idx="1"/>
          </p:nvPr>
        </p:nvSpPr>
        <p:spPr/>
        <p:txBody>
          <a:bodyPr/>
          <a:lstStyle/>
          <a:p>
            <a:pPr eaLnBrk="1" hangingPunct="1">
              <a:buFont typeface="Arial" panose="020B0604020202020204" pitchFamily="34" charset="0"/>
              <a:buNone/>
            </a:pPr>
            <a:r>
              <a:rPr lang="en-US" altLang="en-US" b="1" dirty="0">
                <a:solidFill>
                  <a:srgbClr val="002060"/>
                </a:solidFill>
              </a:rPr>
              <a:t>Basic structure of Java Program:</a:t>
            </a:r>
            <a:endParaRPr lang="en-US" altLang="en-US" dirty="0">
              <a:solidFill>
                <a:srgbClr val="002060"/>
              </a:solidFill>
            </a:endParaRPr>
          </a:p>
          <a:p>
            <a:pPr eaLnBrk="1" hangingPunct="1"/>
            <a:r>
              <a:rPr lang="en-US" altLang="en-US" dirty="0">
                <a:solidFill>
                  <a:srgbClr val="002060"/>
                </a:solidFill>
              </a:rPr>
              <a:t>[ Documentation ]</a:t>
            </a:r>
          </a:p>
          <a:p>
            <a:pPr eaLnBrk="1" hangingPunct="1"/>
            <a:r>
              <a:rPr lang="en-US" altLang="en-US" dirty="0">
                <a:solidFill>
                  <a:srgbClr val="002060"/>
                </a:solidFill>
              </a:rPr>
              <a:t>[package declarations]</a:t>
            </a:r>
          </a:p>
          <a:p>
            <a:pPr eaLnBrk="1" hangingPunct="1"/>
            <a:r>
              <a:rPr lang="en-US" altLang="en-US" dirty="0">
                <a:solidFill>
                  <a:srgbClr val="002060"/>
                </a:solidFill>
              </a:rPr>
              <a:t>[import statements]</a:t>
            </a:r>
          </a:p>
          <a:p>
            <a:pPr eaLnBrk="1" hangingPunct="1"/>
            <a:r>
              <a:rPr lang="en-US" altLang="en-US" dirty="0">
                <a:solidFill>
                  <a:srgbClr val="002060"/>
                </a:solidFill>
              </a:rPr>
              <a:t>[class declaration]</a:t>
            </a:r>
          </a:p>
          <a:p>
            <a:pPr eaLnBrk="1" hangingPunct="1"/>
            <a:r>
              <a:rPr lang="en-US" altLang="en-US" dirty="0">
                <a:solidFill>
                  <a:srgbClr val="002060"/>
                </a:solidFill>
              </a:rPr>
              <a:t>[Main Method]</a:t>
            </a:r>
          </a:p>
          <a:p>
            <a:pPr eaLnBrk="1" hangingPunct="1">
              <a:buFont typeface="Arial" panose="020B0604020202020204" pitchFamily="34" charset="0"/>
              <a:buNone/>
            </a:pP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8AA07B-FA02-930A-A630-252F07EF29DE}"/>
              </a:ext>
            </a:extLst>
          </p:cNvPr>
          <p:cNvSpPr/>
          <p:nvPr/>
        </p:nvSpPr>
        <p:spPr>
          <a:xfrm>
            <a:off x="152400" y="1371600"/>
            <a:ext cx="8915400" cy="4114800"/>
          </a:xfrm>
          <a:prstGeom prst="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9B05AA74-CF62-E8F9-3768-C1B1FE6D582D}"/>
              </a:ext>
            </a:extLst>
          </p:cNvPr>
          <p:cNvPicPr>
            <a:picLocks noChangeAspect="1"/>
          </p:cNvPicPr>
          <p:nvPr/>
        </p:nvPicPr>
        <p:blipFill>
          <a:blip r:embed="rId2"/>
          <a:stretch>
            <a:fillRect/>
          </a:stretch>
        </p:blipFill>
        <p:spPr>
          <a:xfrm>
            <a:off x="272313" y="1524000"/>
            <a:ext cx="8599373" cy="3429000"/>
          </a:xfrm>
          <a:prstGeom prst="rect">
            <a:avLst/>
          </a:prstGeom>
          <a:solidFill>
            <a:schemeClr val="bg2">
              <a:lumMod val="90000"/>
            </a:schemeClr>
          </a:solidFill>
        </p:spPr>
      </p:pic>
    </p:spTree>
    <p:extLst>
      <p:ext uri="{BB962C8B-B14F-4D97-AF65-F5344CB8AC3E}">
        <p14:creationId xmlns:p14="http://schemas.microsoft.com/office/powerpoint/2010/main" val="4140442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a:extLst>
              <a:ext uri="{FF2B5EF4-FFF2-40B4-BE49-F238E27FC236}">
                <a16:creationId xmlns:a16="http://schemas.microsoft.com/office/drawing/2014/main" id="{4E1150E2-BF9D-79E2-01D8-5D4E251D70CE}"/>
              </a:ext>
            </a:extLst>
          </p:cNvPr>
          <p:cNvSpPr>
            <a:spLocks noGrp="1"/>
          </p:cNvSpPr>
          <p:nvPr>
            <p:ph idx="1"/>
          </p:nvPr>
        </p:nvSpPr>
        <p:spPr>
          <a:xfrm>
            <a:off x="228600" y="533400"/>
            <a:ext cx="8458200" cy="5592763"/>
          </a:xfrm>
        </p:spPr>
        <p:txBody>
          <a:bodyPr rtlCol="0">
            <a:normAutofit/>
          </a:bodyPr>
          <a:lstStyle/>
          <a:p>
            <a:pPr eaLnBrk="1" fontAlgn="auto" hangingPunct="1">
              <a:spcAft>
                <a:spcPts val="0"/>
              </a:spcAft>
              <a:buFont typeface="Arial" charset="0"/>
              <a:buNone/>
              <a:defRPr/>
            </a:pPr>
            <a:r>
              <a:rPr lang="en-US" sz="2800" dirty="0">
                <a:solidFill>
                  <a:schemeClr val="tx1"/>
                </a:solidFill>
              </a:rPr>
              <a:t>Writing simple Java class and main() method</a:t>
            </a:r>
          </a:p>
          <a:p>
            <a:pPr eaLnBrk="1" fontAlgn="auto" hangingPunct="1">
              <a:spcAft>
                <a:spcPts val="0"/>
              </a:spcAft>
              <a:buFont typeface="Arial" charset="0"/>
              <a:buNone/>
              <a:defRPr/>
            </a:pPr>
            <a:endParaRPr lang="en-US" dirty="0"/>
          </a:p>
        </p:txBody>
      </p:sp>
      <p:sp>
        <p:nvSpPr>
          <p:cNvPr id="2" name="Rectangle 1">
            <a:extLst>
              <a:ext uri="{FF2B5EF4-FFF2-40B4-BE49-F238E27FC236}">
                <a16:creationId xmlns:a16="http://schemas.microsoft.com/office/drawing/2014/main" id="{7E550913-74BD-4C7C-06FE-B192E0B15DE8}"/>
              </a:ext>
            </a:extLst>
          </p:cNvPr>
          <p:cNvSpPr/>
          <p:nvPr/>
        </p:nvSpPr>
        <p:spPr>
          <a:xfrm>
            <a:off x="609600" y="1371600"/>
            <a:ext cx="1905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hlinkClick r:id="rId2" action="ppaction://hlinkfile"/>
              </a:rPr>
              <a:t>Simple Java Class</a:t>
            </a:r>
            <a:endParaRPr lang="en-US" dirty="0"/>
          </a:p>
        </p:txBody>
      </p:sp>
      <p:sp>
        <p:nvSpPr>
          <p:cNvPr id="3" name="Rectangle 2">
            <a:extLst>
              <a:ext uri="{FF2B5EF4-FFF2-40B4-BE49-F238E27FC236}">
                <a16:creationId xmlns:a16="http://schemas.microsoft.com/office/drawing/2014/main" id="{59A3E5B9-F78F-F0DA-7DBB-0182AFBE5949}"/>
              </a:ext>
            </a:extLst>
          </p:cNvPr>
          <p:cNvSpPr/>
          <p:nvPr/>
        </p:nvSpPr>
        <p:spPr>
          <a:xfrm>
            <a:off x="3962400" y="1395470"/>
            <a:ext cx="1905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hlinkClick r:id="rId3" action="ppaction://hlinkfile"/>
              </a:rPr>
              <a:t>Java Main Method</a:t>
            </a:r>
            <a:endParaRPr lang="en-US" dirty="0"/>
          </a:p>
        </p:txBody>
      </p:sp>
      <p:cxnSp>
        <p:nvCxnSpPr>
          <p:cNvPr id="5" name="Straight Arrow Connector 4">
            <a:extLst>
              <a:ext uri="{FF2B5EF4-FFF2-40B4-BE49-F238E27FC236}">
                <a16:creationId xmlns:a16="http://schemas.microsoft.com/office/drawing/2014/main" id="{6941A7C1-1B4F-FDD1-C7E6-9663EADC97B4}"/>
              </a:ext>
            </a:extLst>
          </p:cNvPr>
          <p:cNvCxnSpPr/>
          <p:nvPr/>
        </p:nvCxnSpPr>
        <p:spPr>
          <a:xfrm>
            <a:off x="2590800" y="1752600"/>
            <a:ext cx="12192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1" name="Picture 20">
            <a:extLst>
              <a:ext uri="{FF2B5EF4-FFF2-40B4-BE49-F238E27FC236}">
                <a16:creationId xmlns:a16="http://schemas.microsoft.com/office/drawing/2014/main" id="{85688E04-55E3-1059-3926-E847B12D5594}"/>
              </a:ext>
            </a:extLst>
          </p:cNvPr>
          <p:cNvPicPr>
            <a:picLocks noChangeAspect="1"/>
          </p:cNvPicPr>
          <p:nvPr/>
        </p:nvPicPr>
        <p:blipFill>
          <a:blip r:embed="rId4"/>
          <a:stretch>
            <a:fillRect/>
          </a:stretch>
        </p:blipFill>
        <p:spPr>
          <a:xfrm>
            <a:off x="457200" y="2359914"/>
            <a:ext cx="5824538" cy="273263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242390E1-EE65-B8AA-7DC4-AA8440AD273F}"/>
              </a:ext>
            </a:extLst>
          </p:cNvPr>
          <p:cNvSpPr>
            <a:spLocks noGrp="1"/>
          </p:cNvSpPr>
          <p:nvPr>
            <p:ph type="title"/>
          </p:nvPr>
        </p:nvSpPr>
        <p:spPr/>
        <p:txBody>
          <a:bodyPr>
            <a:normAutofit fontScale="90000"/>
          </a:bodyPr>
          <a:lstStyle/>
          <a:p>
            <a:pPr eaLnBrk="1" hangingPunct="1"/>
            <a:br>
              <a:rPr lang="en-US" altLang="en-US" dirty="0"/>
            </a:br>
            <a:r>
              <a:rPr lang="en-US" altLang="en-US" dirty="0"/>
              <a:t>Main method in Java:</a:t>
            </a:r>
          </a:p>
        </p:txBody>
      </p:sp>
      <p:sp>
        <p:nvSpPr>
          <p:cNvPr id="11267" name="Content Placeholder 2">
            <a:extLst>
              <a:ext uri="{FF2B5EF4-FFF2-40B4-BE49-F238E27FC236}">
                <a16:creationId xmlns:a16="http://schemas.microsoft.com/office/drawing/2014/main" id="{C79B78CE-8312-ED3F-D6B6-7DF39F3E977A}"/>
              </a:ext>
            </a:extLst>
          </p:cNvPr>
          <p:cNvSpPr>
            <a:spLocks noGrp="1"/>
          </p:cNvSpPr>
          <p:nvPr>
            <p:ph idx="1"/>
          </p:nvPr>
        </p:nvSpPr>
        <p:spPr/>
        <p:txBody>
          <a:bodyPr/>
          <a:lstStyle/>
          <a:p>
            <a:pPr eaLnBrk="1" hangingPunct="1">
              <a:buFont typeface="Arial" panose="020B0604020202020204" pitchFamily="34" charset="0"/>
              <a:buNone/>
            </a:pPr>
            <a:r>
              <a:rPr lang="en-US" altLang="en-US" sz="2400" b="1" dirty="0"/>
              <a:t>public static void main(String </a:t>
            </a:r>
            <a:r>
              <a:rPr lang="en-US" altLang="en-US" sz="2400" b="1" dirty="0" err="1"/>
              <a:t>args</a:t>
            </a:r>
            <a:r>
              <a:rPr lang="en-US" altLang="en-US" sz="2400" b="1" dirty="0"/>
              <a:t>[])</a:t>
            </a:r>
            <a:endParaRPr lang="en-US" altLang="en-US" sz="2400" dirty="0"/>
          </a:p>
          <a:p>
            <a:pPr algn="just" eaLnBrk="1" hangingPunct="1"/>
            <a:r>
              <a:rPr lang="en-US" altLang="en-US" sz="2400" dirty="0">
                <a:solidFill>
                  <a:srgbClr val="002060"/>
                </a:solidFill>
              </a:rPr>
              <a:t>The keyword public is an access specifier. </a:t>
            </a:r>
          </a:p>
          <a:p>
            <a:pPr algn="just" eaLnBrk="1" hangingPunct="1"/>
            <a:r>
              <a:rPr lang="en-US" altLang="en-US" sz="2400" dirty="0">
                <a:solidFill>
                  <a:srgbClr val="002060"/>
                </a:solidFill>
              </a:rPr>
              <a:t>The keyword static is a kind of modifier.  Main method is static  means this is calling with out any reference.  </a:t>
            </a:r>
          </a:p>
          <a:p>
            <a:pPr algn="just" eaLnBrk="1" hangingPunct="1"/>
            <a:r>
              <a:rPr lang="en-US" altLang="en-US" sz="2400" dirty="0">
                <a:solidFill>
                  <a:srgbClr val="002060"/>
                </a:solidFill>
              </a:rPr>
              <a:t>The keyword void means that the method main() does not return any value. </a:t>
            </a:r>
          </a:p>
          <a:p>
            <a:pPr algn="just" eaLnBrk="1" hangingPunct="1"/>
            <a:r>
              <a:rPr lang="en-US" altLang="en-US" sz="2400" dirty="0">
                <a:solidFill>
                  <a:srgbClr val="002060"/>
                </a:solidFill>
              </a:rPr>
              <a:t>Main method having parameter that array of string which show command line arguments in java. We can pass any no. of argument during run time. </a:t>
            </a:r>
          </a:p>
          <a:p>
            <a:pPr eaLnBrk="1" hangingPunct="1">
              <a:buFont typeface="Arial" panose="020B0604020202020204" pitchFamily="34" charset="0"/>
              <a:buNone/>
            </a:pPr>
            <a:br>
              <a:rPr lang="en-US" altLang="en-US" sz="2400" dirty="0"/>
            </a:br>
            <a:endParaRPr lang="en-US"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5313A53A-F1A6-B979-E413-92F13F8A3273}"/>
              </a:ext>
            </a:extLst>
          </p:cNvPr>
          <p:cNvSpPr>
            <a:spLocks noGrp="1"/>
          </p:cNvSpPr>
          <p:nvPr>
            <p:ph type="title"/>
          </p:nvPr>
        </p:nvSpPr>
        <p:spPr>
          <a:xfrm>
            <a:off x="685800" y="228600"/>
            <a:ext cx="8001000" cy="838200"/>
          </a:xfrm>
        </p:spPr>
        <p:txBody>
          <a:bodyPr>
            <a:noAutofit/>
          </a:bodyPr>
          <a:lstStyle/>
          <a:p>
            <a:br>
              <a:rPr lang="en-US" altLang="en-US" sz="3200" dirty="0"/>
            </a:br>
            <a:br>
              <a:rPr lang="en-US" altLang="en-US" sz="3200" dirty="0"/>
            </a:br>
            <a:r>
              <a:rPr lang="en-US" altLang="en-US" sz="3200" dirty="0">
                <a:solidFill>
                  <a:srgbClr val="FF0000"/>
                </a:solidFill>
              </a:rPr>
              <a:t>Java Command Line Arguments</a:t>
            </a:r>
            <a:br>
              <a:rPr lang="en-US" altLang="en-US" sz="3200" dirty="0"/>
            </a:br>
            <a:endParaRPr lang="en-US" altLang="en-US" sz="3200" dirty="0"/>
          </a:p>
        </p:txBody>
      </p:sp>
      <p:sp>
        <p:nvSpPr>
          <p:cNvPr id="2" name="Rectangle 1">
            <a:extLst>
              <a:ext uri="{FF2B5EF4-FFF2-40B4-BE49-F238E27FC236}">
                <a16:creationId xmlns:a16="http://schemas.microsoft.com/office/drawing/2014/main" id="{AB3E1544-527D-A324-C514-07FDB2FA1F9D}"/>
              </a:ext>
            </a:extLst>
          </p:cNvPr>
          <p:cNvSpPr/>
          <p:nvPr/>
        </p:nvSpPr>
        <p:spPr>
          <a:xfrm>
            <a:off x="304800" y="2438400"/>
            <a:ext cx="8153400" cy="2895600"/>
          </a:xfrm>
          <a:prstGeom prst="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291" name="Content Placeholder 2">
            <a:extLst>
              <a:ext uri="{FF2B5EF4-FFF2-40B4-BE49-F238E27FC236}">
                <a16:creationId xmlns:a16="http://schemas.microsoft.com/office/drawing/2014/main" id="{BE097B96-CFF3-8AC4-98D0-98EB18B19D2F}"/>
              </a:ext>
            </a:extLst>
          </p:cNvPr>
          <p:cNvSpPr>
            <a:spLocks noGrp="1"/>
          </p:cNvSpPr>
          <p:nvPr>
            <p:ph idx="1"/>
          </p:nvPr>
        </p:nvSpPr>
        <p:spPr>
          <a:xfrm>
            <a:off x="495300" y="1166018"/>
            <a:ext cx="8153400" cy="4525963"/>
          </a:xfrm>
        </p:spPr>
        <p:txBody>
          <a:bodyPr>
            <a:normAutofit lnSpcReduction="10000"/>
          </a:bodyPr>
          <a:lstStyle/>
          <a:p>
            <a:pPr marL="0" indent="0">
              <a:buNone/>
            </a:pPr>
            <a:r>
              <a:rPr lang="en-US" altLang="en-US" sz="2800" dirty="0">
                <a:solidFill>
                  <a:srgbClr val="002060"/>
                </a:solidFill>
              </a:rPr>
              <a:t>The java command-line argument is an argument i.e. passed at the time of running the java program.</a:t>
            </a:r>
          </a:p>
          <a:p>
            <a:pPr>
              <a:buFont typeface="Arial" panose="020B0604020202020204" pitchFamily="34" charset="0"/>
              <a:buNone/>
            </a:pPr>
            <a:r>
              <a:rPr lang="en-US" altLang="en-US" sz="2800" dirty="0">
                <a:solidFill>
                  <a:srgbClr val="002060"/>
                </a:solidFill>
              </a:rPr>
              <a:t>Ex:</a:t>
            </a:r>
          </a:p>
          <a:p>
            <a:pPr>
              <a:buFont typeface="Arial" panose="020B0604020202020204" pitchFamily="34" charset="0"/>
              <a:buNone/>
            </a:pPr>
            <a:r>
              <a:rPr lang="en-US" altLang="en-US" sz="2400" b="1" dirty="0">
                <a:solidFill>
                  <a:srgbClr val="002060"/>
                </a:solidFill>
              </a:rPr>
              <a:t>class</a:t>
            </a:r>
            <a:r>
              <a:rPr lang="en-US" altLang="en-US" sz="2400" dirty="0">
                <a:solidFill>
                  <a:srgbClr val="002060"/>
                </a:solidFill>
              </a:rPr>
              <a:t> </a:t>
            </a:r>
            <a:r>
              <a:rPr lang="en-US" altLang="en-US" sz="2400" dirty="0" err="1">
                <a:solidFill>
                  <a:srgbClr val="002060"/>
                </a:solidFill>
              </a:rPr>
              <a:t>CommandLineEx</a:t>
            </a:r>
            <a:r>
              <a:rPr lang="en-US" altLang="en-US" sz="2400" dirty="0">
                <a:solidFill>
                  <a:srgbClr val="002060"/>
                </a:solidFill>
              </a:rPr>
              <a:t>{  </a:t>
            </a:r>
          </a:p>
          <a:p>
            <a:pPr>
              <a:buFont typeface="Arial" panose="020B0604020202020204" pitchFamily="34" charset="0"/>
              <a:buNone/>
            </a:pPr>
            <a:r>
              <a:rPr lang="en-US" altLang="en-US" sz="2400" b="1" dirty="0">
                <a:solidFill>
                  <a:srgbClr val="002060"/>
                </a:solidFill>
              </a:rPr>
              <a:t>public</a:t>
            </a:r>
            <a:r>
              <a:rPr lang="en-US" altLang="en-US" sz="2400" dirty="0">
                <a:solidFill>
                  <a:srgbClr val="002060"/>
                </a:solidFill>
              </a:rPr>
              <a:t> </a:t>
            </a:r>
            <a:r>
              <a:rPr lang="en-US" altLang="en-US" sz="2400" b="1" dirty="0">
                <a:solidFill>
                  <a:srgbClr val="002060"/>
                </a:solidFill>
              </a:rPr>
              <a:t>static</a:t>
            </a:r>
            <a:r>
              <a:rPr lang="en-US" altLang="en-US" sz="2400" dirty="0">
                <a:solidFill>
                  <a:srgbClr val="002060"/>
                </a:solidFill>
              </a:rPr>
              <a:t> </a:t>
            </a:r>
            <a:r>
              <a:rPr lang="en-US" altLang="en-US" sz="2400" b="1" dirty="0">
                <a:solidFill>
                  <a:srgbClr val="002060"/>
                </a:solidFill>
              </a:rPr>
              <a:t>void</a:t>
            </a:r>
            <a:r>
              <a:rPr lang="en-US" altLang="en-US" sz="2400" dirty="0">
                <a:solidFill>
                  <a:srgbClr val="002060"/>
                </a:solidFill>
              </a:rPr>
              <a:t> main(String </a:t>
            </a:r>
            <a:r>
              <a:rPr lang="en-US" altLang="en-US" sz="2400" dirty="0" err="1">
                <a:solidFill>
                  <a:srgbClr val="002060"/>
                </a:solidFill>
              </a:rPr>
              <a:t>args</a:t>
            </a:r>
            <a:r>
              <a:rPr lang="en-US" altLang="en-US" sz="2400" dirty="0">
                <a:solidFill>
                  <a:srgbClr val="002060"/>
                </a:solidFill>
              </a:rPr>
              <a:t>[]){  </a:t>
            </a:r>
          </a:p>
          <a:p>
            <a:pPr>
              <a:buFont typeface="Arial" panose="020B0604020202020204" pitchFamily="34" charset="0"/>
              <a:buNone/>
            </a:pPr>
            <a:r>
              <a:rPr lang="en-US" altLang="en-US" sz="2400" dirty="0" err="1">
                <a:solidFill>
                  <a:srgbClr val="002060"/>
                </a:solidFill>
              </a:rPr>
              <a:t>System.out.println</a:t>
            </a:r>
            <a:r>
              <a:rPr lang="en-US" altLang="en-US" sz="2400" dirty="0">
                <a:solidFill>
                  <a:srgbClr val="002060"/>
                </a:solidFill>
              </a:rPr>
              <a:t>("Your first argument is: "+</a:t>
            </a:r>
            <a:r>
              <a:rPr lang="en-US" altLang="en-US" sz="2400" dirty="0" err="1">
                <a:solidFill>
                  <a:srgbClr val="002060"/>
                </a:solidFill>
              </a:rPr>
              <a:t>args</a:t>
            </a:r>
            <a:r>
              <a:rPr lang="en-US" altLang="en-US" sz="2400" dirty="0">
                <a:solidFill>
                  <a:srgbClr val="002060"/>
                </a:solidFill>
              </a:rPr>
              <a:t>[0]);  </a:t>
            </a:r>
          </a:p>
          <a:p>
            <a:pPr>
              <a:buFont typeface="Arial" panose="020B0604020202020204" pitchFamily="34" charset="0"/>
              <a:buNone/>
            </a:pPr>
            <a:r>
              <a:rPr lang="en-US" altLang="en-US" sz="2400" dirty="0">
                <a:solidFill>
                  <a:srgbClr val="002060"/>
                </a:solidFill>
              </a:rPr>
              <a:t>}  }  </a:t>
            </a:r>
          </a:p>
          <a:p>
            <a:pPr>
              <a:buFont typeface="Arial" panose="020B0604020202020204" pitchFamily="34" charset="0"/>
              <a:buNone/>
            </a:pPr>
            <a:r>
              <a:rPr lang="en-US" altLang="en-US" sz="2400" dirty="0">
                <a:solidFill>
                  <a:srgbClr val="002060"/>
                </a:solidFill>
              </a:rPr>
              <a:t>Now compile :  c:\&gt; </a:t>
            </a:r>
            <a:r>
              <a:rPr lang="en-US" altLang="en-US" sz="2400" dirty="0" err="1">
                <a:solidFill>
                  <a:srgbClr val="002060"/>
                </a:solidFill>
              </a:rPr>
              <a:t>javac</a:t>
            </a:r>
            <a:r>
              <a:rPr lang="en-US" altLang="en-US" sz="2400" dirty="0">
                <a:solidFill>
                  <a:srgbClr val="002060"/>
                </a:solidFill>
              </a:rPr>
              <a:t> CommandLineEx.java  </a:t>
            </a:r>
          </a:p>
          <a:p>
            <a:pPr>
              <a:buFont typeface="Arial" panose="020B0604020202020204" pitchFamily="34" charset="0"/>
              <a:buNone/>
            </a:pPr>
            <a:r>
              <a:rPr lang="en-US" altLang="en-US" sz="2400" dirty="0">
                <a:solidFill>
                  <a:srgbClr val="002060"/>
                </a:solidFill>
              </a:rPr>
              <a:t>Now run: 	     c:\&gt; java </a:t>
            </a:r>
            <a:r>
              <a:rPr lang="en-US" altLang="en-US" sz="2400" dirty="0" err="1">
                <a:solidFill>
                  <a:srgbClr val="002060"/>
                </a:solidFill>
              </a:rPr>
              <a:t>CommandLineEx</a:t>
            </a:r>
            <a:r>
              <a:rPr lang="en-US" altLang="en-US" sz="2400" dirty="0">
                <a:solidFill>
                  <a:srgbClr val="002060"/>
                </a:solidFill>
              </a:rPr>
              <a:t> hello world</a:t>
            </a:r>
          </a:p>
          <a:p>
            <a:pPr>
              <a:buFont typeface="Arial" panose="020B0604020202020204" pitchFamily="34" charset="0"/>
              <a:buNone/>
            </a:pPr>
            <a:r>
              <a:rPr lang="en-US" altLang="en-US" sz="2800" dirty="0"/>
              <a:t>		</a:t>
            </a:r>
          </a:p>
          <a:p>
            <a:pPr>
              <a:buFont typeface="Arial" panose="020B0604020202020204" pitchFamily="34" charset="0"/>
              <a:buNone/>
            </a:pP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Tree>
    <p:extLst>
      <p:ext uri="{BB962C8B-B14F-4D97-AF65-F5344CB8AC3E}">
        <p14:creationId xmlns:p14="http://schemas.microsoft.com/office/powerpoint/2010/main" val="250790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38A0-8C51-BABE-21A3-FD091CA97474}"/>
              </a:ext>
            </a:extLst>
          </p:cNvPr>
          <p:cNvSpPr>
            <a:spLocks noGrp="1"/>
          </p:cNvSpPr>
          <p:nvPr>
            <p:ph type="title"/>
          </p:nvPr>
        </p:nvSpPr>
        <p:spPr>
          <a:xfrm>
            <a:off x="457200" y="731837"/>
            <a:ext cx="8229600" cy="411164"/>
          </a:xfrm>
        </p:spPr>
        <p:txBody>
          <a:bodyPr>
            <a:normAutofit fontScale="90000"/>
          </a:bodyPr>
          <a:lstStyle/>
          <a:p>
            <a:r>
              <a:rPr lang="en-US" dirty="0">
                <a:latin typeface="+mj-lt"/>
              </a:rPr>
              <a:t>Introduction to Java</a:t>
            </a:r>
            <a:endParaRPr lang="en-US" dirty="0"/>
          </a:p>
        </p:txBody>
      </p:sp>
      <p:sp>
        <p:nvSpPr>
          <p:cNvPr id="3" name="Content Placeholder 2">
            <a:extLst>
              <a:ext uri="{FF2B5EF4-FFF2-40B4-BE49-F238E27FC236}">
                <a16:creationId xmlns:a16="http://schemas.microsoft.com/office/drawing/2014/main" id="{F6A5049A-D8DE-8CA5-0A10-9C68D968066D}"/>
              </a:ext>
            </a:extLst>
          </p:cNvPr>
          <p:cNvSpPr>
            <a:spLocks noGrp="1"/>
          </p:cNvSpPr>
          <p:nvPr>
            <p:ph idx="1"/>
          </p:nvPr>
        </p:nvSpPr>
        <p:spPr>
          <a:xfrm>
            <a:off x="228600" y="1295400"/>
            <a:ext cx="8458200" cy="4830763"/>
          </a:xfrm>
        </p:spPr>
        <p:txBody>
          <a:bodyPr>
            <a:normAutofit/>
          </a:bodyPr>
          <a:lstStyle/>
          <a:p>
            <a:pPr marL="0" indent="0" algn="just">
              <a:buNone/>
            </a:pPr>
            <a:r>
              <a:rPr lang="en-US" sz="2400" dirty="0">
                <a:solidFill>
                  <a:srgbClr val="002060"/>
                </a:solidFill>
              </a:rPr>
              <a:t>Java is object oriented programming language. All programming language following some approach. Java follow object oriented programming. Although Java is not pure object oriented programming but almost everything is object in Java except its primitive datatypes because of this reason Java is not called as a pure object oriented programming language. It supports all object oriented programming features like: class, object, encapsulation, abstraction, inheritance , polymorphism, message communications. In addition in java, it supports multithreading, exception handling, garbage collector, platform independent features which makes Java as a more powerful language.</a:t>
            </a:r>
          </a:p>
        </p:txBody>
      </p:sp>
      <p:pic>
        <p:nvPicPr>
          <p:cNvPr id="5" name="Picture 4">
            <a:extLst>
              <a:ext uri="{FF2B5EF4-FFF2-40B4-BE49-F238E27FC236}">
                <a16:creationId xmlns:a16="http://schemas.microsoft.com/office/drawing/2014/main" id="{D523F34E-11E8-52BB-01B1-D55920B97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5453551"/>
            <a:ext cx="2590800" cy="1345223"/>
          </a:xfrm>
          <a:prstGeom prst="rect">
            <a:avLst/>
          </a:prstGeom>
        </p:spPr>
      </p:pic>
    </p:spTree>
    <p:extLst>
      <p:ext uri="{BB962C8B-B14F-4D97-AF65-F5344CB8AC3E}">
        <p14:creationId xmlns:p14="http://schemas.microsoft.com/office/powerpoint/2010/main" val="3557212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54C0-5937-187F-CF1E-52AC0E8B3C5B}"/>
              </a:ext>
            </a:extLst>
          </p:cNvPr>
          <p:cNvSpPr>
            <a:spLocks noGrp="1"/>
          </p:cNvSpPr>
          <p:nvPr>
            <p:ph type="title"/>
          </p:nvPr>
        </p:nvSpPr>
        <p:spPr>
          <a:xfrm>
            <a:off x="457200" y="731836"/>
            <a:ext cx="8229600" cy="685801"/>
          </a:xfrm>
        </p:spPr>
        <p:txBody>
          <a:bodyPr>
            <a:normAutofit fontScale="90000"/>
          </a:bodyPr>
          <a:lstStyle/>
          <a:p>
            <a:r>
              <a:rPr lang="en-US" dirty="0"/>
              <a:t>History of Java</a:t>
            </a:r>
          </a:p>
        </p:txBody>
      </p:sp>
      <p:sp>
        <p:nvSpPr>
          <p:cNvPr id="3" name="Content Placeholder 2">
            <a:extLst>
              <a:ext uri="{FF2B5EF4-FFF2-40B4-BE49-F238E27FC236}">
                <a16:creationId xmlns:a16="http://schemas.microsoft.com/office/drawing/2014/main" id="{2B90F7D9-838C-75DA-CDA4-19F07D5E00C1}"/>
              </a:ext>
            </a:extLst>
          </p:cNvPr>
          <p:cNvSpPr>
            <a:spLocks noGrp="1"/>
          </p:cNvSpPr>
          <p:nvPr>
            <p:ph idx="1"/>
          </p:nvPr>
        </p:nvSpPr>
        <p:spPr/>
        <p:txBody>
          <a:bodyPr>
            <a:normAutofit/>
          </a:bodyPr>
          <a:lstStyle/>
          <a:p>
            <a:pPr marL="0" indent="0" algn="just">
              <a:buNone/>
            </a:pPr>
            <a:r>
              <a:rPr lang="en-US" sz="2400" dirty="0">
                <a:solidFill>
                  <a:srgbClr val="002060"/>
                </a:solidFill>
              </a:rPr>
              <a:t>Java, originally developed by James Gosling at Sun Microsystems in the early 1990s, aimed to provide a platform-independent language for embedded devices. The language drew inspiration from C++ but aimed for simpler and more secure programming. It was initially named "Oak" and later renamed "Java" due to trademark issues. Java 1.0 was released in 1996, bringing the "Write Once, Run Anywhere" (WORA) philosophy to the forefront, allowing Java programs to run on any device with a Java Virtual Machine (JVM).</a:t>
            </a:r>
          </a:p>
        </p:txBody>
      </p:sp>
      <p:pic>
        <p:nvPicPr>
          <p:cNvPr id="5" name="Picture 4">
            <a:extLst>
              <a:ext uri="{FF2B5EF4-FFF2-40B4-BE49-F238E27FC236}">
                <a16:creationId xmlns:a16="http://schemas.microsoft.com/office/drawing/2014/main" id="{575E1099-E089-0D3E-36D9-2ED9FE770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4800600"/>
            <a:ext cx="2352040" cy="1764030"/>
          </a:xfrm>
          <a:prstGeom prst="rect">
            <a:avLst/>
          </a:prstGeom>
        </p:spPr>
      </p:pic>
    </p:spTree>
    <p:extLst>
      <p:ext uri="{BB962C8B-B14F-4D97-AF65-F5344CB8AC3E}">
        <p14:creationId xmlns:p14="http://schemas.microsoft.com/office/powerpoint/2010/main" val="1600588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53149E5-45A8-5DB9-9C2E-5C29C0B54807}"/>
              </a:ext>
            </a:extLst>
          </p:cNvPr>
          <p:cNvGraphicFramePr>
            <a:graphicFrameLocks noGrp="1"/>
          </p:cNvGraphicFramePr>
          <p:nvPr>
            <p:extLst>
              <p:ext uri="{D42A27DB-BD31-4B8C-83A1-F6EECF244321}">
                <p14:modId xmlns:p14="http://schemas.microsoft.com/office/powerpoint/2010/main" val="934790830"/>
              </p:ext>
            </p:extLst>
          </p:nvPr>
        </p:nvGraphicFramePr>
        <p:xfrm>
          <a:off x="304800" y="731520"/>
          <a:ext cx="4267200" cy="4023360"/>
        </p:xfrm>
        <a:graphic>
          <a:graphicData uri="http://schemas.openxmlformats.org/drawingml/2006/table">
            <a:tbl>
              <a:tblPr/>
              <a:tblGrid>
                <a:gridCol w="2133600">
                  <a:extLst>
                    <a:ext uri="{9D8B030D-6E8A-4147-A177-3AD203B41FA5}">
                      <a16:colId xmlns:a16="http://schemas.microsoft.com/office/drawing/2014/main" val="3325830838"/>
                    </a:ext>
                  </a:extLst>
                </a:gridCol>
                <a:gridCol w="2133600">
                  <a:extLst>
                    <a:ext uri="{9D8B030D-6E8A-4147-A177-3AD203B41FA5}">
                      <a16:colId xmlns:a16="http://schemas.microsoft.com/office/drawing/2014/main" val="2974960664"/>
                    </a:ext>
                  </a:extLst>
                </a:gridCol>
              </a:tblGrid>
              <a:tr h="0">
                <a:tc>
                  <a:txBody>
                    <a:bodyPr/>
                    <a:lstStyle/>
                    <a:p>
                      <a:r>
                        <a:rPr lang="en-US" b="1">
                          <a:solidFill>
                            <a:srgbClr val="C00000"/>
                          </a:solidFill>
                        </a:rPr>
                        <a:t>Version</a:t>
                      </a:r>
                    </a:p>
                  </a:txBody>
                  <a:tcPr anchor="ctr">
                    <a:lnL>
                      <a:noFill/>
                    </a:lnL>
                    <a:lnR>
                      <a:noFill/>
                    </a:lnR>
                    <a:lnT>
                      <a:noFill/>
                    </a:lnT>
                    <a:lnB>
                      <a:noFill/>
                    </a:lnB>
                    <a:solidFill>
                      <a:schemeClr val="accent1">
                        <a:lumMod val="20000"/>
                        <a:lumOff val="80000"/>
                      </a:schemeClr>
                    </a:solidFill>
                  </a:tcPr>
                </a:tc>
                <a:tc>
                  <a:txBody>
                    <a:bodyPr/>
                    <a:lstStyle/>
                    <a:p>
                      <a:r>
                        <a:rPr lang="en-US" b="1" dirty="0">
                          <a:solidFill>
                            <a:srgbClr val="C00000"/>
                          </a:solidFill>
                        </a:rPr>
                        <a:t>Date </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700741519"/>
                  </a:ext>
                </a:extLst>
              </a:tr>
              <a:tr h="0">
                <a:tc>
                  <a:txBody>
                    <a:bodyPr/>
                    <a:lstStyle/>
                    <a:p>
                      <a:r>
                        <a:rPr lang="en-US" dirty="0"/>
                        <a:t>JDK Beta</a:t>
                      </a:r>
                    </a:p>
                  </a:txBody>
                  <a:tcPr anchor="ctr">
                    <a:lnL>
                      <a:noFill/>
                    </a:lnL>
                    <a:lnR>
                      <a:noFill/>
                    </a:lnR>
                    <a:lnT>
                      <a:noFill/>
                    </a:lnT>
                    <a:lnB>
                      <a:noFill/>
                    </a:lnB>
                    <a:solidFill>
                      <a:schemeClr val="accent1">
                        <a:lumMod val="20000"/>
                        <a:lumOff val="80000"/>
                      </a:schemeClr>
                    </a:solidFill>
                  </a:tcPr>
                </a:tc>
                <a:tc>
                  <a:txBody>
                    <a:bodyPr/>
                    <a:lstStyle/>
                    <a:p>
                      <a:r>
                        <a:rPr lang="en-US"/>
                        <a:t>1995 </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3431243174"/>
                  </a:ext>
                </a:extLst>
              </a:tr>
              <a:tr h="0">
                <a:tc>
                  <a:txBody>
                    <a:bodyPr/>
                    <a:lstStyle/>
                    <a:p>
                      <a:r>
                        <a:rPr lang="en-US"/>
                        <a:t>JDK 1.0</a:t>
                      </a:r>
                    </a:p>
                  </a:txBody>
                  <a:tcPr anchor="ctr">
                    <a:lnL>
                      <a:noFill/>
                    </a:lnL>
                    <a:lnR>
                      <a:noFill/>
                    </a:lnR>
                    <a:lnT>
                      <a:noFill/>
                    </a:lnT>
                    <a:lnB>
                      <a:noFill/>
                    </a:lnB>
                    <a:solidFill>
                      <a:schemeClr val="accent1">
                        <a:lumMod val="20000"/>
                        <a:lumOff val="80000"/>
                      </a:schemeClr>
                    </a:solidFill>
                  </a:tcPr>
                </a:tc>
                <a:tc>
                  <a:txBody>
                    <a:bodyPr/>
                    <a:lstStyle/>
                    <a:p>
                      <a:r>
                        <a:rPr lang="en-US" dirty="0"/>
                        <a:t>January 23, 1996 </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4093037202"/>
                  </a:ext>
                </a:extLst>
              </a:tr>
              <a:tr h="0">
                <a:tc>
                  <a:txBody>
                    <a:bodyPr/>
                    <a:lstStyle/>
                    <a:p>
                      <a:r>
                        <a:rPr lang="en-US"/>
                        <a:t>JDK 1.1</a:t>
                      </a:r>
                    </a:p>
                  </a:txBody>
                  <a:tcPr anchor="ctr">
                    <a:lnL>
                      <a:noFill/>
                    </a:lnL>
                    <a:lnR>
                      <a:noFill/>
                    </a:lnR>
                    <a:lnT>
                      <a:noFill/>
                    </a:lnT>
                    <a:lnB>
                      <a:noFill/>
                    </a:lnB>
                    <a:solidFill>
                      <a:schemeClr val="accent1">
                        <a:lumMod val="20000"/>
                        <a:lumOff val="80000"/>
                      </a:schemeClr>
                    </a:solidFill>
                  </a:tcPr>
                </a:tc>
                <a:tc>
                  <a:txBody>
                    <a:bodyPr/>
                    <a:lstStyle/>
                    <a:p>
                      <a:r>
                        <a:rPr lang="en-US"/>
                        <a:t>February 19, 1997 </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274248526"/>
                  </a:ext>
                </a:extLst>
              </a:tr>
              <a:tr h="0">
                <a:tc>
                  <a:txBody>
                    <a:bodyPr/>
                    <a:lstStyle/>
                    <a:p>
                      <a:r>
                        <a:rPr lang="en-US"/>
                        <a:t>J2SE 1.2</a:t>
                      </a:r>
                    </a:p>
                  </a:txBody>
                  <a:tcPr anchor="ctr">
                    <a:lnL>
                      <a:noFill/>
                    </a:lnL>
                    <a:lnR>
                      <a:noFill/>
                    </a:lnR>
                    <a:lnT>
                      <a:noFill/>
                    </a:lnT>
                    <a:lnB>
                      <a:noFill/>
                    </a:lnB>
                    <a:solidFill>
                      <a:schemeClr val="accent1">
                        <a:lumMod val="20000"/>
                        <a:lumOff val="80000"/>
                      </a:schemeClr>
                    </a:solidFill>
                  </a:tcPr>
                </a:tc>
                <a:tc>
                  <a:txBody>
                    <a:bodyPr/>
                    <a:lstStyle/>
                    <a:p>
                      <a:r>
                        <a:rPr lang="en-US"/>
                        <a:t>December 8, 1998 </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707601304"/>
                  </a:ext>
                </a:extLst>
              </a:tr>
              <a:tr h="0">
                <a:tc>
                  <a:txBody>
                    <a:bodyPr/>
                    <a:lstStyle/>
                    <a:p>
                      <a:r>
                        <a:rPr lang="en-US"/>
                        <a:t>J2SE 1.3</a:t>
                      </a:r>
                    </a:p>
                  </a:txBody>
                  <a:tcPr anchor="ctr">
                    <a:lnL>
                      <a:noFill/>
                    </a:lnL>
                    <a:lnR>
                      <a:noFill/>
                    </a:lnR>
                    <a:lnT>
                      <a:noFill/>
                    </a:lnT>
                    <a:lnB>
                      <a:noFill/>
                    </a:lnB>
                    <a:solidFill>
                      <a:schemeClr val="accent1">
                        <a:lumMod val="20000"/>
                        <a:lumOff val="80000"/>
                      </a:schemeClr>
                    </a:solidFill>
                  </a:tcPr>
                </a:tc>
                <a:tc>
                  <a:txBody>
                    <a:bodyPr/>
                    <a:lstStyle/>
                    <a:p>
                      <a:r>
                        <a:rPr lang="en-US"/>
                        <a:t>May 8, 2000 </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529282922"/>
                  </a:ext>
                </a:extLst>
              </a:tr>
              <a:tr h="0">
                <a:tc>
                  <a:txBody>
                    <a:bodyPr/>
                    <a:lstStyle/>
                    <a:p>
                      <a:r>
                        <a:rPr lang="en-US"/>
                        <a:t>J2SE 1.4</a:t>
                      </a:r>
                    </a:p>
                  </a:txBody>
                  <a:tcPr anchor="ctr">
                    <a:lnL>
                      <a:noFill/>
                    </a:lnL>
                    <a:lnR>
                      <a:noFill/>
                    </a:lnR>
                    <a:lnT>
                      <a:noFill/>
                    </a:lnT>
                    <a:lnB>
                      <a:noFill/>
                    </a:lnB>
                    <a:solidFill>
                      <a:schemeClr val="accent1">
                        <a:lumMod val="20000"/>
                        <a:lumOff val="80000"/>
                      </a:schemeClr>
                    </a:solidFill>
                  </a:tcPr>
                </a:tc>
                <a:tc>
                  <a:txBody>
                    <a:bodyPr/>
                    <a:lstStyle/>
                    <a:p>
                      <a:r>
                        <a:rPr lang="en-US"/>
                        <a:t>February 6, 2002 </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3418780594"/>
                  </a:ext>
                </a:extLst>
              </a:tr>
              <a:tr h="0">
                <a:tc>
                  <a:txBody>
                    <a:bodyPr/>
                    <a:lstStyle/>
                    <a:p>
                      <a:r>
                        <a:rPr lang="en-US"/>
                        <a:t>J2SE 5.0</a:t>
                      </a:r>
                    </a:p>
                  </a:txBody>
                  <a:tcPr anchor="ctr">
                    <a:lnL>
                      <a:noFill/>
                    </a:lnL>
                    <a:lnR>
                      <a:noFill/>
                    </a:lnR>
                    <a:lnT>
                      <a:noFill/>
                    </a:lnT>
                    <a:lnB>
                      <a:noFill/>
                    </a:lnB>
                    <a:solidFill>
                      <a:schemeClr val="accent1">
                        <a:lumMod val="20000"/>
                        <a:lumOff val="80000"/>
                      </a:schemeClr>
                    </a:solidFill>
                  </a:tcPr>
                </a:tc>
                <a:tc>
                  <a:txBody>
                    <a:bodyPr/>
                    <a:lstStyle/>
                    <a:p>
                      <a:r>
                        <a:rPr lang="en-US"/>
                        <a:t>September 30, 2004 </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623206374"/>
                  </a:ext>
                </a:extLst>
              </a:tr>
              <a:tr h="0">
                <a:tc>
                  <a:txBody>
                    <a:bodyPr/>
                    <a:lstStyle/>
                    <a:p>
                      <a:r>
                        <a:rPr lang="en-US" dirty="0"/>
                        <a:t>Java SE 6</a:t>
                      </a:r>
                    </a:p>
                  </a:txBody>
                  <a:tcPr anchor="ctr">
                    <a:lnL>
                      <a:noFill/>
                    </a:lnL>
                    <a:lnR>
                      <a:noFill/>
                    </a:lnR>
                    <a:lnT>
                      <a:noFill/>
                    </a:lnT>
                    <a:lnB>
                      <a:noFill/>
                    </a:lnB>
                    <a:solidFill>
                      <a:schemeClr val="accent1">
                        <a:lumMod val="20000"/>
                        <a:lumOff val="80000"/>
                      </a:schemeClr>
                    </a:solidFill>
                  </a:tcPr>
                </a:tc>
                <a:tc>
                  <a:txBody>
                    <a:bodyPr/>
                    <a:lstStyle/>
                    <a:p>
                      <a:r>
                        <a:rPr lang="en-US"/>
                        <a:t>December 11, 2006 </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4079625753"/>
                  </a:ext>
                </a:extLst>
              </a:tr>
              <a:tr h="0">
                <a:tc>
                  <a:txBody>
                    <a:bodyPr/>
                    <a:lstStyle/>
                    <a:p>
                      <a:r>
                        <a:rPr lang="en-US"/>
                        <a:t>Java SE 7</a:t>
                      </a:r>
                    </a:p>
                  </a:txBody>
                  <a:tcPr anchor="ctr">
                    <a:lnL>
                      <a:noFill/>
                    </a:lnL>
                    <a:lnR>
                      <a:noFill/>
                    </a:lnR>
                    <a:lnT>
                      <a:noFill/>
                    </a:lnT>
                    <a:lnB>
                      <a:noFill/>
                    </a:lnB>
                    <a:solidFill>
                      <a:schemeClr val="accent1">
                        <a:lumMod val="20000"/>
                        <a:lumOff val="80000"/>
                      </a:schemeClr>
                    </a:solidFill>
                  </a:tcPr>
                </a:tc>
                <a:tc>
                  <a:txBody>
                    <a:bodyPr/>
                    <a:lstStyle/>
                    <a:p>
                      <a:r>
                        <a:rPr lang="en-US"/>
                        <a:t>July 28, 2011 </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384213821"/>
                  </a:ext>
                </a:extLst>
              </a:tr>
              <a:tr h="0">
                <a:tc>
                  <a:txBody>
                    <a:bodyPr/>
                    <a:lstStyle/>
                    <a:p>
                      <a:r>
                        <a:rPr lang="en-US"/>
                        <a:t>Java SE 8 (LTS)</a:t>
                      </a:r>
                    </a:p>
                  </a:txBody>
                  <a:tcPr anchor="ctr">
                    <a:lnL>
                      <a:noFill/>
                    </a:lnL>
                    <a:lnR>
                      <a:noFill/>
                    </a:lnR>
                    <a:lnT>
                      <a:noFill/>
                    </a:lnT>
                    <a:lnB>
                      <a:noFill/>
                    </a:lnB>
                    <a:solidFill>
                      <a:schemeClr val="accent1">
                        <a:lumMod val="20000"/>
                        <a:lumOff val="80000"/>
                      </a:schemeClr>
                    </a:solidFill>
                  </a:tcPr>
                </a:tc>
                <a:tc>
                  <a:txBody>
                    <a:bodyPr/>
                    <a:lstStyle/>
                    <a:p>
                      <a:r>
                        <a:rPr lang="en-US" dirty="0"/>
                        <a:t>March 18, 2014 </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4157531654"/>
                  </a:ext>
                </a:extLst>
              </a:tr>
            </a:tbl>
          </a:graphicData>
        </a:graphic>
      </p:graphicFrame>
      <p:graphicFrame>
        <p:nvGraphicFramePr>
          <p:cNvPr id="5" name="Table 4">
            <a:extLst>
              <a:ext uri="{FF2B5EF4-FFF2-40B4-BE49-F238E27FC236}">
                <a16:creationId xmlns:a16="http://schemas.microsoft.com/office/drawing/2014/main" id="{DE8BB5A0-AB27-EDA2-F480-411F47F34737}"/>
              </a:ext>
            </a:extLst>
          </p:cNvPr>
          <p:cNvGraphicFramePr>
            <a:graphicFrameLocks noGrp="1"/>
          </p:cNvGraphicFramePr>
          <p:nvPr>
            <p:extLst>
              <p:ext uri="{D42A27DB-BD31-4B8C-83A1-F6EECF244321}">
                <p14:modId xmlns:p14="http://schemas.microsoft.com/office/powerpoint/2010/main" val="2264705478"/>
              </p:ext>
            </p:extLst>
          </p:nvPr>
        </p:nvGraphicFramePr>
        <p:xfrm>
          <a:off x="4953000" y="914400"/>
          <a:ext cx="3886200" cy="5410197"/>
        </p:xfrm>
        <a:graphic>
          <a:graphicData uri="http://schemas.openxmlformats.org/drawingml/2006/table">
            <a:tbl>
              <a:tblPr/>
              <a:tblGrid>
                <a:gridCol w="1943100">
                  <a:extLst>
                    <a:ext uri="{9D8B030D-6E8A-4147-A177-3AD203B41FA5}">
                      <a16:colId xmlns:a16="http://schemas.microsoft.com/office/drawing/2014/main" val="1771596721"/>
                    </a:ext>
                  </a:extLst>
                </a:gridCol>
                <a:gridCol w="1943100">
                  <a:extLst>
                    <a:ext uri="{9D8B030D-6E8A-4147-A177-3AD203B41FA5}">
                      <a16:colId xmlns:a16="http://schemas.microsoft.com/office/drawing/2014/main" val="414019364"/>
                    </a:ext>
                  </a:extLst>
                </a:gridCol>
              </a:tblGrid>
              <a:tr h="416169">
                <a:tc>
                  <a:txBody>
                    <a:bodyPr/>
                    <a:lstStyle/>
                    <a:p>
                      <a:r>
                        <a:rPr lang="en-US" sz="1600"/>
                        <a:t>Java SE 9</a:t>
                      </a:r>
                    </a:p>
                  </a:txBody>
                  <a:tcPr marL="87038" marR="87038" marT="43519" marB="43519" anchor="ctr">
                    <a:lnL>
                      <a:noFill/>
                    </a:lnL>
                    <a:lnR>
                      <a:noFill/>
                    </a:lnR>
                    <a:lnT>
                      <a:noFill/>
                    </a:lnT>
                    <a:lnB>
                      <a:noFill/>
                    </a:lnB>
                    <a:solidFill>
                      <a:schemeClr val="accent1">
                        <a:lumMod val="20000"/>
                        <a:lumOff val="80000"/>
                      </a:schemeClr>
                    </a:solidFill>
                  </a:tcPr>
                </a:tc>
                <a:tc>
                  <a:txBody>
                    <a:bodyPr/>
                    <a:lstStyle/>
                    <a:p>
                      <a:r>
                        <a:rPr lang="en-US" sz="1600" dirty="0"/>
                        <a:t>September 21, 2017 </a:t>
                      </a:r>
                    </a:p>
                  </a:txBody>
                  <a:tcPr marL="87038" marR="87038" marT="43519" marB="43519"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4102120954"/>
                  </a:ext>
                </a:extLst>
              </a:tr>
              <a:tr h="416169">
                <a:tc>
                  <a:txBody>
                    <a:bodyPr/>
                    <a:lstStyle/>
                    <a:p>
                      <a:r>
                        <a:rPr lang="en-US" sz="1600" dirty="0"/>
                        <a:t>Java SE 10</a:t>
                      </a:r>
                    </a:p>
                  </a:txBody>
                  <a:tcPr marL="87038" marR="87038" marT="43519" marB="43519" anchor="ctr">
                    <a:lnL>
                      <a:noFill/>
                    </a:lnL>
                    <a:lnR>
                      <a:noFill/>
                    </a:lnR>
                    <a:lnT>
                      <a:noFill/>
                    </a:lnT>
                    <a:lnB>
                      <a:noFill/>
                    </a:lnB>
                    <a:solidFill>
                      <a:schemeClr val="accent1">
                        <a:lumMod val="20000"/>
                        <a:lumOff val="80000"/>
                      </a:schemeClr>
                    </a:solidFill>
                  </a:tcPr>
                </a:tc>
                <a:tc>
                  <a:txBody>
                    <a:bodyPr/>
                    <a:lstStyle/>
                    <a:p>
                      <a:r>
                        <a:rPr lang="en-US" sz="1600"/>
                        <a:t>March 20, 2018 </a:t>
                      </a:r>
                    </a:p>
                  </a:txBody>
                  <a:tcPr marL="87038" marR="87038" marT="43519" marB="43519"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3320146166"/>
                  </a:ext>
                </a:extLst>
              </a:tr>
              <a:tr h="416169">
                <a:tc>
                  <a:txBody>
                    <a:bodyPr/>
                    <a:lstStyle/>
                    <a:p>
                      <a:r>
                        <a:rPr lang="en-US" sz="1600"/>
                        <a:t>Java SE 11 (LTS)</a:t>
                      </a:r>
                    </a:p>
                  </a:txBody>
                  <a:tcPr marL="87038" marR="87038" marT="43519" marB="43519" anchor="ctr">
                    <a:lnL>
                      <a:noFill/>
                    </a:lnL>
                    <a:lnR>
                      <a:noFill/>
                    </a:lnR>
                    <a:lnT>
                      <a:noFill/>
                    </a:lnT>
                    <a:lnB>
                      <a:noFill/>
                    </a:lnB>
                    <a:solidFill>
                      <a:schemeClr val="accent1">
                        <a:lumMod val="20000"/>
                        <a:lumOff val="80000"/>
                      </a:schemeClr>
                    </a:solidFill>
                  </a:tcPr>
                </a:tc>
                <a:tc>
                  <a:txBody>
                    <a:bodyPr/>
                    <a:lstStyle/>
                    <a:p>
                      <a:r>
                        <a:rPr lang="en-US" sz="1600" dirty="0"/>
                        <a:t>September 25, 2018</a:t>
                      </a:r>
                    </a:p>
                  </a:txBody>
                  <a:tcPr marL="87038" marR="87038" marT="43519" marB="43519"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3661086846"/>
                  </a:ext>
                </a:extLst>
              </a:tr>
              <a:tr h="416169">
                <a:tc>
                  <a:txBody>
                    <a:bodyPr/>
                    <a:lstStyle/>
                    <a:p>
                      <a:r>
                        <a:rPr lang="en-US" sz="1600"/>
                        <a:t>Java SE 12</a:t>
                      </a:r>
                    </a:p>
                  </a:txBody>
                  <a:tcPr marL="87038" marR="87038" marT="43519" marB="43519" anchor="ctr">
                    <a:lnL>
                      <a:noFill/>
                    </a:lnL>
                    <a:lnR>
                      <a:noFill/>
                    </a:lnR>
                    <a:lnT>
                      <a:noFill/>
                    </a:lnT>
                    <a:lnB>
                      <a:noFill/>
                    </a:lnB>
                    <a:solidFill>
                      <a:schemeClr val="accent1">
                        <a:lumMod val="20000"/>
                        <a:lumOff val="80000"/>
                      </a:schemeClr>
                    </a:solidFill>
                  </a:tcPr>
                </a:tc>
                <a:tc>
                  <a:txBody>
                    <a:bodyPr/>
                    <a:lstStyle/>
                    <a:p>
                      <a:r>
                        <a:rPr lang="en-US" sz="1600"/>
                        <a:t>March 19, 2019 </a:t>
                      </a:r>
                    </a:p>
                  </a:txBody>
                  <a:tcPr marL="87038" marR="87038" marT="43519" marB="43519"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003585229"/>
                  </a:ext>
                </a:extLst>
              </a:tr>
              <a:tr h="416169">
                <a:tc>
                  <a:txBody>
                    <a:bodyPr/>
                    <a:lstStyle/>
                    <a:p>
                      <a:r>
                        <a:rPr lang="en-US" sz="1600"/>
                        <a:t>Java SE 13</a:t>
                      </a:r>
                    </a:p>
                  </a:txBody>
                  <a:tcPr marL="87038" marR="87038" marT="43519" marB="43519" anchor="ctr">
                    <a:lnL>
                      <a:noFill/>
                    </a:lnL>
                    <a:lnR>
                      <a:noFill/>
                    </a:lnR>
                    <a:lnT>
                      <a:noFill/>
                    </a:lnT>
                    <a:lnB>
                      <a:noFill/>
                    </a:lnB>
                    <a:solidFill>
                      <a:schemeClr val="accent1">
                        <a:lumMod val="20000"/>
                        <a:lumOff val="80000"/>
                      </a:schemeClr>
                    </a:solidFill>
                  </a:tcPr>
                </a:tc>
                <a:tc>
                  <a:txBody>
                    <a:bodyPr/>
                    <a:lstStyle/>
                    <a:p>
                      <a:r>
                        <a:rPr lang="en-US" sz="1600"/>
                        <a:t>September 17, 2019 </a:t>
                      </a:r>
                    </a:p>
                  </a:txBody>
                  <a:tcPr marL="87038" marR="87038" marT="43519" marB="43519"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549486496"/>
                  </a:ext>
                </a:extLst>
              </a:tr>
              <a:tr h="416169">
                <a:tc>
                  <a:txBody>
                    <a:bodyPr/>
                    <a:lstStyle/>
                    <a:p>
                      <a:r>
                        <a:rPr lang="en-US" sz="1600"/>
                        <a:t>Java SE 14</a:t>
                      </a:r>
                    </a:p>
                  </a:txBody>
                  <a:tcPr marL="87038" marR="87038" marT="43519" marB="43519" anchor="ctr">
                    <a:lnL>
                      <a:noFill/>
                    </a:lnL>
                    <a:lnR>
                      <a:noFill/>
                    </a:lnR>
                    <a:lnT>
                      <a:noFill/>
                    </a:lnT>
                    <a:lnB>
                      <a:noFill/>
                    </a:lnB>
                    <a:solidFill>
                      <a:schemeClr val="accent1">
                        <a:lumMod val="20000"/>
                        <a:lumOff val="80000"/>
                      </a:schemeClr>
                    </a:solidFill>
                  </a:tcPr>
                </a:tc>
                <a:tc>
                  <a:txBody>
                    <a:bodyPr/>
                    <a:lstStyle/>
                    <a:p>
                      <a:r>
                        <a:rPr lang="en-US" sz="1600"/>
                        <a:t>March 17, 2020 </a:t>
                      </a:r>
                    </a:p>
                  </a:txBody>
                  <a:tcPr marL="87038" marR="87038" marT="43519" marB="43519"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3850526219"/>
                  </a:ext>
                </a:extLst>
              </a:tr>
              <a:tr h="416169">
                <a:tc>
                  <a:txBody>
                    <a:bodyPr/>
                    <a:lstStyle/>
                    <a:p>
                      <a:r>
                        <a:rPr lang="en-US" sz="1600" dirty="0"/>
                        <a:t>Java SE 15</a:t>
                      </a:r>
                    </a:p>
                  </a:txBody>
                  <a:tcPr marL="87038" marR="87038" marT="43519" marB="43519" anchor="ctr">
                    <a:lnL>
                      <a:noFill/>
                    </a:lnL>
                    <a:lnR>
                      <a:noFill/>
                    </a:lnR>
                    <a:lnT>
                      <a:noFill/>
                    </a:lnT>
                    <a:lnB>
                      <a:noFill/>
                    </a:lnB>
                    <a:solidFill>
                      <a:schemeClr val="accent1">
                        <a:lumMod val="20000"/>
                        <a:lumOff val="80000"/>
                      </a:schemeClr>
                    </a:solidFill>
                  </a:tcPr>
                </a:tc>
                <a:tc>
                  <a:txBody>
                    <a:bodyPr/>
                    <a:lstStyle/>
                    <a:p>
                      <a:r>
                        <a:rPr lang="en-US" sz="1600" dirty="0"/>
                        <a:t>September 15, 2020</a:t>
                      </a:r>
                    </a:p>
                  </a:txBody>
                  <a:tcPr marL="87038" marR="87038" marT="43519" marB="43519"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3710127072"/>
                  </a:ext>
                </a:extLst>
              </a:tr>
              <a:tr h="416169">
                <a:tc>
                  <a:txBody>
                    <a:bodyPr/>
                    <a:lstStyle/>
                    <a:p>
                      <a:r>
                        <a:rPr lang="en-US" sz="1600"/>
                        <a:t>Java SE 16</a:t>
                      </a:r>
                    </a:p>
                  </a:txBody>
                  <a:tcPr marL="87038" marR="87038" marT="43519" marB="43519" anchor="ctr">
                    <a:lnL>
                      <a:noFill/>
                    </a:lnL>
                    <a:lnR>
                      <a:noFill/>
                    </a:lnR>
                    <a:lnT>
                      <a:noFill/>
                    </a:lnT>
                    <a:lnB>
                      <a:noFill/>
                    </a:lnB>
                    <a:solidFill>
                      <a:schemeClr val="accent1">
                        <a:lumMod val="20000"/>
                        <a:lumOff val="80000"/>
                      </a:schemeClr>
                    </a:solidFill>
                  </a:tcPr>
                </a:tc>
                <a:tc>
                  <a:txBody>
                    <a:bodyPr/>
                    <a:lstStyle/>
                    <a:p>
                      <a:r>
                        <a:rPr lang="en-US" sz="1600"/>
                        <a:t>March 16, 2021 </a:t>
                      </a:r>
                    </a:p>
                  </a:txBody>
                  <a:tcPr marL="87038" marR="87038" marT="43519" marB="43519"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153418646"/>
                  </a:ext>
                </a:extLst>
              </a:tr>
              <a:tr h="416169">
                <a:tc>
                  <a:txBody>
                    <a:bodyPr/>
                    <a:lstStyle/>
                    <a:p>
                      <a:r>
                        <a:rPr lang="en-US" sz="1600"/>
                        <a:t>Java SE 17 (LTS)</a:t>
                      </a:r>
                    </a:p>
                  </a:txBody>
                  <a:tcPr marL="87038" marR="87038" marT="43519" marB="43519" anchor="ctr">
                    <a:lnL>
                      <a:noFill/>
                    </a:lnL>
                    <a:lnR>
                      <a:noFill/>
                    </a:lnR>
                    <a:lnT>
                      <a:noFill/>
                    </a:lnT>
                    <a:lnB>
                      <a:noFill/>
                    </a:lnB>
                    <a:solidFill>
                      <a:schemeClr val="accent1">
                        <a:lumMod val="20000"/>
                        <a:lumOff val="80000"/>
                      </a:schemeClr>
                    </a:solidFill>
                  </a:tcPr>
                </a:tc>
                <a:tc>
                  <a:txBody>
                    <a:bodyPr/>
                    <a:lstStyle/>
                    <a:p>
                      <a:r>
                        <a:rPr lang="en-US" sz="1600" dirty="0"/>
                        <a:t>September 14, 2021 </a:t>
                      </a:r>
                    </a:p>
                  </a:txBody>
                  <a:tcPr marL="87038" marR="87038" marT="43519" marB="43519"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695788004"/>
                  </a:ext>
                </a:extLst>
              </a:tr>
              <a:tr h="416169">
                <a:tc>
                  <a:txBody>
                    <a:bodyPr/>
                    <a:lstStyle/>
                    <a:p>
                      <a:r>
                        <a:rPr lang="en-US" sz="1600" dirty="0"/>
                        <a:t>Java SE 18</a:t>
                      </a:r>
                    </a:p>
                  </a:txBody>
                  <a:tcPr marL="87038" marR="87038" marT="43519" marB="43519" anchor="ctr">
                    <a:lnL>
                      <a:noFill/>
                    </a:lnL>
                    <a:lnR>
                      <a:noFill/>
                    </a:lnR>
                    <a:lnT>
                      <a:noFill/>
                    </a:lnT>
                    <a:lnB>
                      <a:noFill/>
                    </a:lnB>
                    <a:solidFill>
                      <a:schemeClr val="accent1">
                        <a:lumMod val="20000"/>
                        <a:lumOff val="80000"/>
                      </a:schemeClr>
                    </a:solidFill>
                  </a:tcPr>
                </a:tc>
                <a:tc>
                  <a:txBody>
                    <a:bodyPr/>
                    <a:lstStyle/>
                    <a:p>
                      <a:r>
                        <a:rPr lang="en-US" sz="1600"/>
                        <a:t>March 22, 2022 </a:t>
                      </a:r>
                    </a:p>
                  </a:txBody>
                  <a:tcPr marL="87038" marR="87038" marT="43519" marB="43519"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119296036"/>
                  </a:ext>
                </a:extLst>
              </a:tr>
              <a:tr h="416169">
                <a:tc>
                  <a:txBody>
                    <a:bodyPr/>
                    <a:lstStyle/>
                    <a:p>
                      <a:r>
                        <a:rPr lang="en-US" sz="1600"/>
                        <a:t>Java SE 19</a:t>
                      </a:r>
                    </a:p>
                  </a:txBody>
                  <a:tcPr marL="87038" marR="87038" marT="43519" marB="43519" anchor="ctr">
                    <a:lnL>
                      <a:noFill/>
                    </a:lnL>
                    <a:lnR>
                      <a:noFill/>
                    </a:lnR>
                    <a:lnT>
                      <a:noFill/>
                    </a:lnT>
                    <a:lnB>
                      <a:noFill/>
                    </a:lnB>
                    <a:solidFill>
                      <a:schemeClr val="accent1">
                        <a:lumMod val="20000"/>
                        <a:lumOff val="80000"/>
                      </a:schemeClr>
                    </a:solidFill>
                  </a:tcPr>
                </a:tc>
                <a:tc>
                  <a:txBody>
                    <a:bodyPr/>
                    <a:lstStyle/>
                    <a:p>
                      <a:r>
                        <a:rPr lang="en-US" sz="1600"/>
                        <a:t>September 20, 2022 </a:t>
                      </a:r>
                    </a:p>
                  </a:txBody>
                  <a:tcPr marL="87038" marR="87038" marT="43519" marB="43519"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831728294"/>
                  </a:ext>
                </a:extLst>
              </a:tr>
              <a:tr h="416169">
                <a:tc>
                  <a:txBody>
                    <a:bodyPr/>
                    <a:lstStyle/>
                    <a:p>
                      <a:r>
                        <a:rPr lang="en-US" sz="1600"/>
                        <a:t>Java SE 20</a:t>
                      </a:r>
                    </a:p>
                  </a:txBody>
                  <a:tcPr marL="87038" marR="87038" marT="43519" marB="43519" anchor="ctr">
                    <a:lnL>
                      <a:noFill/>
                    </a:lnL>
                    <a:lnR>
                      <a:noFill/>
                    </a:lnR>
                    <a:lnT>
                      <a:noFill/>
                    </a:lnT>
                    <a:lnB>
                      <a:noFill/>
                    </a:lnB>
                    <a:solidFill>
                      <a:schemeClr val="accent1">
                        <a:lumMod val="20000"/>
                        <a:lumOff val="80000"/>
                      </a:schemeClr>
                    </a:solidFill>
                  </a:tcPr>
                </a:tc>
                <a:tc>
                  <a:txBody>
                    <a:bodyPr/>
                    <a:lstStyle/>
                    <a:p>
                      <a:r>
                        <a:rPr lang="en-US" sz="1600"/>
                        <a:t>March 21, 2023 </a:t>
                      </a:r>
                    </a:p>
                  </a:txBody>
                  <a:tcPr marL="87038" marR="87038" marT="43519" marB="43519"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78071283"/>
                  </a:ext>
                </a:extLst>
              </a:tr>
              <a:tr h="416169">
                <a:tc>
                  <a:txBody>
                    <a:bodyPr/>
                    <a:lstStyle/>
                    <a:p>
                      <a:r>
                        <a:rPr lang="en-US" sz="1600" dirty="0"/>
                        <a:t>Java SE 21 (LTS)</a:t>
                      </a:r>
                    </a:p>
                  </a:txBody>
                  <a:tcPr marL="87038" marR="87038" marT="43519" marB="43519" anchor="ctr">
                    <a:lnL>
                      <a:noFill/>
                    </a:lnL>
                    <a:lnR>
                      <a:noFill/>
                    </a:lnR>
                    <a:lnT>
                      <a:noFill/>
                    </a:lnT>
                    <a:lnB>
                      <a:noFill/>
                    </a:lnB>
                    <a:solidFill>
                      <a:schemeClr val="accent1">
                        <a:lumMod val="20000"/>
                        <a:lumOff val="80000"/>
                      </a:schemeClr>
                    </a:solidFill>
                  </a:tcPr>
                </a:tc>
                <a:tc>
                  <a:txBody>
                    <a:bodyPr/>
                    <a:lstStyle/>
                    <a:p>
                      <a:r>
                        <a:rPr lang="en-US" sz="1600" dirty="0"/>
                        <a:t>September 19, 2023 </a:t>
                      </a:r>
                    </a:p>
                  </a:txBody>
                  <a:tcPr marL="87038" marR="87038" marT="43519" marB="43519"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3875713681"/>
                  </a:ext>
                </a:extLst>
              </a:tr>
            </a:tbl>
          </a:graphicData>
        </a:graphic>
      </p:graphicFrame>
      <p:sp>
        <p:nvSpPr>
          <p:cNvPr id="6" name="Rectangle 5">
            <a:extLst>
              <a:ext uri="{FF2B5EF4-FFF2-40B4-BE49-F238E27FC236}">
                <a16:creationId xmlns:a16="http://schemas.microsoft.com/office/drawing/2014/main" id="{AE86E678-4A2E-8217-AE92-7C88C4F5150D}"/>
              </a:ext>
            </a:extLst>
          </p:cNvPr>
          <p:cNvSpPr/>
          <p:nvPr/>
        </p:nvSpPr>
        <p:spPr>
          <a:xfrm>
            <a:off x="304800" y="5257800"/>
            <a:ext cx="3886200" cy="76200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linkClick r:id="rId2"/>
              </a:rPr>
              <a:t>Click here to get latest file</a:t>
            </a:r>
            <a:endParaRPr lang="en-US" dirty="0"/>
          </a:p>
        </p:txBody>
      </p:sp>
    </p:spTree>
    <p:extLst>
      <p:ext uri="{BB962C8B-B14F-4D97-AF65-F5344CB8AC3E}">
        <p14:creationId xmlns:p14="http://schemas.microsoft.com/office/powerpoint/2010/main" val="3465155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E828C53-B43D-1BA1-804F-BFE68ECA423B}"/>
              </a:ext>
            </a:extLst>
          </p:cNvPr>
          <p:cNvSpPr>
            <a:spLocks noGrp="1"/>
          </p:cNvSpPr>
          <p:nvPr>
            <p:ph type="title"/>
          </p:nvPr>
        </p:nvSpPr>
        <p:spPr>
          <a:xfrm>
            <a:off x="304800" y="731836"/>
            <a:ext cx="8382000" cy="685801"/>
          </a:xfrm>
        </p:spPr>
        <p:txBody>
          <a:bodyPr>
            <a:normAutofit fontScale="90000"/>
          </a:bodyPr>
          <a:lstStyle/>
          <a:p>
            <a:pPr eaLnBrk="1" hangingPunct="1"/>
            <a:r>
              <a:rPr lang="en-US" altLang="en-US" dirty="0"/>
              <a:t>Features of Java Language</a:t>
            </a:r>
          </a:p>
        </p:txBody>
      </p:sp>
      <p:sp>
        <p:nvSpPr>
          <p:cNvPr id="3" name="Content Placeholder 2">
            <a:extLst>
              <a:ext uri="{FF2B5EF4-FFF2-40B4-BE49-F238E27FC236}">
                <a16:creationId xmlns:a16="http://schemas.microsoft.com/office/drawing/2014/main" id="{F707234E-C647-004F-6B77-CB1245B1B25A}"/>
              </a:ext>
            </a:extLst>
          </p:cNvPr>
          <p:cNvSpPr>
            <a:spLocks noGrp="1"/>
          </p:cNvSpPr>
          <p:nvPr>
            <p:ph idx="1"/>
          </p:nvPr>
        </p:nvSpPr>
        <p:spPr/>
        <p:txBody>
          <a:bodyPr rtlCol="0">
            <a:normAutofit fontScale="70000" lnSpcReduction="20000"/>
          </a:bodyPr>
          <a:lstStyle/>
          <a:p>
            <a:pPr marL="514350" indent="-514350" eaLnBrk="1" fontAlgn="auto" hangingPunct="1">
              <a:spcAft>
                <a:spcPts val="0"/>
              </a:spcAft>
              <a:buFont typeface="Arial" panose="020B0604020202020204" pitchFamily="34" charset="0"/>
              <a:buAutoNum type="arabicPeriod"/>
              <a:defRPr/>
            </a:pPr>
            <a:r>
              <a:rPr lang="en-US" dirty="0">
                <a:solidFill>
                  <a:srgbClr val="002060"/>
                </a:solidFill>
              </a:rPr>
              <a:t>Easy to develop applications</a:t>
            </a:r>
          </a:p>
          <a:p>
            <a:pPr marL="514350" indent="-514350" eaLnBrk="1" fontAlgn="auto" hangingPunct="1">
              <a:spcAft>
                <a:spcPts val="0"/>
              </a:spcAft>
              <a:buFont typeface="Arial" panose="020B0604020202020204" pitchFamily="34" charset="0"/>
              <a:buAutoNum type="arabicPeriod"/>
              <a:defRPr/>
            </a:pPr>
            <a:r>
              <a:rPr lang="en-US" dirty="0">
                <a:solidFill>
                  <a:srgbClr val="002060"/>
                </a:solidFill>
              </a:rPr>
              <a:t>Platform Independent</a:t>
            </a:r>
          </a:p>
          <a:p>
            <a:pPr marL="514350" indent="-514350" eaLnBrk="1" fontAlgn="auto" hangingPunct="1">
              <a:spcAft>
                <a:spcPts val="0"/>
              </a:spcAft>
              <a:buFont typeface="Arial" panose="020B0604020202020204" pitchFamily="34" charset="0"/>
              <a:buAutoNum type="arabicPeriod"/>
              <a:defRPr/>
            </a:pPr>
            <a:r>
              <a:rPr lang="en-US" dirty="0">
                <a:solidFill>
                  <a:srgbClr val="002060"/>
                </a:solidFill>
              </a:rPr>
              <a:t>Architectural Neutral</a:t>
            </a:r>
          </a:p>
          <a:p>
            <a:pPr marL="514350" indent="-514350" eaLnBrk="1" fontAlgn="auto" hangingPunct="1">
              <a:spcAft>
                <a:spcPts val="0"/>
              </a:spcAft>
              <a:buFont typeface="Arial" panose="020B0604020202020204" pitchFamily="34" charset="0"/>
              <a:buAutoNum type="arabicPeriod"/>
              <a:defRPr/>
            </a:pPr>
            <a:r>
              <a:rPr lang="en-US" dirty="0">
                <a:solidFill>
                  <a:srgbClr val="002060"/>
                </a:solidFill>
              </a:rPr>
              <a:t>Portable</a:t>
            </a:r>
          </a:p>
          <a:p>
            <a:pPr marL="514350" indent="-514350" eaLnBrk="1" fontAlgn="auto" hangingPunct="1">
              <a:spcAft>
                <a:spcPts val="0"/>
              </a:spcAft>
              <a:buFont typeface="Arial" panose="020B0604020202020204" pitchFamily="34" charset="0"/>
              <a:buAutoNum type="arabicPeriod"/>
              <a:defRPr/>
            </a:pPr>
            <a:r>
              <a:rPr lang="en-US" dirty="0">
                <a:solidFill>
                  <a:srgbClr val="002060"/>
                </a:solidFill>
              </a:rPr>
              <a:t>Multithreaded</a:t>
            </a:r>
          </a:p>
          <a:p>
            <a:pPr marL="514350" indent="-514350" eaLnBrk="1" fontAlgn="auto" hangingPunct="1">
              <a:spcAft>
                <a:spcPts val="0"/>
              </a:spcAft>
              <a:buFont typeface="Arial" panose="020B0604020202020204" pitchFamily="34" charset="0"/>
              <a:buAutoNum type="arabicPeriod"/>
              <a:defRPr/>
            </a:pPr>
            <a:r>
              <a:rPr lang="en-US" dirty="0">
                <a:solidFill>
                  <a:srgbClr val="002060"/>
                </a:solidFill>
              </a:rPr>
              <a:t>Distributed</a:t>
            </a:r>
          </a:p>
          <a:p>
            <a:pPr marL="514350" indent="-514350" eaLnBrk="1" fontAlgn="auto" hangingPunct="1">
              <a:spcAft>
                <a:spcPts val="0"/>
              </a:spcAft>
              <a:buFont typeface="Arial" panose="020B0604020202020204" pitchFamily="34" charset="0"/>
              <a:buAutoNum type="arabicPeriod"/>
              <a:defRPr/>
            </a:pPr>
            <a:r>
              <a:rPr lang="en-US" dirty="0">
                <a:solidFill>
                  <a:srgbClr val="002060"/>
                </a:solidFill>
              </a:rPr>
              <a:t>Robust </a:t>
            </a:r>
          </a:p>
          <a:p>
            <a:pPr marL="514350" indent="-514350" eaLnBrk="1" fontAlgn="auto" hangingPunct="1">
              <a:spcAft>
                <a:spcPts val="0"/>
              </a:spcAft>
              <a:buFont typeface="Arial" panose="020B0604020202020204" pitchFamily="34" charset="0"/>
              <a:buAutoNum type="arabicPeriod"/>
              <a:defRPr/>
            </a:pPr>
            <a:r>
              <a:rPr lang="en-US" dirty="0">
                <a:solidFill>
                  <a:srgbClr val="002060"/>
                </a:solidFill>
              </a:rPr>
              <a:t>Object Oriented </a:t>
            </a:r>
          </a:p>
          <a:p>
            <a:pPr marL="514350" indent="-514350" eaLnBrk="1" fontAlgn="auto" hangingPunct="1">
              <a:spcAft>
                <a:spcPts val="0"/>
              </a:spcAft>
              <a:buFont typeface="Arial" panose="020B0604020202020204" pitchFamily="34" charset="0"/>
              <a:buAutoNum type="arabicPeriod"/>
              <a:defRPr/>
            </a:pPr>
            <a:r>
              <a:rPr lang="en-US" dirty="0">
                <a:solidFill>
                  <a:srgbClr val="002060"/>
                </a:solidFill>
              </a:rPr>
              <a:t>Community Support</a:t>
            </a:r>
          </a:p>
          <a:p>
            <a:pPr marL="514350" indent="-514350" eaLnBrk="1" fontAlgn="auto" hangingPunct="1">
              <a:spcAft>
                <a:spcPts val="0"/>
              </a:spcAft>
              <a:buFont typeface="Arial" panose="020B0604020202020204" pitchFamily="34" charset="0"/>
              <a:buAutoNum type="arabicPeriod"/>
              <a:defRPr/>
            </a:pPr>
            <a:r>
              <a:rPr lang="en-US" dirty="0">
                <a:solidFill>
                  <a:srgbClr val="002060"/>
                </a:solidFill>
              </a:rPr>
              <a:t>Scalability</a:t>
            </a:r>
            <a:br>
              <a:rPr lang="en-US" b="1" dirty="0"/>
            </a:br>
            <a:br>
              <a:rPr lang="en-US" b="1" dirty="0"/>
            </a:br>
            <a:br>
              <a:rPr lang="en-US" b="1" dirty="0"/>
            </a:br>
            <a:br>
              <a:rPr lang="en-US" b="1" dirty="0"/>
            </a:br>
            <a:endParaRPr lang="en-US" dirty="0"/>
          </a:p>
          <a:p>
            <a:pPr marL="514350" indent="-514350" eaLnBrk="1" fontAlgn="auto" hangingPunct="1">
              <a:spcAft>
                <a:spcPts val="0"/>
              </a:spcAft>
              <a:buFont typeface="Arial" panose="020B0604020202020204" pitchFamily="34" charset="0"/>
              <a:buAutoNum type="arabicPeriod"/>
              <a:defRPr/>
            </a:pPr>
            <a:endParaRPr lang="en-US" dirty="0"/>
          </a:p>
          <a:p>
            <a:pPr marL="514350" indent="-514350" eaLnBrk="1" fontAlgn="auto" hangingPunct="1">
              <a:spcAft>
                <a:spcPts val="0"/>
              </a:spcAft>
              <a:buFont typeface="Arial" panose="020B0604020202020204" pitchFamily="34" charset="0"/>
              <a:buAutoNum type="arabicPeriod"/>
              <a:defRPr/>
            </a:pPr>
            <a:endParaRPr lang="en-US" dirty="0"/>
          </a:p>
          <a:p>
            <a:pPr eaLnBrk="1" fontAlgn="auto" hangingPunct="1">
              <a:spcAft>
                <a:spcPts val="0"/>
              </a:spcAft>
              <a:defRP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descr="simple.png">
            <a:extLst>
              <a:ext uri="{FF2B5EF4-FFF2-40B4-BE49-F238E27FC236}">
                <a16:creationId xmlns:a16="http://schemas.microsoft.com/office/drawing/2014/main" id="{96574016-6D9E-5DF4-22BC-D599EEC82B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8189913"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5">
            <a:extLst>
              <a:ext uri="{FF2B5EF4-FFF2-40B4-BE49-F238E27FC236}">
                <a16:creationId xmlns:a16="http://schemas.microsoft.com/office/drawing/2014/main" id="{1B239297-38FC-1E1B-2671-F190BB3FF6CB}"/>
              </a:ext>
            </a:extLst>
          </p:cNvPr>
          <p:cNvSpPr>
            <a:spLocks noGrp="1"/>
          </p:cNvSpPr>
          <p:nvPr>
            <p:ph type="title"/>
          </p:nvPr>
        </p:nvSpPr>
        <p:spPr>
          <a:xfrm>
            <a:off x="457200" y="731836"/>
            <a:ext cx="8229600" cy="685801"/>
          </a:xfrm>
        </p:spPr>
        <p:txBody>
          <a:bodyPr>
            <a:normAutofit fontScale="90000"/>
          </a:bodyPr>
          <a:lstStyle/>
          <a:p>
            <a:pPr algn="l" eaLnBrk="1" hangingPunct="1"/>
            <a:r>
              <a:rPr lang="en-US" altLang="en-US" dirty="0"/>
              <a:t>1. Easy to develop applications</a:t>
            </a:r>
          </a:p>
        </p:txBody>
      </p:sp>
      <p:sp>
        <p:nvSpPr>
          <p:cNvPr id="7" name="Content Placeholder 6">
            <a:extLst>
              <a:ext uri="{FF2B5EF4-FFF2-40B4-BE49-F238E27FC236}">
                <a16:creationId xmlns:a16="http://schemas.microsoft.com/office/drawing/2014/main" id="{E8AE86AD-7CDE-C511-6EAE-548967ED642A}"/>
              </a:ext>
            </a:extLst>
          </p:cNvPr>
          <p:cNvSpPr>
            <a:spLocks noGrp="1"/>
          </p:cNvSpPr>
          <p:nvPr>
            <p:ph idx="1"/>
          </p:nvPr>
        </p:nvSpPr>
        <p:spPr/>
        <p:txBody>
          <a:bodyPr rtlCol="0">
            <a:normAutofit/>
          </a:bodyPr>
          <a:lstStyle/>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buFont typeface="Wingdings" panose="05000000000000000000" pitchFamily="2" charset="2"/>
              <a:buChar char="ü"/>
              <a:defRPr/>
            </a:pPr>
            <a:r>
              <a:rPr lang="en-US" sz="2400" dirty="0">
                <a:solidFill>
                  <a:srgbClr val="002060"/>
                </a:solidFill>
              </a:rPr>
              <a:t>As compare to C and C++ , no pointer concept</a:t>
            </a:r>
          </a:p>
          <a:p>
            <a:pPr eaLnBrk="1" fontAlgn="auto" hangingPunct="1">
              <a:spcAft>
                <a:spcPts val="0"/>
              </a:spcAft>
              <a:buFont typeface="Wingdings" panose="05000000000000000000" pitchFamily="2" charset="2"/>
              <a:buChar char="ü"/>
              <a:defRPr/>
            </a:pPr>
            <a:r>
              <a:rPr lang="en-US" sz="2400" dirty="0">
                <a:solidFill>
                  <a:srgbClr val="002060"/>
                </a:solidFill>
              </a:rPr>
              <a:t>Atomatic memory allocation and deallocation which makes easy to develop applications.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11DE0D1-1762-0794-B483-B3EFC4879569}"/>
              </a:ext>
            </a:extLst>
          </p:cNvPr>
          <p:cNvSpPr>
            <a:spLocks noGrp="1"/>
          </p:cNvSpPr>
          <p:nvPr>
            <p:ph type="title"/>
          </p:nvPr>
        </p:nvSpPr>
        <p:spPr>
          <a:xfrm>
            <a:off x="228599" y="76200"/>
            <a:ext cx="8088879" cy="503238"/>
          </a:xfrm>
        </p:spPr>
        <p:txBody>
          <a:bodyPr>
            <a:normAutofit fontScale="90000"/>
          </a:bodyPr>
          <a:lstStyle/>
          <a:p>
            <a:pPr algn="l" eaLnBrk="1" hangingPunct="1"/>
            <a:r>
              <a:rPr lang="en-US" altLang="en-US" sz="3600" dirty="0"/>
              <a:t>2. Platform Independent </a:t>
            </a:r>
          </a:p>
        </p:txBody>
      </p:sp>
      <p:sp>
        <p:nvSpPr>
          <p:cNvPr id="2" name="TextBox 1">
            <a:extLst>
              <a:ext uri="{FF2B5EF4-FFF2-40B4-BE49-F238E27FC236}">
                <a16:creationId xmlns:a16="http://schemas.microsoft.com/office/drawing/2014/main" id="{FB84F9A0-F30A-2C42-E4C8-67E5D4FE80F5}"/>
              </a:ext>
            </a:extLst>
          </p:cNvPr>
          <p:cNvSpPr txBox="1"/>
          <p:nvPr/>
        </p:nvSpPr>
        <p:spPr>
          <a:xfrm>
            <a:off x="228599" y="838200"/>
            <a:ext cx="8229601" cy="3554075"/>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dirty="0">
                <a:solidFill>
                  <a:srgbClr val="002060"/>
                </a:solidFill>
              </a:rPr>
              <a:t>Java's platform independence is a key feature is achieved through the concept of  "Write Once, Run Anywhere" (WORA). </a:t>
            </a:r>
          </a:p>
          <a:p>
            <a:pPr marL="342900" indent="-342900" algn="just">
              <a:buFont typeface="Wingdings" panose="05000000000000000000" pitchFamily="2" charset="2"/>
              <a:buChar char="ü"/>
            </a:pPr>
            <a:r>
              <a:rPr lang="en-US" sz="2000" dirty="0">
                <a:solidFill>
                  <a:srgbClr val="002060"/>
                </a:solidFill>
              </a:rPr>
              <a:t>Java source code is compiled into an intermediate form known as bytecode.  </a:t>
            </a:r>
          </a:p>
          <a:p>
            <a:pPr marL="342900" indent="-342900" algn="just">
              <a:buFont typeface="Wingdings" panose="05000000000000000000" pitchFamily="2" charset="2"/>
              <a:buChar char="ü"/>
            </a:pPr>
            <a:r>
              <a:rPr lang="en-US" sz="2000" dirty="0">
                <a:solidFill>
                  <a:srgbClr val="002060"/>
                </a:solidFill>
              </a:rPr>
              <a:t>Once compiled to bytecode, Java programs can be executed on any device that has a JVM installed.</a:t>
            </a:r>
          </a:p>
          <a:p>
            <a:pPr marL="342900" indent="-342900" algn="just">
              <a:buFont typeface="Wingdings" panose="05000000000000000000" pitchFamily="2" charset="2"/>
              <a:buChar char="ü"/>
            </a:pPr>
            <a:r>
              <a:rPr lang="en-US" sz="2000" dirty="0">
                <a:solidFill>
                  <a:srgbClr val="002060"/>
                </a:solidFill>
              </a:rPr>
              <a:t>Developers can write code on one platform (e.g., Windows) and run it on another platform (e.g., Linux) without modification.</a:t>
            </a:r>
          </a:p>
          <a:p>
            <a:pPr marL="342900" indent="-342900" algn="just">
              <a:buFont typeface="Wingdings" panose="05000000000000000000" pitchFamily="2" charset="2"/>
              <a:buChar char="ü"/>
            </a:pPr>
            <a:r>
              <a:rPr lang="en-US" sz="2000" dirty="0">
                <a:solidFill>
                  <a:srgbClr val="002060"/>
                </a:solidFill>
              </a:rPr>
              <a:t>Java programs are executed by the Java Virtual Machine (JVM).</a:t>
            </a:r>
          </a:p>
          <a:p>
            <a:pPr marL="342900" indent="-342900" algn="just">
              <a:buFont typeface="Wingdings" panose="05000000000000000000" pitchFamily="2" charset="2"/>
              <a:buChar char="ü"/>
            </a:pPr>
            <a:r>
              <a:rPr lang="en-US" sz="2000" dirty="0">
                <a:solidFill>
                  <a:srgbClr val="002060"/>
                </a:solidFill>
              </a:rPr>
              <a:t>JVM is platform-specific, but the bytecode is interpreted by the JVM, making the program platform-independent.</a:t>
            </a:r>
          </a:p>
        </p:txBody>
      </p:sp>
      <p:pic>
        <p:nvPicPr>
          <p:cNvPr id="5" name="Content Placeholder 3" descr="platform-independent.png">
            <a:extLst>
              <a:ext uri="{FF2B5EF4-FFF2-40B4-BE49-F238E27FC236}">
                <a16:creationId xmlns:a16="http://schemas.microsoft.com/office/drawing/2014/main" id="{3D323924-885C-26D4-DD37-3C51D75C63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90700" y="4343038"/>
            <a:ext cx="5105400" cy="233196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A21A-3FB8-034D-ACBA-8EBA3CBBB21E}"/>
              </a:ext>
            </a:extLst>
          </p:cNvPr>
          <p:cNvSpPr>
            <a:spLocks noGrp="1"/>
          </p:cNvSpPr>
          <p:nvPr>
            <p:ph type="title"/>
          </p:nvPr>
        </p:nvSpPr>
        <p:spPr/>
        <p:txBody>
          <a:bodyPr rtlCol="0">
            <a:normAutofit fontScale="90000"/>
          </a:bodyPr>
          <a:lstStyle/>
          <a:p>
            <a:pPr algn="l" eaLnBrk="1" fontAlgn="auto" hangingPunct="1">
              <a:spcAft>
                <a:spcPts val="0"/>
              </a:spcAft>
              <a:defRPr/>
            </a:pPr>
            <a:br>
              <a:rPr lang="en-US" dirty="0"/>
            </a:br>
            <a:r>
              <a:rPr lang="en-US" dirty="0"/>
              <a:t>3. Architectural Neutral</a:t>
            </a:r>
            <a:br>
              <a:rPr lang="en-US" b="1" dirty="0"/>
            </a:br>
            <a:endParaRPr lang="en-US" dirty="0"/>
          </a:p>
        </p:txBody>
      </p:sp>
      <p:sp>
        <p:nvSpPr>
          <p:cNvPr id="10243" name="Content Placeholder 2">
            <a:extLst>
              <a:ext uri="{FF2B5EF4-FFF2-40B4-BE49-F238E27FC236}">
                <a16:creationId xmlns:a16="http://schemas.microsoft.com/office/drawing/2014/main" id="{7F0293D0-E8FC-CD98-C916-830D9212C19A}"/>
              </a:ext>
            </a:extLst>
          </p:cNvPr>
          <p:cNvSpPr>
            <a:spLocks noGrp="1"/>
          </p:cNvSpPr>
          <p:nvPr>
            <p:ph idx="1"/>
          </p:nvPr>
        </p:nvSpPr>
        <p:spPr>
          <a:xfrm>
            <a:off x="457200" y="1219200"/>
            <a:ext cx="8229600" cy="4906963"/>
          </a:xfrm>
        </p:spPr>
        <p:txBody>
          <a:bodyPr>
            <a:normAutofit/>
          </a:bodyPr>
          <a:lstStyle/>
          <a:p>
            <a:pPr marL="0" indent="0" algn="just" eaLnBrk="1" hangingPunct="1">
              <a:buNone/>
            </a:pPr>
            <a:r>
              <a:rPr lang="en-US" altLang="en-US" sz="2400" dirty="0">
                <a:solidFill>
                  <a:srgbClr val="002060"/>
                </a:solidFill>
              </a:rPr>
              <a:t>One of the key features of Java is its architecture-neutral design, which enables Java programs to run on various processors without modification. This feature is achieved through a combination of bytecode compilation and the use of the Java Virtual Machine (JVM).</a:t>
            </a:r>
          </a:p>
        </p:txBody>
      </p:sp>
      <p:pic>
        <p:nvPicPr>
          <p:cNvPr id="10244" name="Picture 3" descr="archetecture-neutral.png">
            <a:extLst>
              <a:ext uri="{FF2B5EF4-FFF2-40B4-BE49-F238E27FC236}">
                <a16:creationId xmlns:a16="http://schemas.microsoft.com/office/drawing/2014/main" id="{3BF83AE2-EB22-8017-D148-04790AA3B5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276600"/>
            <a:ext cx="6737252" cy="307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6592</TotalTime>
  <Words>1356</Words>
  <Application>Microsoft Office PowerPoint</Application>
  <PresentationFormat>On-screen Show (4:3)</PresentationFormat>
  <Paragraphs>146</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Rounded MT Bold</vt:lpstr>
      <vt:lpstr>Calibri</vt:lpstr>
      <vt:lpstr>Courier New</vt:lpstr>
      <vt:lpstr>Tahoma</vt:lpstr>
      <vt:lpstr>Wingdings</vt:lpstr>
      <vt:lpstr>Lpu theme final with copyright(S)</vt:lpstr>
      <vt:lpstr>CAP477 PROGRAMMING IN JAVA</vt:lpstr>
      <vt:lpstr>PowerPoint Presentation</vt:lpstr>
      <vt:lpstr>Introduction to Java</vt:lpstr>
      <vt:lpstr>History of Java</vt:lpstr>
      <vt:lpstr>PowerPoint Presentation</vt:lpstr>
      <vt:lpstr>Features of Java Language</vt:lpstr>
      <vt:lpstr>1. Easy to develop applications</vt:lpstr>
      <vt:lpstr>2. Platform Independent </vt:lpstr>
      <vt:lpstr> 3. Architectural Neutral </vt:lpstr>
      <vt:lpstr> 4. Portable </vt:lpstr>
      <vt:lpstr> 5. Multithreaded </vt:lpstr>
      <vt:lpstr>6. Distributed </vt:lpstr>
      <vt:lpstr> 7. Robust </vt:lpstr>
      <vt:lpstr> 8. Object Oriented </vt:lpstr>
      <vt:lpstr>  9. Community Support </vt:lpstr>
      <vt:lpstr>10. Scalability</vt:lpstr>
      <vt:lpstr>Java development tools</vt:lpstr>
      <vt:lpstr>PowerPoint Presentation</vt:lpstr>
      <vt:lpstr>Understanding JDK, JRE and JVM</vt:lpstr>
      <vt:lpstr>Java program structure</vt:lpstr>
      <vt:lpstr>PowerPoint Presentation</vt:lpstr>
      <vt:lpstr>PowerPoint Presentation</vt:lpstr>
      <vt:lpstr> Main method in Java:</vt:lpstr>
      <vt:lpstr>  Java Command Line Arguments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257</cp:revision>
  <cp:lastPrinted>2022-05-16T10:48:32Z</cp:lastPrinted>
  <dcterms:created xsi:type="dcterms:W3CDTF">2014-05-25T11:13:57Z</dcterms:created>
  <dcterms:modified xsi:type="dcterms:W3CDTF">2024-01-29T05:22:47Z</dcterms:modified>
</cp:coreProperties>
</file>