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7" r:id="rId2"/>
    <p:sldId id="305" r:id="rId3"/>
    <p:sldId id="259" r:id="rId4"/>
    <p:sldId id="294" r:id="rId5"/>
    <p:sldId id="260" r:id="rId6"/>
    <p:sldId id="261" r:id="rId7"/>
    <p:sldId id="268" r:id="rId8"/>
    <p:sldId id="262" r:id="rId9"/>
    <p:sldId id="263" r:id="rId10"/>
    <p:sldId id="453" r:id="rId11"/>
    <p:sldId id="439" r:id="rId12"/>
    <p:sldId id="278" r:id="rId13"/>
    <p:sldId id="454" r:id="rId14"/>
    <p:sldId id="455" r:id="rId15"/>
    <p:sldId id="265" r:id="rId16"/>
    <p:sldId id="449" r:id="rId17"/>
    <p:sldId id="450" r:id="rId18"/>
    <p:sldId id="456" r:id="rId19"/>
    <p:sldId id="457" r:id="rId20"/>
    <p:sldId id="458" r:id="rId21"/>
    <p:sldId id="270" r:id="rId22"/>
    <p:sldId id="280" r:id="rId23"/>
    <p:sldId id="452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BC56-BFAC-4F4D-AF83-994E253FF28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7C8F-C755-4104-901E-EAA7EC9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D94-BB0D-70AE-815E-F8743C731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DB5F-E7DA-B04E-6FCB-0C8C42F3E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87DB-7FA8-D031-8973-2CA2DF09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39B6-1639-71CF-DD35-DFCC9BD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3AC8-73C0-991A-9CC5-9AAB5C2D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7719-73F2-956E-F0E9-12BA9B56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3713-A898-6B53-41CB-2EE73A88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4498-8370-7AF3-981F-E5335B1B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7B34-669B-5938-BD74-6A469BB8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418F-CCD3-A9AD-6963-7B30CC14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695BB-F3B0-C2C8-16BA-09FEB48C3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89C45-2D2F-AB43-184B-1E49CAF2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A617-1B85-167C-42CB-2DEBBFBF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0FDF-883F-4BBF-DA25-4486736D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90B3-9E94-489F-7CB0-1AC937D5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1547-3F12-E938-BB6F-5D21BB99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B31C-E516-26F7-98B8-41382C8D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7EDB-8083-ECBB-8A78-B18696A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862F-671E-FBB7-B99B-9E5E02E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B56-5385-AEBD-BE9C-AFDE1C88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6393-B30C-F112-161E-34C698D3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1A34-BD97-E2B0-C314-88DD149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FBB4-FC8D-8EA8-2853-68EC0B93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EEE5-C822-A8FF-0471-377A7033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048E-1485-E1E1-18AC-9039BC09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DA8B-B557-5927-AC77-4A3389D0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EC6F-3264-5852-5181-6748F268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4474-E127-D632-6712-A40E5733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BA71-F554-F972-8EED-71867938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B4D37-632F-2088-5967-D6DDA04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40E97-7466-D419-42E1-F19E0C60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72FF-2E71-E6EB-A6F6-27F909D7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A2C9-1C89-24F3-7A61-0C095413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8608F-55C3-6A24-C22A-327ABBA3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FF5E9-D7E8-16FD-536A-AD2490ED8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83778-7787-7A0A-D7D6-91820711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2CEDC-B824-58B4-4D0A-5EA40C1F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4DBA9-59EE-2378-7064-FBA7E2F6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AC266-296C-9C91-AA12-BA3712BC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B17-0607-624B-D61D-A042320E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F902F-3A33-FFBF-3610-9993D43F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A6B8F-B2BB-B8B5-7B7D-C7F778D5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A6C4C-BDC2-548A-66D6-DBB9E26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749A3-DEAF-484B-15D6-DE91C3D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A255A-01F3-75D7-7950-C484D7CB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6131C-DFD0-59EA-2D1E-19B2C10E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787-5328-E088-943E-8F5AECF8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E5D9-83AA-7887-60F0-7A0874A2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9753-E25E-04D6-2712-3D439109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E1D8-61C9-4F91-67FF-538234E2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437E-E9D5-533B-595F-469C71C0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C3D4-1740-86F5-67DF-15F6E574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3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9F05-8D28-F2AE-CD31-CB37BA95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7FAEC-8D13-475F-F577-04B4F6E4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A44A1-1310-777E-ED08-0200AD1A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A97E-596A-D853-8B85-B6A94537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5192-8D9A-62AB-6502-42D1F335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4F7E-9DC3-12C6-D254-D2F226D9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82AFF-5A42-0152-3B94-97554B07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D4A9-2B7D-DA3D-3427-4718658A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5430-6CC8-9FB6-3C28-E4179F8C5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8033-521B-AA8C-8B29-F2E6379EB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71CF-70E9-7E75-6F28-98ED9891D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e099fa758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inket.io/java/88581fa8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inket.io/java/090ef3f1e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inket.io/java/1a3b7f77c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6c43181b25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996F3-B220-F002-E0DD-8A3C9FEC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2278" y="4545496"/>
            <a:ext cx="7818783" cy="153905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CAP477 </a:t>
            </a:r>
            <a:r>
              <a:rPr lang="en-US" sz="2800" b="1" dirty="0">
                <a:solidFill>
                  <a:srgbClr val="FFC000"/>
                </a:solidFill>
              </a:rPr>
              <a:t>PROGRAMMING IN JAVA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6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2818" y="1033670"/>
            <a:ext cx="6172862" cy="70369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pic>
        <p:nvPicPr>
          <p:cNvPr id="7" name="Content Placeholder 6" descr="Document">
            <a:hlinkClick r:id="rId3"/>
            <a:extLst>
              <a:ext uri="{FF2B5EF4-FFF2-40B4-BE49-F238E27FC236}">
                <a16:creationId xmlns:a16="http://schemas.microsoft.com/office/drawing/2014/main" id="{B9C2BF12-B734-BB6B-63E7-3169DC83A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2074" y="2437355"/>
            <a:ext cx="1303671" cy="1303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D81F1-93C7-59B2-2EF5-58094BB2B0D7}"/>
              </a:ext>
            </a:extLst>
          </p:cNvPr>
          <p:cNvSpPr txBox="1"/>
          <p:nvPr/>
        </p:nvSpPr>
        <p:spPr>
          <a:xfrm>
            <a:off x="6864626" y="2796209"/>
            <a:ext cx="3820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hlinkClick r:id="rId3"/>
              </a:rPr>
              <a:t>Super keyword Example 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502677-24F3-027E-532D-B5573B3FCD97}"/>
              </a:ext>
            </a:extLst>
          </p:cNvPr>
          <p:cNvSpPr/>
          <p:nvPr/>
        </p:nvSpPr>
        <p:spPr>
          <a:xfrm rot="5400000">
            <a:off x="6426075" y="2834427"/>
            <a:ext cx="367573" cy="5095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1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E034A4A-2B6F-405D-8643-DED60D2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Inheritance Types: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E53E565-FA86-47DE-B36B-BA64F59E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</a:t>
            </a:r>
          </a:p>
          <a:p>
            <a:r>
              <a:rPr lang="en-US" altLang="en-US" dirty="0"/>
              <a:t>Multilevel</a:t>
            </a:r>
          </a:p>
          <a:p>
            <a:r>
              <a:rPr lang="en-US" altLang="en-US" dirty="0"/>
              <a:t>Hierarchical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Using interface it is possible:</a:t>
            </a:r>
          </a:p>
          <a:p>
            <a:r>
              <a:rPr lang="en-US" altLang="en-US" dirty="0"/>
              <a:t>Hybrid</a:t>
            </a:r>
          </a:p>
          <a:p>
            <a:r>
              <a:rPr lang="en-US" altLang="en-US" dirty="0"/>
              <a:t>Multiple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D59AD21-BED1-098F-559C-C2C24B5CA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4B78F4C-502B-5FB1-5237-1A26AAF5D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Java supports </a:t>
            </a:r>
            <a:r>
              <a:rPr lang="en-US" altLang="en-US" i="1" dirty="0"/>
              <a:t>single inheritance</a:t>
            </a:r>
            <a:r>
              <a:rPr lang="en-US" altLang="en-US" dirty="0"/>
              <a:t>, meaning that a derived class can have only one parent class</a:t>
            </a:r>
          </a:p>
          <a:p>
            <a:pPr>
              <a:spcBef>
                <a:spcPct val="70000"/>
              </a:spcBef>
            </a:pPr>
            <a:r>
              <a:rPr lang="en-US" altLang="en-US" i="1" dirty="0"/>
              <a:t>Multiple inheritance </a:t>
            </a:r>
            <a:r>
              <a:rPr lang="en-US" altLang="en-US" dirty="0"/>
              <a:t>allows a class to be derived from two or more classes, inheriting the members of all parents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Java does not support multiple inheritance but using interface it is possible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B8E0-2879-EFE0-52D7-75879D97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F50E-6616-99BD-4542-8618FE70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Java, the final keyword can be applied to classes, methods, and variables to prevent inheritance, method overriding, and variable reassignment, respectively. </a:t>
            </a:r>
          </a:p>
          <a:p>
            <a:pPr marL="0" indent="0">
              <a:buNone/>
            </a:pPr>
            <a:r>
              <a:rPr lang="en-US" dirty="0"/>
              <a:t>final class </a:t>
            </a:r>
            <a:r>
              <a:rPr lang="en-US" dirty="0" err="1"/>
              <a:t>FinalClass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// Contents of the final class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Attempting to extend a final class will result in a compilation error.</a:t>
            </a:r>
          </a:p>
          <a:p>
            <a:pPr marL="0" indent="0">
              <a:buNone/>
            </a:pPr>
            <a:r>
              <a:rPr lang="en-US" dirty="0"/>
              <a:t>// class </a:t>
            </a:r>
            <a:r>
              <a:rPr lang="en-US" dirty="0" err="1"/>
              <a:t>SubClass</a:t>
            </a:r>
            <a:r>
              <a:rPr lang="en-US" dirty="0"/>
              <a:t> extends </a:t>
            </a:r>
            <a:r>
              <a:rPr lang="en-US" dirty="0" err="1"/>
              <a:t>FinalClass</a:t>
            </a:r>
            <a:r>
              <a:rPr lang="en-US" dirty="0"/>
              <a:t> {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0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ED61-26BE-7AB7-FB0B-BAE1764B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940904"/>
            <a:ext cx="10677939" cy="52360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applied to a method, the </a:t>
            </a:r>
            <a:r>
              <a:rPr lang="en-US" dirty="0">
                <a:solidFill>
                  <a:srgbClr val="FF0000"/>
                </a:solidFill>
              </a:rPr>
              <a:t>final keyword </a:t>
            </a:r>
            <a:r>
              <a:rPr lang="en-US" dirty="0"/>
              <a:t>prevents the method from being overridden in subclasses. Here's an example: </a:t>
            </a:r>
          </a:p>
          <a:p>
            <a:pPr marL="0" indent="0">
              <a:buNone/>
            </a:pPr>
            <a:r>
              <a:rPr lang="en-US" dirty="0"/>
              <a:t>class Parent {</a:t>
            </a:r>
          </a:p>
          <a:p>
            <a:pPr marL="0" indent="0">
              <a:buNone/>
            </a:pPr>
            <a:r>
              <a:rPr lang="en-US" dirty="0"/>
              <a:t>    final void display()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("This is a final method.");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Child extends Parent {</a:t>
            </a:r>
          </a:p>
          <a:p>
            <a:pPr marL="0" indent="0">
              <a:buNone/>
            </a:pPr>
            <a:r>
              <a:rPr lang="en-US" dirty="0"/>
              <a:t>    // Attempting to override the final method will result in a compilation error.</a:t>
            </a:r>
          </a:p>
          <a:p>
            <a:pPr marL="0" indent="0">
              <a:buNone/>
            </a:pPr>
            <a:r>
              <a:rPr lang="en-US" dirty="0"/>
              <a:t>    // void display() {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9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B29265-8733-02C6-DC92-CE78E75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3457-8AD1-4D41-8487-1811FAD5D75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919B28F2-EB63-4B34-9D62-DF2B192B9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Overriding Methods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CB5D81C-5B6F-3F3D-2507-11646EFAD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A child class can </a:t>
            </a:r>
            <a:r>
              <a:rPr lang="en-US" altLang="en-US" i="1" dirty="0"/>
              <a:t>override</a:t>
            </a:r>
            <a:r>
              <a:rPr lang="en-US" altLang="en-US" dirty="0"/>
              <a:t> the definition of an inherited method in favor of its own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new method must have the same signature as the parent's method, but can have a different body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type of the object executing the method determines which version of the method is invoked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29053EA-743A-FB55-22B4-987BE51DE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Overriding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9E20785-16FE-220E-76D5-B06F04D17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/>
              <a:t>A parent method can be invoked explicitly using the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dirty="0"/>
              <a:t> reference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If a method is declared with the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dirty="0"/>
              <a:t> modifier, it cannot be overridden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concept of overriding can be applied to data and is called </a:t>
            </a:r>
            <a:r>
              <a:rPr lang="en-US" altLang="en-US" i="1" dirty="0"/>
              <a:t>shadowing variables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Shadowing variables should be avoided because it tends to cause unnecessarily confusing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1FA479-39F1-885C-094D-60CBD5A0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3174-04BF-43A0-BEA8-D4C5582923F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2E9378A-D44B-D62B-A7CE-24D50FF4E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Overloading vs. Overriding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9E7984E-6D3B-3E42-883C-418785920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Overloading deals with multiple methods with the same name in the same class, but with different signatures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Overriding deals with two methods, one in a parent class and one in a child class, that have the same signature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Overloading lets you define a similar operation in different ways for different data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Overriding lets you define a similar operation in different ways for different object types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32A9-7E56-1A01-C7D5-D885CE2D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Overriding </a:t>
            </a:r>
            <a:r>
              <a:rPr lang="en-US" b="1" dirty="0" err="1">
                <a:solidFill>
                  <a:srgbClr val="FF0000"/>
                </a:solidFill>
              </a:rPr>
              <a:t>toString</a:t>
            </a:r>
            <a:r>
              <a:rPr lang="en-US" b="1" dirty="0">
                <a:solidFill>
                  <a:srgbClr val="FF0000"/>
                </a:solidFill>
              </a:rPr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CD92-CBD6-F766-B12B-5A3C09D9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Java, the </a:t>
            </a:r>
            <a:r>
              <a:rPr lang="en-US" dirty="0" err="1"/>
              <a:t>toString</a:t>
            </a:r>
            <a:r>
              <a:rPr lang="en-US" dirty="0"/>
              <a:t>() method is a method of the Object class, and it is inherited by all other classes. It returns a string representation of the object.</a:t>
            </a:r>
          </a:p>
        </p:txBody>
      </p:sp>
      <p:pic>
        <p:nvPicPr>
          <p:cNvPr id="5" name="Content Placeholder 6" descr="Document">
            <a:hlinkClick r:id="rId2"/>
            <a:extLst>
              <a:ext uri="{FF2B5EF4-FFF2-40B4-BE49-F238E27FC236}">
                <a16:creationId xmlns:a16="http://schemas.microsoft.com/office/drawing/2014/main" id="{B46A7D55-D0BF-846B-C453-87CDC22A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2526" y="3429000"/>
            <a:ext cx="1303671" cy="130367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A7172FB-0263-CB85-B756-FDAAA2B7CABD}"/>
              </a:ext>
            </a:extLst>
          </p:cNvPr>
          <p:cNvSpPr/>
          <p:nvPr/>
        </p:nvSpPr>
        <p:spPr>
          <a:xfrm rot="5400000">
            <a:off x="3343472" y="3436237"/>
            <a:ext cx="703200" cy="11177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9C683-3E7E-9E2A-6EF5-C5A0AC87DB5E}"/>
              </a:ext>
            </a:extLst>
          </p:cNvPr>
          <p:cNvSpPr txBox="1"/>
          <p:nvPr/>
        </p:nvSpPr>
        <p:spPr>
          <a:xfrm>
            <a:off x="4489816" y="3810446"/>
            <a:ext cx="4891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linkClick r:id="rId2"/>
              </a:rPr>
              <a:t>example of overriding the </a:t>
            </a:r>
            <a:r>
              <a:rPr lang="en-US" sz="2000" b="1" dirty="0" err="1">
                <a:hlinkClick r:id="rId2"/>
              </a:rPr>
              <a:t>toString</a:t>
            </a:r>
            <a:r>
              <a:rPr lang="en-US" sz="2000" b="1" dirty="0">
                <a:hlinkClick r:id="rId2"/>
              </a:rPr>
              <a:t>() method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2064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32A9-7E56-1A01-C7D5-D885CE2D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Overriding equals()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CD92-CBD6-F766-B12B-5A3C09D9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Java, the equals() method is used to compare the equality of two objects. By default, the equals() method provided by the Object class compares the memory addresses of the objects.</a:t>
            </a:r>
          </a:p>
        </p:txBody>
      </p:sp>
      <p:pic>
        <p:nvPicPr>
          <p:cNvPr id="5" name="Content Placeholder 6" descr="Document">
            <a:hlinkClick r:id="rId2"/>
            <a:extLst>
              <a:ext uri="{FF2B5EF4-FFF2-40B4-BE49-F238E27FC236}">
                <a16:creationId xmlns:a16="http://schemas.microsoft.com/office/drawing/2014/main" id="{B46A7D55-D0BF-846B-C453-87CDC22A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2526" y="3429000"/>
            <a:ext cx="1303671" cy="130367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A7172FB-0263-CB85-B756-FDAAA2B7CABD}"/>
              </a:ext>
            </a:extLst>
          </p:cNvPr>
          <p:cNvSpPr/>
          <p:nvPr/>
        </p:nvSpPr>
        <p:spPr>
          <a:xfrm rot="5400000">
            <a:off x="3343472" y="3436237"/>
            <a:ext cx="703200" cy="11177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9C683-3E7E-9E2A-6EF5-C5A0AC87DB5E}"/>
              </a:ext>
            </a:extLst>
          </p:cNvPr>
          <p:cNvSpPr txBox="1"/>
          <p:nvPr/>
        </p:nvSpPr>
        <p:spPr>
          <a:xfrm>
            <a:off x="4489816" y="3810446"/>
            <a:ext cx="474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linkClick r:id="rId2"/>
              </a:rPr>
              <a:t>example of overriding the equals() method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91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3A867-ED61-4CC3-D638-1F14FB03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821635"/>
            <a:ext cx="11141765" cy="86905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Inheritance and Polymorphism</a:t>
            </a:r>
          </a:p>
        </p:txBody>
      </p:sp>
      <p:sp>
        <p:nvSpPr>
          <p:cNvPr id="9" name="Rectangle 8" descr="Checkmark">
            <a:extLst>
              <a:ext uri="{FF2B5EF4-FFF2-40B4-BE49-F238E27FC236}">
                <a16:creationId xmlns:a16="http://schemas.microsoft.com/office/drawing/2014/main" id="{DE4701CA-6B90-2F98-6D50-E265F31D675C}"/>
              </a:ext>
            </a:extLst>
          </p:cNvPr>
          <p:cNvSpPr/>
          <p:nvPr/>
        </p:nvSpPr>
        <p:spPr>
          <a:xfrm>
            <a:off x="9934229" y="2424417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 descr="Checkmark">
            <a:extLst>
              <a:ext uri="{FF2B5EF4-FFF2-40B4-BE49-F238E27FC236}">
                <a16:creationId xmlns:a16="http://schemas.microsoft.com/office/drawing/2014/main" id="{E083E30E-ACF4-42F0-72FF-BD35A5C1F1FB}"/>
              </a:ext>
            </a:extLst>
          </p:cNvPr>
          <p:cNvSpPr/>
          <p:nvPr/>
        </p:nvSpPr>
        <p:spPr>
          <a:xfrm>
            <a:off x="3362812" y="2692765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Checkmark">
            <a:extLst>
              <a:ext uri="{FF2B5EF4-FFF2-40B4-BE49-F238E27FC236}">
                <a16:creationId xmlns:a16="http://schemas.microsoft.com/office/drawing/2014/main" id="{E1D3BD82-4B43-A44F-9A4A-354A5488037B}"/>
              </a:ext>
            </a:extLst>
          </p:cNvPr>
          <p:cNvSpPr/>
          <p:nvPr/>
        </p:nvSpPr>
        <p:spPr>
          <a:xfrm>
            <a:off x="6256027" y="2591344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 descr="Checkmark">
            <a:extLst>
              <a:ext uri="{FF2B5EF4-FFF2-40B4-BE49-F238E27FC236}">
                <a16:creationId xmlns:a16="http://schemas.microsoft.com/office/drawing/2014/main" id="{04BA2292-E75D-366A-9FA4-7D61870CBB06}"/>
              </a:ext>
            </a:extLst>
          </p:cNvPr>
          <p:cNvSpPr/>
          <p:nvPr/>
        </p:nvSpPr>
        <p:spPr>
          <a:xfrm>
            <a:off x="1209923" y="2701416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DEFBF-5F49-FFA6-7460-D24B2F7DEF43}"/>
              </a:ext>
            </a:extLst>
          </p:cNvPr>
          <p:cNvSpPr txBox="1"/>
          <p:nvPr/>
        </p:nvSpPr>
        <p:spPr>
          <a:xfrm>
            <a:off x="627553" y="3374705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FA02A-3744-EE20-484C-00C35025997D}"/>
              </a:ext>
            </a:extLst>
          </p:cNvPr>
          <p:cNvSpPr txBox="1"/>
          <p:nvPr/>
        </p:nvSpPr>
        <p:spPr>
          <a:xfrm>
            <a:off x="2653823" y="3425685"/>
            <a:ext cx="307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super and final keywords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2F15B-8371-7B15-7C93-B0BEEE0921BB}"/>
              </a:ext>
            </a:extLst>
          </p:cNvPr>
          <p:cNvSpPr txBox="1"/>
          <p:nvPr/>
        </p:nvSpPr>
        <p:spPr>
          <a:xfrm>
            <a:off x="6027028" y="3264633"/>
            <a:ext cx="2930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method overriding,</a:t>
            </a:r>
          </a:p>
          <a:p>
            <a:r>
              <a:rPr lang="nl-NL" dirty="0"/>
              <a:t>overriding toString() method,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86D74-99BD-305E-1723-D33ACE14FDAB}"/>
              </a:ext>
            </a:extLst>
          </p:cNvPr>
          <p:cNvSpPr txBox="1"/>
          <p:nvPr/>
        </p:nvSpPr>
        <p:spPr>
          <a:xfrm>
            <a:off x="8957317" y="3097706"/>
            <a:ext cx="2830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Overriding equals() method,</a:t>
            </a:r>
          </a:p>
          <a:p>
            <a:r>
              <a:rPr lang="en-US" dirty="0" err="1"/>
              <a:t>instanceof</a:t>
            </a:r>
            <a:r>
              <a:rPr lang="en-US" dirty="0"/>
              <a:t> operator, </a:t>
            </a:r>
          </a:p>
          <a:p>
            <a:r>
              <a:rPr lang="en-US" dirty="0"/>
              <a:t>Object class</a:t>
            </a:r>
          </a:p>
        </p:txBody>
      </p:sp>
    </p:spTree>
    <p:extLst>
      <p:ext uri="{BB962C8B-B14F-4D97-AF65-F5344CB8AC3E}">
        <p14:creationId xmlns:p14="http://schemas.microsoft.com/office/powerpoint/2010/main" val="19405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7A61-FF5F-453F-B762-58CFBEA8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instanceof</a:t>
            </a:r>
            <a:r>
              <a:rPr lang="en-US" b="1" dirty="0">
                <a:solidFill>
                  <a:srgbClr val="FF0000"/>
                </a:solidFill>
              </a:rPr>
              <a:t> operator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E622-A204-472C-F50A-6570CBF8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Java, the </a:t>
            </a:r>
            <a:r>
              <a:rPr lang="en-US" dirty="0" err="1"/>
              <a:t>instanceof</a:t>
            </a:r>
            <a:r>
              <a:rPr lang="en-US" dirty="0"/>
              <a:t> operator is used to test whether an object is an instance of a particular class or interface. It's a binary operator that returns true if the object on the left side of the operator is an instance of the class or interface on the right side; otherwise, it returns false.</a:t>
            </a:r>
          </a:p>
          <a:p>
            <a:pPr marL="0" indent="0" algn="just">
              <a:buNone/>
            </a:pPr>
            <a:r>
              <a:rPr lang="en-US" dirty="0"/>
              <a:t>syntax of the </a:t>
            </a:r>
            <a:r>
              <a:rPr lang="en-US" dirty="0" err="1"/>
              <a:t>instanceof</a:t>
            </a:r>
            <a:r>
              <a:rPr lang="en-US" dirty="0"/>
              <a:t> operator: </a:t>
            </a:r>
          </a:p>
          <a:p>
            <a:pPr marL="0" indent="0" algn="just">
              <a:buNone/>
            </a:pPr>
            <a:r>
              <a:rPr lang="en-US" dirty="0"/>
              <a:t>object </a:t>
            </a:r>
            <a:r>
              <a:rPr lang="en-US" dirty="0" err="1"/>
              <a:t>instanceof</a:t>
            </a:r>
            <a:r>
              <a:rPr lang="en-US" dirty="0"/>
              <a:t> Class/Interface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  <p:pic>
        <p:nvPicPr>
          <p:cNvPr id="4" name="Content Placeholder 6" descr="Document">
            <a:hlinkClick r:id="rId2"/>
            <a:extLst>
              <a:ext uri="{FF2B5EF4-FFF2-40B4-BE49-F238E27FC236}">
                <a16:creationId xmlns:a16="http://schemas.microsoft.com/office/drawing/2014/main" id="{E45E6974-3DFA-267E-53DA-1A38DEEFC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952" y="4568687"/>
            <a:ext cx="1303671" cy="130367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87EC1E4-E3D6-9AFA-DBED-CF5C78049E81}"/>
              </a:ext>
            </a:extLst>
          </p:cNvPr>
          <p:cNvSpPr/>
          <p:nvPr/>
        </p:nvSpPr>
        <p:spPr>
          <a:xfrm>
            <a:off x="2428874" y="5188129"/>
            <a:ext cx="477078" cy="3180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1ADBCB-50EA-D93D-5444-F935F40F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6B3B-D2C0-478B-875E-E99FC57825E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062E242E-8EC0-51A0-E597-8F268DB0E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The Object Class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D43550A-B6F1-10C4-AD61-E01621515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 class called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/>
              <a:t> is defined in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java.lang</a:t>
            </a:r>
            <a:r>
              <a:rPr lang="en-US" altLang="en-US"/>
              <a:t> package of the Java standard class library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All classes are derived from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a class is not explicitly defined to be the child of an existing class, it is assumed to be the child of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Therefore,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/>
              <a:t> class is the ultimate root of all class hierarchies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B4FDF07-A436-B563-03CC-DE1825756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The Object Class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82ADD0B-DA9A-502C-428E-55D22720B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/>
              <a:t> class contains a few useful methods, which are inherited by all classes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For example,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/>
              <a:t> method is defined in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Every time we have defined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/>
              <a:t>, we have actually been overriding an existing definition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/>
              <a:t> method in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/>
              <a:t> class is defined to return a string that contains the name of the object’s class together along with some other information</a:t>
            </a:r>
          </a:p>
          <a:p>
            <a:pPr lvl="4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63AC70B4-B046-74A1-F720-C12C5C383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The Object Class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4E9F4672-4181-8B84-E07C-EC015F2D3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 of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/>
              <a:t> class returns true if two references are aliases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We can override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equals</a:t>
            </a:r>
            <a:r>
              <a:rPr lang="en-US" altLang="en-US"/>
              <a:t> in any class to define equality in some more appropriate way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 (as we've seen) defines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 to return true if two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/>
              <a:t> objects contain the same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Therefore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 has overridden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 inherited from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/>
              <a:t> in favor of its own version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AE736A4F-39A4-1A79-AF88-DD73BB35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6" r="33023" b="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522" y="1825625"/>
            <a:ext cx="238295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E3BC0F5-AD8E-B1D6-D235-2DB4E7F741F3}"/>
              </a:ext>
            </a:extLst>
          </p:cNvPr>
          <p:cNvSpPr/>
          <p:nvPr/>
        </p:nvSpPr>
        <p:spPr>
          <a:xfrm>
            <a:off x="8494643" y="874643"/>
            <a:ext cx="1895061" cy="166977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138BF4-D493-8765-F317-6EFBE1D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E2E3-ED76-448B-ACFE-661BB898497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389220B-EAC8-1D06-1B55-37E9FC9A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Inheritance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31DECE4-AFC9-3436-038A-9847538F0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i="1" dirty="0"/>
              <a:t>Inheritance</a:t>
            </a:r>
            <a:r>
              <a:rPr lang="en-US" altLang="en-US" dirty="0"/>
              <a:t> allows us to derive a new class from an existing one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existing class is called the </a:t>
            </a:r>
            <a:r>
              <a:rPr lang="en-US" altLang="en-US" i="1" dirty="0"/>
              <a:t>parent class,</a:t>
            </a:r>
            <a:r>
              <a:rPr lang="en-US" altLang="en-US" dirty="0"/>
              <a:t> or </a:t>
            </a:r>
            <a:r>
              <a:rPr lang="en-US" altLang="en-US" i="1" dirty="0"/>
              <a:t>superclass</a:t>
            </a:r>
            <a:r>
              <a:rPr lang="en-US" altLang="en-US" dirty="0"/>
              <a:t>, or </a:t>
            </a:r>
            <a:r>
              <a:rPr lang="en-US" altLang="en-US" i="1" dirty="0"/>
              <a:t>base class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derived class is called the </a:t>
            </a:r>
            <a:r>
              <a:rPr lang="en-US" altLang="en-US" i="1" dirty="0"/>
              <a:t>child class</a:t>
            </a:r>
            <a:r>
              <a:rPr lang="en-US" altLang="en-US" dirty="0"/>
              <a:t> or </a:t>
            </a:r>
            <a:r>
              <a:rPr lang="en-US" altLang="en-US" i="1" dirty="0"/>
              <a:t>subclass</a:t>
            </a:r>
            <a:r>
              <a:rPr lang="en-US" altLang="en-US" dirty="0"/>
              <a:t>.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As the name implies, the child inherits characteristics of the parent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That is, the child class inherits the methods and data defined for the parent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1F676297-6537-FF55-38E9-D3F22D2DF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Advantages using Inheritance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F7A1FCB-9884-5DD6-C5FD-13390F1A5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/>
              <a:t>To fit a derived class, the programmer can add new variables or methods, or can modify the inherited ones</a:t>
            </a:r>
          </a:p>
          <a:p>
            <a:pPr>
              <a:spcBef>
                <a:spcPct val="70000"/>
              </a:spcBef>
            </a:pPr>
            <a:r>
              <a:rPr lang="en-US" altLang="en-US" i="1" dirty="0"/>
              <a:t>Software reuse</a:t>
            </a:r>
            <a:r>
              <a:rPr lang="en-US" altLang="en-US" dirty="0"/>
              <a:t> is at the heart of inheritance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By using existing software components to create new ones, we capitalize on all the effort that went into the design, implementation, and testing of the existing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999885-A0EC-4133-E197-66CDBB6A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00-18C0-4C77-9B0A-E1ACD9202C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4AA7BA4C-485C-0BD9-DBDF-6C10B8297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774" y="1"/>
            <a:ext cx="11208026" cy="16906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Inheritance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D4AB127-7812-3EEE-114C-FD9F5F6C1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313" y="1470991"/>
            <a:ext cx="9978887" cy="465358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Inheritance relationships we can show graphically in a UML class diagram: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94216" name="Text Box 8">
            <a:extLst>
              <a:ext uri="{FF2B5EF4-FFF2-40B4-BE49-F238E27FC236}">
                <a16:creationId xmlns:a16="http://schemas.microsoft.com/office/drawing/2014/main" id="{9EC91EEE-22E3-DC14-82FC-1BC2910A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45076"/>
            <a:ext cx="792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b="1" dirty="0">
                <a:solidFill>
                  <a:srgbClr val="FF0000"/>
                </a:solidFill>
                <a:latin typeface="Arial Unicode MS" pitchFamily="34" charset="-128"/>
              </a:rPr>
              <a:t>Inheritance should create an </a:t>
            </a:r>
            <a:r>
              <a:rPr kumimoji="1" lang="en-US" altLang="en-US" b="1" i="1" dirty="0">
                <a:solidFill>
                  <a:srgbClr val="FF0000"/>
                </a:solidFill>
                <a:latin typeface="Arial Unicode MS" pitchFamily="34" charset="-128"/>
              </a:rPr>
              <a:t>is-a relationship</a:t>
            </a:r>
            <a:r>
              <a:rPr kumimoji="1" lang="en-US" altLang="en-US" b="1" dirty="0">
                <a:solidFill>
                  <a:srgbClr val="FF0000"/>
                </a:solidFill>
                <a:latin typeface="Arial Unicode MS" pitchFamily="34" charset="-128"/>
              </a:rPr>
              <a:t>, meaning the child </a:t>
            </a:r>
            <a:r>
              <a:rPr kumimoji="1" lang="en-US" altLang="en-US" b="1" i="1" dirty="0">
                <a:solidFill>
                  <a:srgbClr val="FF0000"/>
                </a:solidFill>
                <a:latin typeface="Arial Unicode MS" pitchFamily="34" charset="-128"/>
              </a:rPr>
              <a:t>is a</a:t>
            </a:r>
            <a:r>
              <a:rPr kumimoji="1" lang="en-US" altLang="en-US" b="1" dirty="0">
                <a:solidFill>
                  <a:srgbClr val="FF0000"/>
                </a:solidFill>
                <a:latin typeface="Arial Unicode MS" pitchFamily="34" charset="-128"/>
              </a:rPr>
              <a:t> more specific version of the parent</a:t>
            </a:r>
          </a:p>
        </p:txBody>
      </p:sp>
      <p:grpSp>
        <p:nvGrpSpPr>
          <p:cNvPr id="94238" name="Group 30">
            <a:extLst>
              <a:ext uri="{FF2B5EF4-FFF2-40B4-BE49-F238E27FC236}">
                <a16:creationId xmlns:a16="http://schemas.microsoft.com/office/drawing/2014/main" id="{3824F818-B663-E0D7-52C1-0FB16489B0C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790826"/>
            <a:ext cx="1533939" cy="1704975"/>
            <a:chOff x="2256" y="1758"/>
            <a:chExt cx="1008" cy="1074"/>
          </a:xfrm>
        </p:grpSpPr>
        <p:sp>
          <p:nvSpPr>
            <p:cNvPr id="94234" name="Line 26">
              <a:extLst>
                <a:ext uri="{FF2B5EF4-FFF2-40B4-BE49-F238E27FC236}">
                  <a16:creationId xmlns:a16="http://schemas.microsoft.com/office/drawing/2014/main" id="{FEF16E44-1A10-B3E5-700A-04C49E748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184"/>
              <a:ext cx="0" cy="384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94235" name="AutoShape 27">
              <a:extLst>
                <a:ext uri="{FF2B5EF4-FFF2-40B4-BE49-F238E27FC236}">
                  <a16:creationId xmlns:a16="http://schemas.microsoft.com/office/drawing/2014/main" id="{134898AD-8ADA-795C-DBD0-3E9ECC827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81"/>
              <a:ext cx="231" cy="4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4226" name="Rectangle 18">
              <a:extLst>
                <a:ext uri="{FF2B5EF4-FFF2-40B4-BE49-F238E27FC236}">
                  <a16:creationId xmlns:a16="http://schemas.microsoft.com/office/drawing/2014/main" id="{02D968D7-F42C-6D24-46F9-52F275D5C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58"/>
              <a:ext cx="1008" cy="258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000" b="1" dirty="0">
                  <a:solidFill>
                    <a:schemeClr val="bg2"/>
                  </a:solidFill>
                  <a:latin typeface="Arial Unicode MS" pitchFamily="34" charset="-128"/>
                </a:rPr>
                <a:t>Vehicle</a:t>
              </a:r>
            </a:p>
          </p:txBody>
        </p:sp>
        <p:sp>
          <p:nvSpPr>
            <p:cNvPr id="94232" name="Rectangle 24">
              <a:extLst>
                <a:ext uri="{FF2B5EF4-FFF2-40B4-BE49-F238E27FC236}">
                  <a16:creationId xmlns:a16="http://schemas.microsoft.com/office/drawing/2014/main" id="{A8AE07A8-9AAB-D347-0A0C-89E50E58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74"/>
              <a:ext cx="1008" cy="258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000" b="1">
                  <a:solidFill>
                    <a:schemeClr val="bg2"/>
                  </a:solidFill>
                  <a:latin typeface="Arial Unicode MS" pitchFamily="34" charset="-128"/>
                </a:rPr>
                <a:t>Car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EA6D6BF-A444-06CB-7111-43F11774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A3B-47A9-4DFD-A739-7B6B2922825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26D40F9-14E8-A171-A18A-0C94D4699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287" y="14289"/>
            <a:ext cx="11128513" cy="16764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Deriving Subclasses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DF8E2A1-2458-373A-8616-217AFC1E0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305800" cy="12954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In Java, we use the reserved word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dirty="0"/>
              <a:t> to establish an inheritance relationship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791BD6B8-5966-E5BE-0BAE-D4463674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362200"/>
            <a:ext cx="655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class Car extends Vehicle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	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		   // class contents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2818" y="1033670"/>
            <a:ext cx="6172862" cy="70369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pic>
        <p:nvPicPr>
          <p:cNvPr id="7" name="Content Placeholder 6" descr="Document">
            <a:hlinkClick r:id="rId3"/>
            <a:extLst>
              <a:ext uri="{FF2B5EF4-FFF2-40B4-BE49-F238E27FC236}">
                <a16:creationId xmlns:a16="http://schemas.microsoft.com/office/drawing/2014/main" id="{B9C2BF12-B734-BB6B-63E7-3169DC83A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2074" y="2437355"/>
            <a:ext cx="1303671" cy="1303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D81F1-93C7-59B2-2EF5-58094BB2B0D7}"/>
              </a:ext>
            </a:extLst>
          </p:cNvPr>
          <p:cNvSpPr txBox="1"/>
          <p:nvPr/>
        </p:nvSpPr>
        <p:spPr>
          <a:xfrm>
            <a:off x="6864626" y="2796209"/>
            <a:ext cx="4277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hlinkClick r:id="rId3"/>
              </a:rPr>
              <a:t>Single Inheritance Example 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502677-24F3-027E-532D-B5573B3FCD97}"/>
              </a:ext>
            </a:extLst>
          </p:cNvPr>
          <p:cNvSpPr/>
          <p:nvPr/>
        </p:nvSpPr>
        <p:spPr>
          <a:xfrm rot="5400000">
            <a:off x="6426075" y="2834427"/>
            <a:ext cx="367573" cy="5095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7A2079-CFEE-3A23-DD6A-21DE1EBE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BA01-1E6A-4D12-B819-A48DB4FAF47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3488C18-B026-E8B9-115B-5461B81F4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The protected Modifier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195BE95-983D-2110-35EA-3F3B181B0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Visibility modifiers determine which class members are inherited and which are not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dirty="0"/>
              <a:t> modifier allows a member of a base class to be inherited into a child</a:t>
            </a:r>
          </a:p>
          <a:p>
            <a:pPr>
              <a:spcBef>
                <a:spcPct val="70000"/>
              </a:spcBef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7FBED5-AE56-F108-D886-70421AD0B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71295"/>
              </p:ext>
            </p:extLst>
          </p:nvPr>
        </p:nvGraphicFramePr>
        <p:xfrm>
          <a:off x="1361658" y="3870563"/>
          <a:ext cx="7845290" cy="2485787"/>
        </p:xfrm>
        <a:graphic>
          <a:graphicData uri="http://schemas.openxmlformats.org/drawingml/2006/table">
            <a:tbl>
              <a:tblPr/>
              <a:tblGrid>
                <a:gridCol w="156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4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Access Modifier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within class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within package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outside package by subclass only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outside package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latin typeface="verdana"/>
                        </a:rPr>
                        <a:t>Private</a:t>
                      </a:r>
                      <a:endParaRPr lang="en-US" sz="13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latin typeface="verdana"/>
                        </a:rPr>
                        <a:t>Default</a:t>
                      </a:r>
                      <a:endParaRPr lang="en-US" sz="13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latin typeface="verdana"/>
                        </a:rPr>
                        <a:t>Protected</a:t>
                      </a:r>
                      <a:endParaRPr lang="en-US" sz="13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latin typeface="verdana"/>
                        </a:rPr>
                        <a:t>Public</a:t>
                      </a:r>
                      <a:endParaRPr lang="en-US" sz="13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6AB71D-074E-B424-2F8A-5D287F0E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0181-9682-42AA-98AC-D5A8F2FD73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74F2DB1-388D-5566-DFE6-BEE37C9F1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The super keyword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1983633-2649-F716-159B-D467FB7A1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Constructors are not inherited, even though they have public visibility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dirty="0"/>
              <a:t> keyword can be used to refer to the parent class, and often is used to invoke the parent's constructor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 child’s constructor is responsible for calling the parent’s constructor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first line of a child’s constructor should use the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dirty="0"/>
              <a:t> keyword to call the parent’s constructor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dirty="0"/>
              <a:t> keyword can also be used to reference other variables and methods defined in the parent’s class</a:t>
            </a:r>
          </a:p>
          <a:p>
            <a:pPr>
              <a:spcBef>
                <a:spcPct val="7000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1154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CAP477 PROGRAMMING IN JAVA </vt:lpstr>
      <vt:lpstr>Inheritance and Polymorphism</vt:lpstr>
      <vt:lpstr>Inheritance</vt:lpstr>
      <vt:lpstr>Advantages using Inheritance</vt:lpstr>
      <vt:lpstr>Inheritance</vt:lpstr>
      <vt:lpstr>Deriving Subclasses</vt:lpstr>
      <vt:lpstr>Example</vt:lpstr>
      <vt:lpstr>The protected Modifier</vt:lpstr>
      <vt:lpstr>The super keyword</vt:lpstr>
      <vt:lpstr>Example</vt:lpstr>
      <vt:lpstr>Inheritance Types:</vt:lpstr>
      <vt:lpstr>Multiple Inheritance</vt:lpstr>
      <vt:lpstr>final keyword</vt:lpstr>
      <vt:lpstr>PowerPoint Presentation</vt:lpstr>
      <vt:lpstr>Overriding Methods</vt:lpstr>
      <vt:lpstr>Overriding</vt:lpstr>
      <vt:lpstr>Overloading vs. Overriding</vt:lpstr>
      <vt:lpstr>Overriding toString() method</vt:lpstr>
      <vt:lpstr>Overriding equals() method</vt:lpstr>
      <vt:lpstr>instanceof operator in java</vt:lpstr>
      <vt:lpstr>The Object Class</vt:lpstr>
      <vt:lpstr>The Object Class</vt:lpstr>
      <vt:lpstr>The Object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65</cp:revision>
  <dcterms:created xsi:type="dcterms:W3CDTF">2024-02-11T13:03:28Z</dcterms:created>
  <dcterms:modified xsi:type="dcterms:W3CDTF">2024-02-27T02:16:14Z</dcterms:modified>
</cp:coreProperties>
</file>