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7" r:id="rId2"/>
    <p:sldId id="305" r:id="rId3"/>
    <p:sldId id="271" r:id="rId4"/>
    <p:sldId id="272" r:id="rId5"/>
    <p:sldId id="310" r:id="rId6"/>
    <p:sldId id="311" r:id="rId7"/>
    <p:sldId id="312" r:id="rId8"/>
    <p:sldId id="313" r:id="rId9"/>
    <p:sldId id="307" r:id="rId10"/>
    <p:sldId id="279" r:id="rId11"/>
    <p:sldId id="280" r:id="rId12"/>
    <p:sldId id="281" r:id="rId13"/>
    <p:sldId id="282" r:id="rId14"/>
    <p:sldId id="283" r:id="rId15"/>
    <p:sldId id="314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0BC56-BFAC-4F4D-AF83-994E253FF28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7C8F-C755-4104-901E-EAA7EC9F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FD94-BB0D-70AE-815E-F8743C731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FDB5F-E7DA-B04E-6FCB-0C8C42F3E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87DB-7FA8-D031-8973-2CA2DF09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139B6-1639-71CF-DD35-DFCC9BDB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73AC8-73C0-991A-9CC5-9AAB5C2D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4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7719-73F2-956E-F0E9-12BA9B56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C3713-A898-6B53-41CB-2EE73A880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74498-8370-7AF3-981F-E5335B1B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F7B34-669B-5938-BD74-6A469BB8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418F-CCD3-A9AD-6963-7B30CC14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5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695BB-F3B0-C2C8-16BA-09FEB48C3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89C45-2D2F-AB43-184B-1E49CAF27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4A617-1B85-167C-42CB-2DEBBFBF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0FDF-883F-4BBF-DA25-4486736D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90B3-9E94-489F-7CB0-1AC937D5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4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1547-3F12-E938-BB6F-5D21BB99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8B31C-E516-26F7-98B8-41382C8D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77EDB-8083-ECBB-8A78-B18696A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862F-671E-FBB7-B99B-9E5E02E5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8B56-5385-AEBD-BE9C-AFDE1C88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6393-B30C-F112-161E-34C698D3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41A34-BD97-E2B0-C314-88DD1494B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AFBB4-FC8D-8EA8-2853-68EC0B93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6EEE5-C822-A8FF-0471-377A7033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E048E-1485-E1E1-18AC-9039BC09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7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DA8B-B557-5927-AC77-4A3389D0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EC6F-3264-5852-5181-6748F2686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84474-E127-D632-6712-A40E5733D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2BA71-F554-F972-8EED-71867938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B4D37-632F-2088-5967-D6DDA040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40E97-7466-D419-42E1-F19E0C60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1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72FF-2E71-E6EB-A6F6-27F909D7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4A2C9-1C89-24F3-7A61-0C095413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8608F-55C3-6A24-C22A-327ABBA3C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FF5E9-D7E8-16FD-536A-AD2490ED8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83778-7787-7A0A-D7D6-91820711D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2CEDC-B824-58B4-4D0A-5EA40C1F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4DBA9-59EE-2378-7064-FBA7E2F6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AC266-296C-9C91-AA12-BA3712BC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5B17-0607-624B-D61D-A042320E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F902F-3A33-FFBF-3610-9993D43F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A6B8F-B2BB-B8B5-7B7D-C7F778D5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A6C4C-BDC2-548A-66D6-DBB9E26C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9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749A3-DEAF-484B-15D6-DE91C3D3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A255A-01F3-75D7-7950-C484D7CB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6131C-DFD0-59EA-2D1E-19B2C10E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2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3787-5328-E088-943E-8F5AECF8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E5D9-83AA-7887-60F0-7A0874A24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D9753-E25E-04D6-2712-3D4391099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3E1D8-61C9-4F91-67FF-538234E2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9437E-E9D5-533B-595F-469C71C0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C3D4-1740-86F5-67DF-15F6E574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3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9F05-8D28-F2AE-CD31-CB37BA95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7FAEC-8D13-475F-F577-04B4F6E4E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A44A1-1310-777E-ED08-0200AD1A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EA97E-596A-D853-8B85-B6A94537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75192-8D9A-62AB-6502-42D1F335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A4F7E-9DC3-12C6-D254-D2F226D9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1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82AFF-5A42-0152-3B94-97554B07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1D4A9-2B7D-DA3D-3427-4718658AF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45430-6CC8-9FB6-3C28-E4179F8C5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8033-521B-AA8C-8B29-F2E6379EB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71CF-70E9-7E75-6F28-98ED9891D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9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996F3-B220-F002-E0DD-8A3C9FECB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72278" y="4545496"/>
            <a:ext cx="7818783" cy="1539055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CAP477 </a:t>
            </a:r>
            <a:r>
              <a:rPr lang="en-US" sz="2800" b="1" dirty="0">
                <a:solidFill>
                  <a:srgbClr val="FFC000"/>
                </a:solidFill>
              </a:rPr>
              <a:t>PROGRAMMING IN JAVA 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6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8D9F3D7-F053-481A-B506-B041BD89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>
                <a:solidFill>
                  <a:srgbClr val="C00000"/>
                </a:solidFill>
              </a:rPr>
              <a:t>Creating threads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3792-1848-4D0E-9986-3FED7C8F7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indent="-284163">
              <a:spcBef>
                <a:spcPts val="700"/>
              </a:spcBef>
              <a:buClr>
                <a:srgbClr val="FFCF01"/>
              </a:buClr>
              <a:buSzPct val="60000"/>
              <a:buFont typeface="Wingdings" pitchFamily="2" charset="2"/>
              <a:buChar char="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  <a:defRPr/>
            </a:pPr>
            <a:r>
              <a:rPr lang="en-US" dirty="0">
                <a:solidFill>
                  <a:schemeClr val="tx1"/>
                </a:solidFill>
              </a:rPr>
              <a:t>Create a class that extends the Thread class</a:t>
            </a:r>
          </a:p>
          <a:p>
            <a:pPr marL="284163" indent="-284163">
              <a:spcBef>
                <a:spcPts val="700"/>
              </a:spcBef>
              <a:buClr>
                <a:srgbClr val="FFCF01"/>
              </a:buClr>
              <a:buSzPct val="60000"/>
              <a:buFont typeface="Wingdings" pitchFamily="2" charset="2"/>
              <a:buChar char="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  <a:defRPr/>
            </a:pPr>
            <a:r>
              <a:rPr lang="en-US" dirty="0">
                <a:solidFill>
                  <a:schemeClr val="tx1"/>
                </a:solidFill>
              </a:rPr>
              <a:t>Create a class that implements the Runnable interface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9436A64D-5C42-4409-AAE8-219D8EE13E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08AD12E-757F-474E-B50C-8E147799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8686800" cy="50323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600" dirty="0">
                <a:solidFill>
                  <a:srgbClr val="FF0000"/>
                </a:solidFill>
              </a:rPr>
              <a:t>Create a class by extending Thread class and override run() method:</a:t>
            </a:r>
            <a:br>
              <a:rPr lang="en-US" altLang="en-US" sz="3600" dirty="0">
                <a:solidFill>
                  <a:srgbClr val="FF0000"/>
                </a:solidFill>
              </a:rPr>
            </a:br>
            <a:r>
              <a:rPr lang="en-US" altLang="en-US" sz="3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E1A3C22D-E5FE-40B3-9FDE-56FA43A7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28801"/>
            <a:ext cx="8229600" cy="42973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  class </a:t>
            </a:r>
            <a:r>
              <a:rPr lang="en-US" altLang="en-US" dirty="0" err="1"/>
              <a:t>MyThread</a:t>
            </a:r>
            <a:r>
              <a:rPr lang="en-US" altLang="en-US" dirty="0"/>
              <a:t> extends Thread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  	 public void run()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	 	{</a:t>
            </a:r>
          </a:p>
          <a:p>
            <a:pPr>
              <a:buNone/>
            </a:pPr>
            <a:r>
              <a:rPr lang="en-US" altLang="en-US" dirty="0"/>
              <a:t>     	</a:t>
            </a:r>
            <a:r>
              <a:rPr lang="en-US" altLang="en-US" sz="2400" dirty="0"/>
              <a:t>//T</a:t>
            </a:r>
            <a:r>
              <a:rPr lang="en-US" sz="2400" dirty="0"/>
              <a:t>he </a:t>
            </a:r>
            <a:r>
              <a:rPr lang="en-US" sz="2400" i="1" dirty="0"/>
              <a:t>run() </a:t>
            </a:r>
            <a:r>
              <a:rPr lang="en-US" sz="2400" dirty="0"/>
              <a:t>method is executed on the current thread </a:t>
            </a: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	 	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  }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957ABC4A-958C-4278-A37B-9B7884E9EC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2D98EC5-C1A0-4D92-BB59-31AF8A5E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600" dirty="0"/>
              <a:t>Steps to execute your thread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880E0DA4-57D5-4576-A6D3-A0FCC503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604135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Create a thread: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 </a:t>
            </a:r>
            <a:r>
              <a:rPr lang="en-US" altLang="en-US" dirty="0" err="1"/>
              <a:t>MyThread</a:t>
            </a:r>
            <a:r>
              <a:rPr lang="en-US" altLang="en-US" dirty="0"/>
              <a:t> thr1 = new </a:t>
            </a:r>
            <a:r>
              <a:rPr lang="en-US" altLang="en-US" dirty="0" err="1"/>
              <a:t>MyThread</a:t>
            </a:r>
            <a:r>
              <a:rPr lang="en-US" altLang="en-US" dirty="0"/>
              <a:t>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Start Execution of threads: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 thr1.start();// automatically call run()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Create and Execute: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 new </a:t>
            </a:r>
            <a:r>
              <a:rPr lang="en-US" altLang="en-US" dirty="0" err="1"/>
              <a:t>MyThread</a:t>
            </a:r>
            <a:r>
              <a:rPr lang="en-US" altLang="en-US" dirty="0"/>
              <a:t>().start();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2F8A5A60-9C35-4D40-BC27-48676CD0D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909765CF-F2F0-4309-BE42-DFE2BB52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en-US" sz="3200" dirty="0"/>
            </a:br>
            <a:r>
              <a:rPr lang="en-US" altLang="en-US" sz="3200" dirty="0">
                <a:solidFill>
                  <a:srgbClr val="FF0000"/>
                </a:solidFill>
              </a:rPr>
              <a:t>Create a class that implements the interface Runnable and override run() method: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FD055745-E636-41B4-99D2-22AD7002A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05001"/>
            <a:ext cx="8229600" cy="4221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class </a:t>
            </a:r>
            <a:r>
              <a:rPr lang="en-US" altLang="en-US" dirty="0" err="1"/>
              <a:t>MyThread</a:t>
            </a:r>
            <a:r>
              <a:rPr lang="en-US" altLang="en-US" dirty="0"/>
              <a:t> implements Runnable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.....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public void run()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   // thread body of execution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AE9A3FF-097B-41B2-8C38-25C3008AEF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5127E3C9-2B60-4FE9-B022-0628C194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Creating Class Object: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MyThread</a:t>
            </a:r>
            <a:r>
              <a:rPr lang="en-US" altLang="en-US" dirty="0"/>
              <a:t> </a:t>
            </a:r>
            <a:r>
              <a:rPr lang="en-US" altLang="en-US" dirty="0" err="1"/>
              <a:t>myObject</a:t>
            </a:r>
            <a:r>
              <a:rPr lang="en-US" altLang="en-US" dirty="0"/>
              <a:t> = new </a:t>
            </a:r>
            <a:r>
              <a:rPr lang="en-US" altLang="en-US" dirty="0" err="1"/>
              <a:t>MyThread</a:t>
            </a:r>
            <a:r>
              <a:rPr lang="en-US" altLang="en-US" dirty="0"/>
              <a:t>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Creating Thread Object: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      Thread thr1 = new Thread( </a:t>
            </a:r>
            <a:r>
              <a:rPr lang="en-US" altLang="en-US" dirty="0" err="1"/>
              <a:t>myObject</a:t>
            </a:r>
            <a:r>
              <a:rPr lang="en-US" altLang="en-US" dirty="0"/>
              <a:t> 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Start Execution: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  thr1.start();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BC462CA4-1731-4DAB-BF45-2A12E25BEA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0E2D-B904-A7EB-1014-57C82747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lambda expression using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CEAB-EA38-523F-0332-C3F31568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9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up of a keyboard">
            <a:extLst>
              <a:ext uri="{FF2B5EF4-FFF2-40B4-BE49-F238E27FC236}">
                <a16:creationId xmlns:a16="http://schemas.microsoft.com/office/drawing/2014/main" id="{AE736A4F-39A4-1A79-AF88-DD73BB35F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36" r="33023" b="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789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4522" y="1825625"/>
            <a:ext cx="2382955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AE3BC0F5-AD8E-B1D6-D235-2DB4E7F741F3}"/>
              </a:ext>
            </a:extLst>
          </p:cNvPr>
          <p:cNvSpPr/>
          <p:nvPr/>
        </p:nvSpPr>
        <p:spPr>
          <a:xfrm>
            <a:off x="8494643" y="874643"/>
            <a:ext cx="1895061" cy="1669774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Any Query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23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23A867-ED61-4CC3-D638-1F14FB03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821635"/>
            <a:ext cx="11141765" cy="86905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Functional Interface and Lambda Expressions</a:t>
            </a:r>
          </a:p>
        </p:txBody>
      </p:sp>
      <p:sp>
        <p:nvSpPr>
          <p:cNvPr id="10" name="Rectangle 9" descr="Checkmark">
            <a:extLst>
              <a:ext uri="{FF2B5EF4-FFF2-40B4-BE49-F238E27FC236}">
                <a16:creationId xmlns:a16="http://schemas.microsoft.com/office/drawing/2014/main" id="{E083E30E-ACF4-42F0-72FF-BD35A5C1F1FB}"/>
              </a:ext>
            </a:extLst>
          </p:cNvPr>
          <p:cNvSpPr/>
          <p:nvPr/>
        </p:nvSpPr>
        <p:spPr>
          <a:xfrm>
            <a:off x="4577036" y="2450725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 descr="Checkmark">
            <a:extLst>
              <a:ext uri="{FF2B5EF4-FFF2-40B4-BE49-F238E27FC236}">
                <a16:creationId xmlns:a16="http://schemas.microsoft.com/office/drawing/2014/main" id="{E1D3BD82-4B43-A44F-9A4A-354A5488037B}"/>
              </a:ext>
            </a:extLst>
          </p:cNvPr>
          <p:cNvSpPr/>
          <p:nvPr/>
        </p:nvSpPr>
        <p:spPr>
          <a:xfrm>
            <a:off x="7944150" y="2364771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 descr="Checkmark">
            <a:extLst>
              <a:ext uri="{FF2B5EF4-FFF2-40B4-BE49-F238E27FC236}">
                <a16:creationId xmlns:a16="http://schemas.microsoft.com/office/drawing/2014/main" id="{04BA2292-E75D-366A-9FA4-7D61870CBB06}"/>
              </a:ext>
            </a:extLst>
          </p:cNvPr>
          <p:cNvSpPr/>
          <p:nvPr/>
        </p:nvSpPr>
        <p:spPr>
          <a:xfrm>
            <a:off x="1364668" y="2479847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1DEFBF-5F49-FFA6-7460-D24B2F7DEF43}"/>
              </a:ext>
            </a:extLst>
          </p:cNvPr>
          <p:cNvSpPr txBox="1"/>
          <p:nvPr/>
        </p:nvSpPr>
        <p:spPr>
          <a:xfrm>
            <a:off x="492370" y="3210137"/>
            <a:ext cx="303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lambda expressions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FA02A-3744-EE20-484C-00C35025997D}"/>
              </a:ext>
            </a:extLst>
          </p:cNvPr>
          <p:cNvSpPr txBox="1"/>
          <p:nvPr/>
        </p:nvSpPr>
        <p:spPr>
          <a:xfrm>
            <a:off x="3718389" y="3237720"/>
            <a:ext cx="2579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implementing threads</a:t>
            </a:r>
          </a:p>
          <a:p>
            <a:r>
              <a:rPr lang="en-US" dirty="0"/>
              <a:t>using lambda expressions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E2F15B-8371-7B15-7C93-B0BEEE0921BB}"/>
              </a:ext>
            </a:extLst>
          </p:cNvPr>
          <p:cNvSpPr txBox="1"/>
          <p:nvPr/>
        </p:nvSpPr>
        <p:spPr>
          <a:xfrm>
            <a:off x="7211146" y="3180846"/>
            <a:ext cx="3601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implementing listener using lambda </a:t>
            </a:r>
          </a:p>
          <a:p>
            <a:r>
              <a:rPr lang="nl-NL" dirty="0"/>
              <a:t>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C2BF6C7-687C-4025-8F2A-9735F089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274638"/>
            <a:ext cx="9493348" cy="1286876"/>
          </a:xfrm>
        </p:spPr>
        <p:txBody>
          <a:bodyPr>
            <a:normAutofit/>
          </a:bodyPr>
          <a:lstStyle/>
          <a:p>
            <a:pPr algn="l"/>
            <a:r>
              <a:rPr lang="en-US" altLang="en-US" dirty="0">
                <a:solidFill>
                  <a:srgbClr val="C00000"/>
                </a:solidFill>
              </a:rPr>
              <a:t>Lambda expressions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6D554386-BA83-402D-9C24-B463689A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702191"/>
            <a:ext cx="9718431" cy="4423973"/>
          </a:xfrm>
        </p:spPr>
        <p:txBody>
          <a:bodyPr>
            <a:normAutofit/>
          </a:bodyPr>
          <a:lstStyle/>
          <a:p>
            <a:r>
              <a:rPr lang="en-US" altLang="en-US" dirty="0"/>
              <a:t>In programming, a Lambda expression (or function) is just an anonymous function, i.e., a function without function name</a:t>
            </a:r>
          </a:p>
          <a:p>
            <a:r>
              <a:rPr lang="en-US" altLang="en-US" dirty="0"/>
              <a:t>The Lambda expression is used to provide the implementation of an functional interface ,we don't need to define the method again for providing the implementation.</a:t>
            </a:r>
          </a:p>
          <a:p>
            <a:pPr marL="0" indent="0">
              <a:buNone/>
            </a:pPr>
            <a:r>
              <a:rPr lang="en-US" altLang="en-US" dirty="0"/>
              <a:t>Note: An interface which has only one abstract method is called functional interface.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A0A9528-DFF1-4DAE-9260-D2FA7EA0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942" y="365126"/>
            <a:ext cx="10326858" cy="777876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en-US" dirty="0"/>
            </a:br>
            <a:r>
              <a:rPr lang="en-US" altLang="en-US" dirty="0">
                <a:solidFill>
                  <a:srgbClr val="C00000"/>
                </a:solidFill>
              </a:rPr>
              <a:t>Lambda Expression Syntax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ED824CE-6E54-4F40-9545-0471B6D78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5" y="1561514"/>
            <a:ext cx="9324535" cy="45646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(argument-list) -&gt; {body};  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1) Argument-list:</a:t>
            </a:r>
            <a:r>
              <a:rPr lang="en-US" altLang="en-US" dirty="0"/>
              <a:t> It can be empty or non-empty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2) Arrow-token:</a:t>
            </a:r>
            <a:r>
              <a:rPr lang="en-US" altLang="en-US" dirty="0"/>
              <a:t> It is used to link arguments-list and body of expression.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3) Body:</a:t>
            </a:r>
            <a:r>
              <a:rPr lang="en-US" altLang="en-US" dirty="0"/>
              <a:t> It contains expressions and statements for lambda expression.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138BF4-D493-8765-F317-6EFBE1D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E2E3-ED76-448B-ACFE-661BB898497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2389220B-EAC8-1D06-1B55-37E9FC9A8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6571" y="136525"/>
            <a:ext cx="11027229" cy="13255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sz="4400" b="1" dirty="0">
                <a:solidFill>
                  <a:srgbClr val="FF0000"/>
                </a:solidFill>
              </a:rPr>
              <a:t>mplementing Threads using Lambda 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sz="4400" b="1" dirty="0">
                <a:solidFill>
                  <a:srgbClr val="FF0000"/>
                </a:solidFill>
              </a:rPr>
              <a:t>xpressions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61DD881-3030-1617-34B8-08848DDF7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1590261"/>
            <a:ext cx="9713843" cy="488207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400" dirty="0"/>
              <a:t>We make use of the </a:t>
            </a:r>
            <a:r>
              <a:rPr lang="en-US" sz="2400" b="1" dirty="0"/>
              <a:t>Runnable Interface</a:t>
            </a:r>
            <a:r>
              <a:rPr lang="en-US" sz="2400" dirty="0"/>
              <a:t>. As it is a </a:t>
            </a:r>
            <a:r>
              <a:rPr lang="en-US" sz="2400" u="sng" dirty="0"/>
              <a:t>Functional Interface</a:t>
            </a:r>
            <a:r>
              <a:rPr lang="en-US" sz="2400" dirty="0"/>
              <a:t>, Lambda expressions can be used. The following steps are performed to achieve the task:</a:t>
            </a:r>
          </a:p>
          <a:p>
            <a:pPr algn="just" fontAlgn="base"/>
            <a:r>
              <a:rPr lang="en-US" sz="2400" dirty="0"/>
              <a:t>Create the </a:t>
            </a:r>
            <a:r>
              <a:rPr lang="en-US" sz="2400" u="sng" dirty="0"/>
              <a:t>Runnable</a:t>
            </a:r>
            <a:r>
              <a:rPr lang="en-US" sz="2400" dirty="0"/>
              <a:t> interface reference and write the Lambda expression for the run() method.</a:t>
            </a:r>
          </a:p>
          <a:p>
            <a:pPr algn="just" fontAlgn="base"/>
            <a:r>
              <a:rPr lang="en-US" sz="2400" dirty="0"/>
              <a:t>Create a </a:t>
            </a:r>
            <a:r>
              <a:rPr lang="en-US" sz="2400" u="sng" dirty="0"/>
              <a:t>Thread</a:t>
            </a:r>
            <a:r>
              <a:rPr lang="en-US" sz="2400" dirty="0"/>
              <a:t> class object passing the above-created reference of the Runnable interface since the start() method is defined in the Thread class its object needs to be created.</a:t>
            </a:r>
          </a:p>
          <a:p>
            <a:pPr algn="just" fontAlgn="base"/>
            <a:r>
              <a:rPr lang="en-US" sz="2400" dirty="0"/>
              <a:t>Invoke the start() method to run the thread.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322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138BF4-D493-8765-F317-6EFBE1D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E2E3-ED76-448B-ACFE-661BB898497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2389220B-EAC8-1D06-1B55-37E9FC9A8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4894" y="136525"/>
            <a:ext cx="10515600" cy="952639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Lambda Expression </a:t>
            </a:r>
            <a:r>
              <a:rPr lang="en-US" b="1" dirty="0">
                <a:solidFill>
                  <a:srgbClr val="FF0000"/>
                </a:solidFill>
              </a:rPr>
              <a:t>for Thread Creation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D9A12-5EE5-87D9-A9E9-58AE1749AC69}"/>
              </a:ext>
            </a:extLst>
          </p:cNvPr>
          <p:cNvSpPr txBox="1"/>
          <p:nvPr/>
        </p:nvSpPr>
        <p:spPr>
          <a:xfrm>
            <a:off x="888609" y="1089164"/>
            <a:ext cx="860122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LambdaExpressionExample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main(String[] args) 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//Thread Example without lambda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Runnable r1=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Runnable(){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run(){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System.out.println(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"Thread1 is running..."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}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};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t1=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Thread(r1);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t1.start();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        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//Thread Example with lambda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Runnable r2=()-&gt;{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System.out.println(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"Thread2 is running..."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};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t2=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Thread(r2);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t2.start();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37866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BA1ED0-7247-3479-A13B-8117392D711D}"/>
              </a:ext>
            </a:extLst>
          </p:cNvPr>
          <p:cNvSpPr txBox="1">
            <a:spLocks noChangeArrowheads="1"/>
          </p:cNvSpPr>
          <p:nvPr/>
        </p:nvSpPr>
        <p:spPr>
          <a:xfrm>
            <a:off x="93306" y="0"/>
            <a:ext cx="11027229" cy="1325563"/>
          </a:xfrm>
          <a:prstGeom prst="rect">
            <a:avLst/>
          </a:prstGeo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Implementing listener using Lambda Expressions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1F3EF-1E68-0A92-96B2-4CAC2CEE8340}"/>
              </a:ext>
            </a:extLst>
          </p:cNvPr>
          <p:cNvSpPr txBox="1"/>
          <p:nvPr/>
        </p:nvSpPr>
        <p:spPr>
          <a:xfrm>
            <a:off x="569168" y="1484084"/>
            <a:ext cx="97209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Lambda Expressions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Lambda expressions provide a concise way to define anonymous classes in a single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They are particularly well-suited for functional interfaces (interfaces with a single abstract method), like most listener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allows you to express event handling logic more compactly.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7136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134B0-4BCA-C5C9-B297-0908C9F96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6835" y="490330"/>
            <a:ext cx="5502965" cy="5686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ActionUsingLambda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public static void main(String []</a:t>
            </a:r>
            <a:r>
              <a:rPr lang="en-US" sz="2400" dirty="0" err="1"/>
              <a:t>args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MyWindowActionUsingLambda</a:t>
            </a:r>
            <a:r>
              <a:rPr lang="en-US" sz="2400" dirty="0"/>
              <a:t> w=new </a:t>
            </a:r>
            <a:r>
              <a:rPr lang="en-US" sz="2400" dirty="0" err="1"/>
              <a:t>MyWindowActionUsingLambda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w.CreateWindow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62E6D2-8EDD-EA63-7004-DA4AE304A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490330"/>
            <a:ext cx="5502963" cy="5686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MyWindowActionUsingLambda</a:t>
            </a:r>
            <a:r>
              <a:rPr lang="en-US" sz="1600" dirty="0"/>
              <a:t> extends </a:t>
            </a:r>
            <a:r>
              <a:rPr lang="en-US" sz="1600" dirty="0" err="1"/>
              <a:t>JFrame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JButton</a:t>
            </a:r>
            <a:r>
              <a:rPr lang="en-US" sz="1600" dirty="0"/>
              <a:t> b=new </a:t>
            </a:r>
            <a:r>
              <a:rPr lang="en-US" sz="1600" dirty="0" err="1"/>
              <a:t>JButton</a:t>
            </a:r>
            <a:r>
              <a:rPr lang="en-US" sz="1600" dirty="0"/>
              <a:t>("Click Me");</a:t>
            </a:r>
          </a:p>
          <a:p>
            <a:pPr marL="0" indent="0">
              <a:buNone/>
            </a:pPr>
            <a:r>
              <a:rPr lang="en-US" sz="1600" dirty="0"/>
              <a:t>	public void </a:t>
            </a:r>
            <a:r>
              <a:rPr lang="en-US" sz="1600" dirty="0" err="1"/>
              <a:t>CreateWindow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setSize</a:t>
            </a:r>
            <a:r>
              <a:rPr lang="en-US" sz="1600" dirty="0"/>
              <a:t>(500,500);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b.setBounds</a:t>
            </a:r>
            <a:r>
              <a:rPr lang="en-US" sz="1600" dirty="0"/>
              <a:t>(212,13,130,30);</a:t>
            </a:r>
          </a:p>
          <a:p>
            <a:pPr marL="0" indent="0">
              <a:buNone/>
            </a:pPr>
            <a:r>
              <a:rPr lang="en-US" sz="1600" dirty="0"/>
              <a:t>	add(b);</a:t>
            </a:r>
          </a:p>
          <a:p>
            <a:pPr marL="0" indent="0">
              <a:buNone/>
            </a:pPr>
            <a:r>
              <a:rPr lang="en-US" sz="1600" dirty="0"/>
              <a:t>	ActionListener listener = (</a:t>
            </a:r>
            <a:r>
              <a:rPr lang="en-US" sz="1600" dirty="0" err="1"/>
              <a:t>ActionEvent</a:t>
            </a:r>
            <a:r>
              <a:rPr lang="en-US" sz="1600" dirty="0"/>
              <a:t> e) -&gt; {</a:t>
            </a:r>
          </a:p>
          <a:p>
            <a:pPr marL="0" indent="0">
              <a:buNone/>
            </a:pPr>
            <a:r>
              <a:rPr lang="en-US" sz="1600" dirty="0"/>
              <a:t>            	</a:t>
            </a:r>
            <a:r>
              <a:rPr lang="en-US" sz="1600" dirty="0" err="1"/>
              <a:t>JOptionPane.showMessageDialog</a:t>
            </a:r>
            <a:r>
              <a:rPr lang="en-US" sz="1600" dirty="0"/>
              <a:t>(null, "Clicked");</a:t>
            </a:r>
          </a:p>
          <a:p>
            <a:pPr marL="0" indent="0">
              <a:buNone/>
            </a:pPr>
            <a:r>
              <a:rPr lang="en-US" sz="1600" dirty="0"/>
              <a:t>       	};</a:t>
            </a:r>
          </a:p>
          <a:p>
            <a:pPr marL="0" indent="0">
              <a:buNone/>
            </a:pPr>
            <a:r>
              <a:rPr lang="en-US" sz="1600" dirty="0"/>
              <a:t>	// Add ActionListener to the button</a:t>
            </a:r>
          </a:p>
          <a:p>
            <a:pPr marL="0" indent="0">
              <a:buNone/>
            </a:pPr>
            <a:r>
              <a:rPr lang="en-US" sz="1600" dirty="0"/>
              <a:t>       	 </a:t>
            </a:r>
            <a:r>
              <a:rPr lang="en-US" sz="1600" dirty="0" err="1"/>
              <a:t>b.addActionListener</a:t>
            </a:r>
            <a:r>
              <a:rPr lang="en-US" sz="1600" dirty="0"/>
              <a:t>(listener);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setLayout</a:t>
            </a:r>
            <a:r>
              <a:rPr lang="en-US" sz="1600" dirty="0"/>
              <a:t>(null);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setVisible</a:t>
            </a:r>
            <a:r>
              <a:rPr lang="en-US" sz="1600" dirty="0"/>
              <a:t>(true);</a:t>
            </a:r>
          </a:p>
          <a:p>
            <a:pPr marL="0" indent="0">
              <a:buNone/>
            </a:pPr>
            <a:r>
              <a:rPr lang="en-US" sz="1600" dirty="0"/>
              <a:t>	} 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084CB-D839-EB3E-9FB7-8E3F94B9C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5" y="4487724"/>
            <a:ext cx="64389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4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FD70-EB9A-19E4-B0FA-97D5FDFB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Concept of Thread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BAD2-060F-A145-C0D8-9D3E33E8B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Java, a thread refers to the smallest unit of processing that can be scheduled by the operating system. It's a lightweight subprocess, and multiple threads can exist within the same process. Threads allow concurrent execution of tasks, enabling programs to perform multiple operations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387457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771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inter-regular</vt:lpstr>
      <vt:lpstr>Wingdings</vt:lpstr>
      <vt:lpstr>Office Theme</vt:lpstr>
      <vt:lpstr>CAP477 PROGRAMMING IN JAVA </vt:lpstr>
      <vt:lpstr>Functional Interface and Lambda Expressions</vt:lpstr>
      <vt:lpstr>Lambda expressions</vt:lpstr>
      <vt:lpstr> Lambda Expression Syntax </vt:lpstr>
      <vt:lpstr>Implementing Threads using Lambda Expressions</vt:lpstr>
      <vt:lpstr>Lambda Expression for Thread Creation</vt:lpstr>
      <vt:lpstr>PowerPoint Presentation</vt:lpstr>
      <vt:lpstr>PowerPoint Presentation</vt:lpstr>
      <vt:lpstr>Concept of Thread </vt:lpstr>
      <vt:lpstr>Creating threads in Java</vt:lpstr>
      <vt:lpstr>Create a class by extending Thread class and override run() method:  </vt:lpstr>
      <vt:lpstr>Steps to execute your thread</vt:lpstr>
      <vt:lpstr> Create a class that implements the interface Runnable and override run() method:</vt:lpstr>
      <vt:lpstr>PowerPoint Presentation</vt:lpstr>
      <vt:lpstr>lambda expression using collection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hp</cp:lastModifiedBy>
  <cp:revision>87</cp:revision>
  <dcterms:created xsi:type="dcterms:W3CDTF">2024-02-11T13:03:28Z</dcterms:created>
  <dcterms:modified xsi:type="dcterms:W3CDTF">2024-04-02T19:57:50Z</dcterms:modified>
</cp:coreProperties>
</file>