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305" r:id="rId3"/>
    <p:sldId id="417" r:id="rId4"/>
    <p:sldId id="422" r:id="rId5"/>
    <p:sldId id="423" r:id="rId6"/>
    <p:sldId id="306" r:id="rId7"/>
    <p:sldId id="424" r:id="rId8"/>
    <p:sldId id="425" r:id="rId9"/>
    <p:sldId id="426" r:id="rId10"/>
    <p:sldId id="427" r:id="rId11"/>
    <p:sldId id="428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BC56-BFAC-4F4D-AF83-994E253FF28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7C8F-C755-4104-901E-EAA7EC9F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FD94-BB0D-70AE-815E-F8743C731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FDB5F-E7DA-B04E-6FCB-0C8C42F3E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87DB-7FA8-D031-8973-2CA2DF09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39B6-1639-71CF-DD35-DFCC9BDB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3AC8-73C0-991A-9CC5-9AAB5C2D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4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7719-73F2-956E-F0E9-12BA9B56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3713-A898-6B53-41CB-2EE73A88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4498-8370-7AF3-981F-E5335B1B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7B34-669B-5938-BD74-6A469BB8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418F-CCD3-A9AD-6963-7B30CC14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695BB-F3B0-C2C8-16BA-09FEB48C3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89C45-2D2F-AB43-184B-1E49CAF27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A617-1B85-167C-42CB-2DEBBFBF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0FDF-883F-4BBF-DA25-4486736D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90B3-9E94-489F-7CB0-1AC937D5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4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1547-3F12-E938-BB6F-5D21BB99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B31C-E516-26F7-98B8-41382C8D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77EDB-8083-ECBB-8A78-B18696A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862F-671E-FBB7-B99B-9E5E02E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B56-5385-AEBD-BE9C-AFDE1C88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6393-B30C-F112-161E-34C698D3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1A34-BD97-E2B0-C314-88DD1494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AFBB4-FC8D-8EA8-2853-68EC0B93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EEE5-C822-A8FF-0471-377A7033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048E-1485-E1E1-18AC-9039BC09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DA8B-B557-5927-AC77-4A3389D0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EC6F-3264-5852-5181-6748F2686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84474-E127-D632-6712-A40E5733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BA71-F554-F972-8EED-71867938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B4D37-632F-2088-5967-D6DDA040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40E97-7466-D419-42E1-F19E0C60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72FF-2E71-E6EB-A6F6-27F909D7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4A2C9-1C89-24F3-7A61-0C095413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8608F-55C3-6A24-C22A-327ABBA3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FF5E9-D7E8-16FD-536A-AD2490ED8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83778-7787-7A0A-D7D6-91820711D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2CEDC-B824-58B4-4D0A-5EA40C1F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4DBA9-59EE-2378-7064-FBA7E2F6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AC266-296C-9C91-AA12-BA3712BC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B17-0607-624B-D61D-A042320E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F902F-3A33-FFBF-3610-9993D43F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A6B8F-B2BB-B8B5-7B7D-C7F778D5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A6C4C-BDC2-548A-66D6-DBB9E26C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749A3-DEAF-484B-15D6-DE91C3D3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A255A-01F3-75D7-7950-C484D7CB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6131C-DFD0-59EA-2D1E-19B2C10E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2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3787-5328-E088-943E-8F5AECF8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E5D9-83AA-7887-60F0-7A0874A2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D9753-E25E-04D6-2712-3D4391099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E1D8-61C9-4F91-67FF-538234E2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437E-E9D5-533B-595F-469C71C0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C3D4-1740-86F5-67DF-15F6E574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3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9F05-8D28-F2AE-CD31-CB37BA95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7FAEC-8D13-475F-F577-04B4F6E4E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A44A1-1310-777E-ED08-0200AD1A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EA97E-596A-D853-8B85-B6A94537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5192-8D9A-62AB-6502-42D1F335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A4F7E-9DC3-12C6-D254-D2F226D9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82AFF-5A42-0152-3B94-97554B07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1D4A9-2B7D-DA3D-3427-4718658A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5430-6CC8-9FB6-3C28-E4179F8C5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8033-521B-AA8C-8B29-F2E6379EB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71CF-70E9-7E75-6F28-98ED9891D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java/ddb8534c8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inket.io/java/4e4e795e7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java/0f71402113" TargetMode="External"/><Relationship Id="rId2" Type="http://schemas.openxmlformats.org/officeDocument/2006/relationships/hyperlink" Target="https://trinket.io/java/c99455282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inket.io/java/2ad1a097c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996F3-B220-F002-E0DD-8A3C9FECB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2278" y="4545496"/>
            <a:ext cx="7818783" cy="153905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CAP477 </a:t>
            </a:r>
            <a:r>
              <a:rPr lang="en-US" sz="2800" b="1" dirty="0">
                <a:solidFill>
                  <a:srgbClr val="FFC000"/>
                </a:solidFill>
              </a:rPr>
              <a:t>PROGRAMMING IN JAVA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6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DC66-C710-306A-072B-2A8CC1D7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To calculate the age from a birthdate, you can use the Period class in Java's </a:t>
            </a:r>
            <a:r>
              <a:rPr lang="en-US" sz="2800" b="1" dirty="0" err="1">
                <a:solidFill>
                  <a:srgbClr val="C00000"/>
                </a:solidFill>
              </a:rPr>
              <a:t>java.time</a:t>
            </a:r>
            <a:r>
              <a:rPr lang="en-US" sz="2800" b="1" dirty="0">
                <a:solidFill>
                  <a:srgbClr val="C00000"/>
                </a:solidFill>
              </a:rPr>
              <a:t> package. Here's how you can calculate the age given a birthdate: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F2401-0B87-CF96-63E9-51630DFD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49" y="1870626"/>
            <a:ext cx="8301436" cy="49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B8C-1CFD-8474-2B5E-FDBE32D7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how to get the difference between two 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506F-4091-77EB-D954-4CD49DDC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the difference between two dates in Java, you can use the </a:t>
            </a:r>
            <a:r>
              <a:rPr lang="en-US" dirty="0" err="1"/>
              <a:t>ChronoUnit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or the Duration class from the </a:t>
            </a:r>
            <a:r>
              <a:rPr lang="en-US" dirty="0" err="1"/>
              <a:t>java.time</a:t>
            </a:r>
            <a:r>
              <a:rPr lang="en-US" dirty="0"/>
              <a:t> package.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F55D4-1E87-24BB-542A-1AEBBF15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7" y="2911475"/>
            <a:ext cx="6991350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CD6BAE-3367-4815-4FB8-70FE8165B0FF}"/>
              </a:ext>
            </a:extLst>
          </p:cNvPr>
          <p:cNvSpPr txBox="1"/>
          <p:nvPr/>
        </p:nvSpPr>
        <p:spPr>
          <a:xfrm>
            <a:off x="8581292" y="4332849"/>
            <a:ext cx="20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  <a:r>
              <a:rPr lang="en-US" b="1" dirty="0">
                <a:hlinkClick r:id="rId3"/>
              </a:rPr>
              <a:t>Click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981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up of a keyboard">
            <a:extLst>
              <a:ext uri="{FF2B5EF4-FFF2-40B4-BE49-F238E27FC236}">
                <a16:creationId xmlns:a16="http://schemas.microsoft.com/office/drawing/2014/main" id="{AE736A4F-39A4-1A79-AF88-DD73BB35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6" r="33023" b="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522" y="1825625"/>
            <a:ext cx="238295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E3BC0F5-AD8E-B1D6-D235-2DB4E7F741F3}"/>
              </a:ext>
            </a:extLst>
          </p:cNvPr>
          <p:cNvSpPr/>
          <p:nvPr/>
        </p:nvSpPr>
        <p:spPr>
          <a:xfrm>
            <a:off x="8494643" y="874643"/>
            <a:ext cx="1895061" cy="166977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3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3A867-ED61-4CC3-D638-1F14FB03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821635"/>
            <a:ext cx="11141765" cy="86905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Functional Interface and Lambda Expressions</a:t>
            </a:r>
          </a:p>
        </p:txBody>
      </p:sp>
      <p:sp>
        <p:nvSpPr>
          <p:cNvPr id="10" name="Rectangle 9" descr="Checkmark">
            <a:extLst>
              <a:ext uri="{FF2B5EF4-FFF2-40B4-BE49-F238E27FC236}">
                <a16:creationId xmlns:a16="http://schemas.microsoft.com/office/drawing/2014/main" id="{E083E30E-ACF4-42F0-72FF-BD35A5C1F1FB}"/>
              </a:ext>
            </a:extLst>
          </p:cNvPr>
          <p:cNvSpPr/>
          <p:nvPr/>
        </p:nvSpPr>
        <p:spPr>
          <a:xfrm>
            <a:off x="4577036" y="2450725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Checkmark">
            <a:extLst>
              <a:ext uri="{FF2B5EF4-FFF2-40B4-BE49-F238E27FC236}">
                <a16:creationId xmlns:a16="http://schemas.microsoft.com/office/drawing/2014/main" id="{E1D3BD82-4B43-A44F-9A4A-354A5488037B}"/>
              </a:ext>
            </a:extLst>
          </p:cNvPr>
          <p:cNvSpPr/>
          <p:nvPr/>
        </p:nvSpPr>
        <p:spPr>
          <a:xfrm>
            <a:off x="7944150" y="2364771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 descr="Checkmark">
            <a:extLst>
              <a:ext uri="{FF2B5EF4-FFF2-40B4-BE49-F238E27FC236}">
                <a16:creationId xmlns:a16="http://schemas.microsoft.com/office/drawing/2014/main" id="{04BA2292-E75D-366A-9FA4-7D61870CBB06}"/>
              </a:ext>
            </a:extLst>
          </p:cNvPr>
          <p:cNvSpPr/>
          <p:nvPr/>
        </p:nvSpPr>
        <p:spPr>
          <a:xfrm>
            <a:off x="1364668" y="2479847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DEFBF-5F49-FFA6-7460-D24B2F7DEF43}"/>
              </a:ext>
            </a:extLst>
          </p:cNvPr>
          <p:cNvSpPr txBox="1"/>
          <p:nvPr/>
        </p:nvSpPr>
        <p:spPr>
          <a:xfrm>
            <a:off x="492370" y="3210137"/>
            <a:ext cx="3038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understanding the importance of static and non-static nested classes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FA02A-3744-EE20-484C-00C35025997D}"/>
              </a:ext>
            </a:extLst>
          </p:cNvPr>
          <p:cNvSpPr txBox="1"/>
          <p:nvPr/>
        </p:nvSpPr>
        <p:spPr>
          <a:xfrm>
            <a:off x="4274832" y="3180846"/>
            <a:ext cx="21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and</a:t>
            </a:r>
          </a:p>
          <a:p>
            <a:r>
              <a:rPr lang="en-US" dirty="0"/>
              <a:t>anonymous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2F15B-8371-7B15-7C93-B0BEEE0921BB}"/>
              </a:ext>
            </a:extLst>
          </p:cNvPr>
          <p:cNvSpPr txBox="1"/>
          <p:nvPr/>
        </p:nvSpPr>
        <p:spPr>
          <a:xfrm>
            <a:off x="7211146" y="3180846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 working with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55AF-3AD8-431D-B0B0-9516756A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inner and nested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1B6F-B0D5-449B-B8F5-FAF536C6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550505"/>
            <a:ext cx="6347791" cy="503285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 a class within another class, such classes are known as </a:t>
            </a:r>
            <a:r>
              <a:rPr lang="en-US" i="1" dirty="0"/>
              <a:t>nested</a:t>
            </a:r>
            <a:r>
              <a:rPr lang="en-US" dirty="0"/>
              <a:t> classes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Nested classes are divided into two categories: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static nested class :</a:t>
            </a:r>
          </a:p>
          <a:p>
            <a:pPr marL="0" indent="0">
              <a:buNone/>
            </a:pPr>
            <a:r>
              <a:rPr lang="en-US" dirty="0"/>
              <a:t>Nested classes that are declared static are called static nested classes.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inner class : </a:t>
            </a:r>
          </a:p>
          <a:p>
            <a:pPr marL="0" indent="0">
              <a:buNone/>
            </a:pPr>
            <a:r>
              <a:rPr lang="en-US" dirty="0"/>
              <a:t>An inner class is a non-static nested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BC993-CF4F-1ACC-B6A4-06516AFDB3F2}"/>
              </a:ext>
            </a:extLst>
          </p:cNvPr>
          <p:cNvSpPr/>
          <p:nvPr/>
        </p:nvSpPr>
        <p:spPr>
          <a:xfrm>
            <a:off x="6947453" y="1531316"/>
            <a:ext cx="4929808" cy="5032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E471C-40E9-4289-AD90-5AF5FAF0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110" y="1955730"/>
            <a:ext cx="4506493" cy="38431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6886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67F7-692C-4A5C-9DEB-1EBBF0B4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0A3E-4FFA-46EA-AF1F-D7F17A49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5" y="1818970"/>
            <a:ext cx="10994760" cy="36172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An inner class is a </a:t>
            </a:r>
            <a:r>
              <a:rPr lang="en-US" sz="2400" b="1" dirty="0">
                <a:solidFill>
                  <a:srgbClr val="002060"/>
                </a:solidFill>
              </a:rPr>
              <a:t>non-static class </a:t>
            </a:r>
            <a:r>
              <a:rPr lang="en-US" sz="2400" dirty="0"/>
              <a:t>that is defined inside another class. It has access to the member variables and methods of the outer class, even if they are private.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Member inner class</a:t>
            </a:r>
            <a:r>
              <a:rPr lang="en-US" sz="2400" dirty="0"/>
              <a:t>: This is a non-static inner class that is a member of the outer class. It can access all the members of the outer class.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Local inner class</a:t>
            </a:r>
            <a:r>
              <a:rPr lang="en-US" sz="2400" dirty="0"/>
              <a:t>: This is a non-static inner class that is defined inside a method or a block of code. It has access to the final local variables of the method or block.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Anonymous inner class</a:t>
            </a:r>
            <a:r>
              <a:rPr lang="en-US" sz="2400" dirty="0"/>
              <a:t>: This is a inner class that has no name. It is typically used to implement an interface or extend a class.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2F9FF-EFF8-BBB8-C8A5-3F70900E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4656707"/>
            <a:ext cx="4457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D3C9-BFE4-4EAC-8CC9-D668AFC5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002060"/>
                </a:solidFill>
              </a:rPr>
              <a:t>Member 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E61F-9E6D-4B53-B06B-53F956A0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The new operator is used to create the object of member inner class with slightly different syntax.</a:t>
            </a:r>
          </a:p>
          <a:p>
            <a:r>
              <a:rPr lang="en-US" sz="2667" dirty="0"/>
              <a:t>The general form of syntax to create an object of the member inner class is as follows:</a:t>
            </a:r>
          </a:p>
          <a:p>
            <a:pPr marL="0" indent="0">
              <a:buNone/>
            </a:pPr>
            <a:r>
              <a:rPr lang="en-US" sz="2667" b="1" dirty="0"/>
              <a:t>Syntax:</a:t>
            </a:r>
            <a:endParaRPr lang="en-US" sz="2667" dirty="0"/>
          </a:p>
          <a:p>
            <a:r>
              <a:rPr lang="en-US" sz="2667" dirty="0" err="1"/>
              <a:t>OuterClassReference.new</a:t>
            </a:r>
            <a:r>
              <a:rPr lang="en-US" sz="2667" dirty="0"/>
              <a:t>  </a:t>
            </a:r>
            <a:r>
              <a:rPr lang="en-US" sz="2667" dirty="0" err="1"/>
              <a:t>InnerClass</a:t>
            </a:r>
            <a:r>
              <a:rPr lang="en-US" sz="2667" dirty="0"/>
              <a:t>();  </a:t>
            </a:r>
          </a:p>
          <a:p>
            <a:pPr marL="0" indent="0">
              <a:buNone/>
            </a:pPr>
            <a:r>
              <a:rPr lang="en-US" sz="2667" dirty="0"/>
              <a:t>Example: </a:t>
            </a:r>
            <a:r>
              <a:rPr lang="en-US" sz="2667" dirty="0">
                <a:hlinkClick r:id="rId2"/>
              </a:rPr>
              <a:t>Click here</a:t>
            </a:r>
            <a:endParaRPr lang="en-US" sz="2667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010A-E802-CF7A-5BB0-16688230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0" y="954157"/>
            <a:ext cx="10492409" cy="5222806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>
                <a:effectLst/>
              </a:rPr>
              <a:t>Local inner class:</a:t>
            </a:r>
            <a:endParaRPr lang="en-US" dirty="0">
              <a:effectLst/>
            </a:endParaRPr>
          </a:p>
          <a:p>
            <a:pPr marL="0" indent="0" algn="l">
              <a:buNone/>
            </a:pPr>
            <a:r>
              <a:rPr lang="en-US" dirty="0">
                <a:effectLst/>
              </a:rPr>
              <a:t>This is a non-static inner class that is defined inside a method or a block of code. It has access to the final local variables of the method or block.</a:t>
            </a:r>
          </a:p>
          <a:p>
            <a:pPr marL="0" indent="0" algn="l">
              <a:buNone/>
            </a:pPr>
            <a:r>
              <a:rPr lang="en-US" dirty="0">
                <a:effectLst/>
              </a:rPr>
              <a:t>Example: </a:t>
            </a:r>
            <a:r>
              <a:rPr lang="en-US" dirty="0">
                <a:hlinkClick r:id="rId2"/>
              </a:rPr>
              <a:t>Click here</a:t>
            </a:r>
            <a:r>
              <a:rPr lang="en-US" dirty="0"/>
              <a:t> </a:t>
            </a:r>
          </a:p>
          <a:p>
            <a:pPr marL="0" indent="0" algn="l">
              <a:buNone/>
            </a:pPr>
            <a:endParaRPr lang="en-US" dirty="0">
              <a:effectLst/>
            </a:endParaRPr>
          </a:p>
          <a:p>
            <a:pPr marL="0" indent="0" algn="l">
              <a:buNone/>
            </a:pPr>
            <a:r>
              <a:rPr lang="en-US" b="1" dirty="0">
                <a:effectLst/>
              </a:rPr>
              <a:t>Anonymous inner class</a:t>
            </a:r>
            <a:r>
              <a:rPr lang="en-US" dirty="0">
                <a:effectLst/>
              </a:rPr>
              <a:t>: </a:t>
            </a:r>
          </a:p>
          <a:p>
            <a:pPr marL="0" indent="0" algn="l">
              <a:buNone/>
            </a:pPr>
            <a:r>
              <a:rPr lang="en-US" dirty="0">
                <a:effectLst/>
              </a:rPr>
              <a:t>This is a inner class that has no name. It is typically used to implement an interface or extend a class.</a:t>
            </a:r>
          </a:p>
          <a:p>
            <a:pPr marL="0" indent="0" algn="l">
              <a:buNone/>
            </a:pPr>
            <a:r>
              <a:rPr lang="en-US" dirty="0">
                <a:effectLst/>
              </a:rPr>
              <a:t>Example: </a:t>
            </a:r>
            <a:r>
              <a:rPr lang="en-US" dirty="0">
                <a:effectLst/>
                <a:hlinkClick r:id="rId3"/>
              </a:rPr>
              <a:t>Click here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C5DB-7D46-20AE-A2D1-6CF3A920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689113"/>
            <a:ext cx="10558670" cy="548785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>
                <a:effectLst/>
              </a:rPr>
              <a:t>Static Nested Class</a:t>
            </a:r>
            <a:r>
              <a:rPr lang="en-US" dirty="0">
                <a:effectLst/>
              </a:rPr>
              <a:t>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effectLst/>
              </a:rPr>
              <a:t>Nested classes that are declared static are called static nested classes. In normal inner class, we cannot declare any static members but in the static nested class, we can declare a static member including the main method.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effectLst/>
              </a:rPr>
              <a:t>Since we cannot declare the main method in the normal inner class, therefore, we cannot run inner class directly from the command prompt.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effectLst/>
              </a:rPr>
              <a:t>But we can declare the main method and can also run the static nested class directly from the command prompt.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effectLst/>
              </a:rPr>
              <a:t>A normal inner class can access both static and non-static members of the outer class directly but from the static nested class, we can access only static members.</a:t>
            </a:r>
          </a:p>
          <a:p>
            <a:pPr marL="0" indent="0" algn="just">
              <a:buNone/>
            </a:pPr>
            <a:r>
              <a:rPr lang="en-US" dirty="0">
                <a:effectLst/>
              </a:rPr>
              <a:t>Example: </a:t>
            </a:r>
            <a:r>
              <a:rPr lang="en-US" dirty="0">
                <a:effectLst/>
                <a:hlinkClick r:id="rId2"/>
              </a:rPr>
              <a:t>Click here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2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1D7D-ECE6-6256-D6AA-4DA2AD40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 working with Dates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14EC3-6977-CA54-B15C-119F575D68C7}"/>
              </a:ext>
            </a:extLst>
          </p:cNvPr>
          <p:cNvSpPr/>
          <p:nvPr/>
        </p:nvSpPr>
        <p:spPr>
          <a:xfrm>
            <a:off x="838200" y="3578087"/>
            <a:ext cx="5496339" cy="10734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2506-CFFC-D77F-5DFF-70FFFEF6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Java there are some classes from the </a:t>
            </a:r>
            <a:r>
              <a:rPr lang="en-US" dirty="0" err="1"/>
              <a:t>java.time</a:t>
            </a:r>
            <a:r>
              <a:rPr lang="en-US" dirty="0"/>
              <a:t> package, introduced in Java 8, which provides comprehensive support for date and time operations. </a:t>
            </a:r>
          </a:p>
          <a:p>
            <a:pPr marL="0" indent="0">
              <a:buNone/>
            </a:pPr>
            <a:r>
              <a:rPr lang="en-US" b="1" dirty="0"/>
              <a:t>Getting today’s date:</a:t>
            </a:r>
          </a:p>
          <a:p>
            <a:pPr marL="0" indent="0">
              <a:buNone/>
            </a:pPr>
            <a:r>
              <a:rPr lang="en-US" dirty="0" err="1"/>
              <a:t>LocalDate</a:t>
            </a:r>
            <a:r>
              <a:rPr lang="en-US" dirty="0"/>
              <a:t> today = </a:t>
            </a:r>
            <a:r>
              <a:rPr lang="en-US" dirty="0" err="1"/>
              <a:t>LocalDate.now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(today);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D536D-6103-68FA-8AAE-7A5F8AE7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4" y="3038475"/>
            <a:ext cx="48101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5C396B-EDC5-3C33-350A-23E5D18E5F36}"/>
              </a:ext>
            </a:extLst>
          </p:cNvPr>
          <p:cNvSpPr/>
          <p:nvPr/>
        </p:nvSpPr>
        <p:spPr>
          <a:xfrm>
            <a:off x="838200" y="2266122"/>
            <a:ext cx="9458739" cy="1630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EA35-650F-31C9-22E5-8B9ACA99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Formatting dates:</a:t>
            </a:r>
          </a:p>
          <a:p>
            <a:pPr marL="0" indent="0">
              <a:buNone/>
            </a:pPr>
            <a:r>
              <a:rPr lang="en-US" sz="2000" dirty="0" err="1"/>
              <a:t>LocalDate</a:t>
            </a:r>
            <a:r>
              <a:rPr lang="en-US" sz="2000" dirty="0"/>
              <a:t> today = </a:t>
            </a:r>
            <a:r>
              <a:rPr lang="en-US" sz="2000" dirty="0" err="1"/>
              <a:t>LocalDate.now</a:t>
            </a:r>
            <a:r>
              <a:rPr lang="en-US" sz="2000" dirty="0"/>
              <a:t>();        </a:t>
            </a:r>
          </a:p>
          <a:p>
            <a:pPr marL="0" indent="0">
              <a:buNone/>
            </a:pPr>
            <a:r>
              <a:rPr lang="en-US" sz="2000" dirty="0"/>
              <a:t>String pattern = "MM-dd-</a:t>
            </a:r>
            <a:r>
              <a:rPr lang="en-US" sz="2000" dirty="0" err="1"/>
              <a:t>yyyy</a:t>
            </a:r>
            <a:r>
              <a:rPr lang="en-US" sz="2000" dirty="0"/>
              <a:t>";        </a:t>
            </a:r>
          </a:p>
          <a:p>
            <a:pPr marL="0" indent="0">
              <a:buNone/>
            </a:pPr>
            <a:r>
              <a:rPr lang="en-US" sz="2000" dirty="0" err="1"/>
              <a:t>DateTimeFormatter</a:t>
            </a:r>
            <a:r>
              <a:rPr lang="en-US" sz="2000" dirty="0"/>
              <a:t> formatter = </a:t>
            </a:r>
            <a:r>
              <a:rPr lang="en-US" sz="2000" dirty="0" err="1"/>
              <a:t>DateTimeFormatter.ofPattern</a:t>
            </a:r>
            <a:r>
              <a:rPr lang="en-US" sz="2000" dirty="0"/>
              <a:t>(pattern);    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today.format</a:t>
            </a:r>
            <a:r>
              <a:rPr lang="en-US" sz="2000" dirty="0"/>
              <a:t>(formatter));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A64A6-87CE-BDBB-84A0-7BF057F2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4447"/>
            <a:ext cx="70580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2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619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CAP477 PROGRAMMING IN JAVA </vt:lpstr>
      <vt:lpstr>Functional Interface and Lambda Expressions</vt:lpstr>
      <vt:lpstr>inner and nested classes</vt:lpstr>
      <vt:lpstr>inner class</vt:lpstr>
      <vt:lpstr>Member inner class</vt:lpstr>
      <vt:lpstr>PowerPoint Presentation</vt:lpstr>
      <vt:lpstr>PowerPoint Presentation</vt:lpstr>
      <vt:lpstr> working with Dates</vt:lpstr>
      <vt:lpstr>PowerPoint Presentation</vt:lpstr>
      <vt:lpstr>To calculate the age from a birthdate, you can use the Period class in Java's java.time package. Here's how you can calculate the age given a birthdate:</vt:lpstr>
      <vt:lpstr>how to get the difference between two dates?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</cp:lastModifiedBy>
  <cp:revision>104</cp:revision>
  <dcterms:created xsi:type="dcterms:W3CDTF">2024-02-11T13:03:28Z</dcterms:created>
  <dcterms:modified xsi:type="dcterms:W3CDTF">2024-04-06T08:36:34Z</dcterms:modified>
</cp:coreProperties>
</file>