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5"/>
  </p:notesMasterIdLst>
  <p:handoutMasterIdLst>
    <p:handoutMasterId r:id="rId26"/>
  </p:handoutMasterIdLst>
  <p:sldIdLst>
    <p:sldId id="269" r:id="rId2"/>
    <p:sldId id="476" r:id="rId3"/>
    <p:sldId id="354" r:id="rId4"/>
    <p:sldId id="359" r:id="rId5"/>
    <p:sldId id="477" r:id="rId6"/>
    <p:sldId id="478" r:id="rId7"/>
    <p:sldId id="480" r:id="rId8"/>
    <p:sldId id="481" r:id="rId9"/>
    <p:sldId id="482" r:id="rId10"/>
    <p:sldId id="261" r:id="rId11"/>
    <p:sldId id="262" r:id="rId12"/>
    <p:sldId id="483" r:id="rId13"/>
    <p:sldId id="484" r:id="rId14"/>
    <p:sldId id="485" r:id="rId15"/>
    <p:sldId id="479" r:id="rId16"/>
    <p:sldId id="266" r:id="rId17"/>
    <p:sldId id="264" r:id="rId18"/>
    <p:sldId id="487" r:id="rId19"/>
    <p:sldId id="270" r:id="rId20"/>
    <p:sldId id="268" r:id="rId21"/>
    <p:sldId id="488" r:id="rId22"/>
    <p:sldId id="271" r:id="rId23"/>
    <p:sldId id="35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72" d="100"/>
          <a:sy n="72" d="100"/>
        </p:scale>
        <p:origin x="132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4/12/2024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ishalamc/java/blob/master/tryMultiCatchEx.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vishalamc/java/blob/master/throwsExceptionEx.java" TargetMode="External"/><Relationship Id="rId2" Type="http://schemas.openxmlformats.org/officeDocument/2006/relationships/hyperlink" Target="https://github.com/vishalamc/java/blob/master/throwExceptionEx.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javaex/invalidInputException.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CAP477</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Unit-5</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6E86-7B69-484B-A062-69289CE6F600}"/>
              </a:ext>
            </a:extLst>
          </p:cNvPr>
          <p:cNvSpPr>
            <a:spLocks noGrp="1"/>
          </p:cNvSpPr>
          <p:nvPr>
            <p:ph type="title"/>
          </p:nvPr>
        </p:nvSpPr>
        <p:spPr>
          <a:xfrm>
            <a:off x="-76200" y="609600"/>
            <a:ext cx="8763000" cy="808038"/>
          </a:xfrm>
        </p:spPr>
        <p:txBody>
          <a:bodyPr rtlCol="0">
            <a:noAutofit/>
          </a:bodyPr>
          <a:lstStyle/>
          <a:p>
            <a:pPr eaLnBrk="1" fontAlgn="auto" hangingPunct="1">
              <a:spcAft>
                <a:spcPts val="0"/>
              </a:spcAft>
              <a:defRPr/>
            </a:pPr>
            <a:br>
              <a:rPr lang="en-US" sz="3200" b="1" dirty="0"/>
            </a:br>
            <a:r>
              <a:rPr lang="en-US" sz="3200" b="1" dirty="0"/>
              <a:t>Exception Handling where exceptions may occur</a:t>
            </a:r>
            <a:br>
              <a:rPr lang="en-US" sz="3200" b="1" dirty="0"/>
            </a:br>
            <a:endParaRPr lang="en-US" sz="3200" dirty="0"/>
          </a:p>
        </p:txBody>
      </p:sp>
      <p:sp>
        <p:nvSpPr>
          <p:cNvPr id="9219" name="Content Placeholder 2">
            <a:extLst>
              <a:ext uri="{FF2B5EF4-FFF2-40B4-BE49-F238E27FC236}">
                <a16:creationId xmlns:a16="http://schemas.microsoft.com/office/drawing/2014/main" id="{F6DCD523-1CDD-47C5-BA76-48F2E93DD272}"/>
              </a:ext>
            </a:extLst>
          </p:cNvPr>
          <p:cNvSpPr>
            <a:spLocks noGrp="1"/>
          </p:cNvSpPr>
          <p:nvPr>
            <p:ph idx="1"/>
          </p:nvPr>
        </p:nvSpPr>
        <p:spPr>
          <a:xfrm>
            <a:off x="457200" y="1600200"/>
            <a:ext cx="8458200" cy="4873625"/>
          </a:xfrm>
        </p:spPr>
        <p:txBody>
          <a:bodyPr/>
          <a:lstStyle/>
          <a:p>
            <a:pPr eaLnBrk="1" hangingPunct="1"/>
            <a:r>
              <a:rPr lang="en-US" altLang="en-US" dirty="0"/>
              <a:t>int a=50/0;//</a:t>
            </a:r>
            <a:r>
              <a:rPr lang="en-US" altLang="en-US" dirty="0" err="1"/>
              <a:t>ArithmeticException</a:t>
            </a:r>
            <a:endParaRPr lang="en-US" altLang="en-US" dirty="0"/>
          </a:p>
          <a:p>
            <a:pPr eaLnBrk="1" hangingPunct="1"/>
            <a:r>
              <a:rPr lang="en-US" altLang="en-US" dirty="0"/>
              <a:t>String s=null; </a:t>
            </a:r>
            <a:r>
              <a:rPr lang="en-US" altLang="en-US" dirty="0" err="1"/>
              <a:t>System.out.println</a:t>
            </a:r>
            <a:r>
              <a:rPr lang="en-US" altLang="en-US" dirty="0"/>
              <a:t>(</a:t>
            </a:r>
            <a:r>
              <a:rPr lang="en-US" altLang="en-US" dirty="0" err="1"/>
              <a:t>s.length</a:t>
            </a:r>
            <a:r>
              <a:rPr lang="en-US" altLang="en-US" dirty="0"/>
              <a:t>());//</a:t>
            </a:r>
            <a:r>
              <a:rPr lang="en-US" altLang="en-US" dirty="0" err="1"/>
              <a:t>NullPointerException</a:t>
            </a:r>
            <a:endParaRPr lang="en-US" altLang="en-US" dirty="0"/>
          </a:p>
          <a:p>
            <a:pPr eaLnBrk="1" hangingPunct="1">
              <a:buFont typeface="Arial" panose="020B0604020202020204" pitchFamily="34" charset="0"/>
              <a:buNone/>
            </a:pPr>
            <a:r>
              <a:rPr lang="en-US" altLang="en-US" dirty="0"/>
              <a:t>String s="</a:t>
            </a:r>
            <a:r>
              <a:rPr lang="en-US" altLang="en-US" dirty="0" err="1"/>
              <a:t>abc</a:t>
            </a:r>
            <a:r>
              <a:rPr lang="en-US" altLang="en-US" dirty="0"/>
              <a:t>"; </a:t>
            </a:r>
          </a:p>
          <a:p>
            <a:pPr eaLnBrk="1" hangingPunct="1">
              <a:buFont typeface="Arial" panose="020B0604020202020204" pitchFamily="34" charset="0"/>
              <a:buNone/>
            </a:pPr>
            <a:r>
              <a:rPr lang="en-US" altLang="en-US" dirty="0"/>
              <a:t>int </a:t>
            </a:r>
            <a:r>
              <a:rPr lang="en-US" altLang="en-US" dirty="0" err="1"/>
              <a:t>i</a:t>
            </a:r>
            <a:r>
              <a:rPr lang="en-US" altLang="en-US" dirty="0"/>
              <a:t>=</a:t>
            </a:r>
            <a:r>
              <a:rPr lang="en-US" altLang="en-US" dirty="0" err="1"/>
              <a:t>Integer.parseInt</a:t>
            </a:r>
            <a:r>
              <a:rPr lang="en-US" altLang="en-US" dirty="0"/>
              <a:t>(s);//</a:t>
            </a:r>
            <a:r>
              <a:rPr lang="en-US" altLang="en-US" dirty="0" err="1"/>
              <a:t>NumberFormatException</a:t>
            </a:r>
            <a:endParaRPr lang="en-US" altLang="en-US" dirty="0"/>
          </a:p>
          <a:p>
            <a:pPr eaLnBrk="1" hangingPunct="1"/>
            <a:r>
              <a:rPr lang="en-US" altLang="en-US" dirty="0"/>
              <a:t>int a[]=new int[5]; a[10]=50; //</a:t>
            </a:r>
            <a:r>
              <a:rPr lang="en-US" altLang="en-US" dirty="0" err="1"/>
              <a:t>ArrayIndexOutOfBoundsException</a:t>
            </a:r>
            <a:endParaRPr lang="en-US" altLang="en-US" dirty="0"/>
          </a:p>
          <a:p>
            <a:pPr eaLnBrk="1" hangingPunct="1">
              <a:buFont typeface="Wingdings" panose="05000000000000000000" pitchFamily="2" charset="2"/>
              <a:buNone/>
            </a:pPr>
            <a:endParaRPr lang="en-US" altLang="en-US" dirty="0"/>
          </a:p>
          <a:p>
            <a:pPr eaLnBrk="1" hangingPunct="1"/>
            <a:endParaRPr lang="en-US" altLang="en-US" dirty="0"/>
          </a:p>
        </p:txBody>
      </p:sp>
      <p:sp>
        <p:nvSpPr>
          <p:cNvPr id="9220" name="Slide Number Placeholder 3">
            <a:extLst>
              <a:ext uri="{FF2B5EF4-FFF2-40B4-BE49-F238E27FC236}">
                <a16:creationId xmlns:a16="http://schemas.microsoft.com/office/drawing/2014/main" id="{64DA38DD-F3A3-4E92-9574-392489B0C3C6}"/>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10</a:t>
            </a:fld>
            <a:endParaRPr lang="en-US" altLang="en-US" sz="1200">
              <a:solidFill>
                <a:srgbClr val="898989"/>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68B3-497D-4957-8791-233387BDF7AB}"/>
              </a:ext>
            </a:extLst>
          </p:cNvPr>
          <p:cNvSpPr>
            <a:spLocks noGrp="1"/>
          </p:cNvSpPr>
          <p:nvPr>
            <p:ph type="title"/>
          </p:nvPr>
        </p:nvSpPr>
        <p:spPr/>
        <p:txBody>
          <a:bodyPr rtlCol="0">
            <a:normAutofit fontScale="90000"/>
          </a:bodyPr>
          <a:lstStyle/>
          <a:p>
            <a:pPr eaLnBrk="1" fontAlgn="auto" hangingPunct="1">
              <a:spcAft>
                <a:spcPts val="0"/>
              </a:spcAft>
              <a:defRPr/>
            </a:pPr>
            <a:br>
              <a:rPr lang="en-US" b="1" dirty="0"/>
            </a:br>
            <a:br>
              <a:rPr lang="en-US" b="1" dirty="0"/>
            </a:br>
            <a:r>
              <a:rPr lang="en-US" b="1" dirty="0"/>
              <a:t>Five keywords used in Exception handling:</a:t>
            </a:r>
            <a:br>
              <a:rPr lang="en-US" b="1" dirty="0"/>
            </a:br>
            <a:endParaRPr lang="en-US" dirty="0"/>
          </a:p>
        </p:txBody>
      </p:sp>
      <p:sp>
        <p:nvSpPr>
          <p:cNvPr id="11267" name="Content Placeholder 2">
            <a:extLst>
              <a:ext uri="{FF2B5EF4-FFF2-40B4-BE49-F238E27FC236}">
                <a16:creationId xmlns:a16="http://schemas.microsoft.com/office/drawing/2014/main" id="{845FA766-DD45-4C14-9F6C-8A6E849EA016}"/>
              </a:ext>
            </a:extLst>
          </p:cNvPr>
          <p:cNvSpPr>
            <a:spLocks noGrp="1"/>
          </p:cNvSpPr>
          <p:nvPr>
            <p:ph idx="1"/>
          </p:nvPr>
        </p:nvSpPr>
        <p:spPr/>
        <p:txBody>
          <a:bodyPr/>
          <a:lstStyle/>
          <a:p>
            <a:pPr eaLnBrk="1" hangingPunct="1"/>
            <a:r>
              <a:rPr lang="en-US" altLang="en-US" dirty="0"/>
              <a:t>try</a:t>
            </a:r>
          </a:p>
          <a:p>
            <a:pPr eaLnBrk="1" hangingPunct="1"/>
            <a:r>
              <a:rPr lang="en-US" altLang="en-US" dirty="0"/>
              <a:t>catch</a:t>
            </a:r>
          </a:p>
          <a:p>
            <a:pPr eaLnBrk="1" hangingPunct="1"/>
            <a:r>
              <a:rPr lang="en-US" altLang="en-US" dirty="0"/>
              <a:t>finally</a:t>
            </a:r>
          </a:p>
          <a:p>
            <a:pPr eaLnBrk="1" hangingPunct="1"/>
            <a:r>
              <a:rPr lang="en-US" altLang="en-US" dirty="0"/>
              <a:t>throw</a:t>
            </a:r>
          </a:p>
          <a:p>
            <a:pPr eaLnBrk="1" hangingPunct="1"/>
            <a:r>
              <a:rPr lang="en-US" altLang="en-US" dirty="0"/>
              <a:t>throws</a:t>
            </a:r>
          </a:p>
          <a:p>
            <a:pPr eaLnBrk="1" hangingPunct="1"/>
            <a:endParaRPr lang="en-US" altLang="en-US" dirty="0"/>
          </a:p>
        </p:txBody>
      </p:sp>
      <p:sp>
        <p:nvSpPr>
          <p:cNvPr id="11268" name="Slide Number Placeholder 3">
            <a:extLst>
              <a:ext uri="{FF2B5EF4-FFF2-40B4-BE49-F238E27FC236}">
                <a16:creationId xmlns:a16="http://schemas.microsoft.com/office/drawing/2014/main" id="{111AE563-495C-42F4-8354-E725A9F8C22C}"/>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11</a:t>
            </a:fld>
            <a:endParaRPr lang="en-US" altLang="en-US" sz="1200">
              <a:solidFill>
                <a:srgbClr val="898989"/>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FCC6-B04A-5571-6710-80B81FF41C7C}"/>
              </a:ext>
            </a:extLst>
          </p:cNvPr>
          <p:cNvSpPr>
            <a:spLocks noGrp="1"/>
          </p:cNvSpPr>
          <p:nvPr>
            <p:ph type="title"/>
          </p:nvPr>
        </p:nvSpPr>
        <p:spPr/>
        <p:txBody>
          <a:bodyPr/>
          <a:lstStyle/>
          <a:p>
            <a:r>
              <a:rPr lang="en-US" dirty="0"/>
              <a:t>Checked Exception Example</a:t>
            </a:r>
          </a:p>
        </p:txBody>
      </p:sp>
      <p:sp>
        <p:nvSpPr>
          <p:cNvPr id="3" name="Content Placeholder 2">
            <a:extLst>
              <a:ext uri="{FF2B5EF4-FFF2-40B4-BE49-F238E27FC236}">
                <a16:creationId xmlns:a16="http://schemas.microsoft.com/office/drawing/2014/main" id="{CA116AD2-D49D-835D-F09E-2CB2524CBBC3}"/>
              </a:ext>
            </a:extLst>
          </p:cNvPr>
          <p:cNvSpPr>
            <a:spLocks noGrp="1"/>
          </p:cNvSpPr>
          <p:nvPr>
            <p:ph idx="1"/>
          </p:nvPr>
        </p:nvSpPr>
        <p:spPr/>
        <p:txBody>
          <a:bodyPr>
            <a:normAutofit fontScale="70000" lnSpcReduction="20000"/>
          </a:bodyPr>
          <a:lstStyle/>
          <a:p>
            <a:pPr marL="0" indent="0">
              <a:buNone/>
            </a:pPr>
            <a:r>
              <a:rPr lang="en-US" b="1" dirty="0">
                <a:solidFill>
                  <a:schemeClr val="tx2"/>
                </a:solidFill>
              </a:rPr>
              <a:t>ClassNotFoundExceptionExample.java</a:t>
            </a:r>
          </a:p>
          <a:p>
            <a:pPr marL="0" indent="0">
              <a:buNone/>
            </a:pPr>
            <a:endParaRPr lang="en-US" dirty="0"/>
          </a:p>
          <a:p>
            <a:pPr marL="0" indent="0">
              <a:buNone/>
            </a:pPr>
            <a:r>
              <a:rPr lang="en-US" dirty="0"/>
              <a:t>    public class </a:t>
            </a:r>
            <a:r>
              <a:rPr lang="en-US" dirty="0" err="1"/>
              <a:t>ClassNotFoundExceptionExample</a:t>
            </a:r>
            <a:r>
              <a:rPr lang="en-US" dirty="0"/>
              <a:t> {  </a:t>
            </a:r>
          </a:p>
          <a:p>
            <a:pPr marL="0" indent="0">
              <a:buNone/>
            </a:pPr>
            <a:r>
              <a:rPr lang="en-US" dirty="0"/>
              <a:t>        public static void main(String[] </a:t>
            </a:r>
            <a:r>
              <a:rPr lang="en-US" dirty="0" err="1"/>
              <a:t>args</a:t>
            </a:r>
            <a:r>
              <a:rPr lang="en-US" dirty="0"/>
              <a:t>) {  </a:t>
            </a:r>
          </a:p>
          <a:p>
            <a:pPr marL="0" indent="0">
              <a:buNone/>
            </a:pPr>
            <a:r>
              <a:rPr lang="en-US" dirty="0"/>
              <a:t>            try {  </a:t>
            </a:r>
          </a:p>
          <a:p>
            <a:pPr marL="0" indent="0">
              <a:buNone/>
            </a:pPr>
            <a:r>
              <a:rPr lang="en-US" dirty="0"/>
              <a:t>                Class&lt;?&gt; </a:t>
            </a:r>
            <a:r>
              <a:rPr lang="en-US" dirty="0" err="1"/>
              <a:t>clazz</a:t>
            </a:r>
            <a:r>
              <a:rPr lang="en-US" dirty="0"/>
              <a:t> = </a:t>
            </a:r>
            <a:r>
              <a:rPr lang="en-US" dirty="0" err="1"/>
              <a:t>Class.forName</a:t>
            </a:r>
            <a:r>
              <a:rPr lang="en-US" dirty="0"/>
              <a:t>("</a:t>
            </a:r>
            <a:r>
              <a:rPr lang="en-US" dirty="0" err="1"/>
              <a:t>com.example.NonExistentClass</a:t>
            </a:r>
            <a:r>
              <a:rPr lang="en-US" dirty="0"/>
              <a:t>");  </a:t>
            </a:r>
          </a:p>
          <a:p>
            <a:pPr marL="0" indent="0">
              <a:buNone/>
            </a:pPr>
            <a:r>
              <a:rPr lang="en-US" dirty="0"/>
              <a:t>            } catch (</a:t>
            </a:r>
            <a:r>
              <a:rPr lang="en-US" dirty="0" err="1"/>
              <a:t>ClassNotFoundException</a:t>
            </a:r>
            <a:r>
              <a:rPr lang="en-US" dirty="0"/>
              <a:t> e) {  </a:t>
            </a:r>
          </a:p>
          <a:p>
            <a:pPr marL="0" indent="0">
              <a:buNone/>
            </a:pPr>
            <a:r>
              <a:rPr lang="en-US" dirty="0"/>
              <a:t>                </a:t>
            </a:r>
            <a:r>
              <a:rPr lang="en-US" dirty="0" err="1"/>
              <a:t>System.out.println</a:t>
            </a:r>
            <a:r>
              <a:rPr lang="en-US" dirty="0"/>
              <a:t>("Class not found: " + </a:t>
            </a:r>
            <a:r>
              <a:rPr lang="en-US" dirty="0" err="1"/>
              <a:t>e.getMessage</a:t>
            </a:r>
            <a:r>
              <a:rPr lang="en-US" dirty="0"/>
              <a:t>());  </a:t>
            </a:r>
          </a:p>
          <a:p>
            <a:pPr marL="0" indent="0">
              <a:buNone/>
            </a:pPr>
            <a:r>
              <a:rPr lang="en-US" dirty="0"/>
              <a:t>            }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127974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AD0A-875B-A109-7BC3-B853E9DD12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86447-09D4-B54E-2B56-BF6C7BD3C573}"/>
              </a:ext>
            </a:extLst>
          </p:cNvPr>
          <p:cNvSpPr>
            <a:spLocks noGrp="1"/>
          </p:cNvSpPr>
          <p:nvPr>
            <p:ph idx="1"/>
          </p:nvPr>
        </p:nvSpPr>
        <p:spPr/>
        <p:txBody>
          <a:bodyPr/>
          <a:lstStyle/>
          <a:p>
            <a:pPr marL="0" indent="0">
              <a:buNone/>
            </a:pPr>
            <a:r>
              <a:rPr lang="en-US" b="1" dirty="0"/>
              <a:t>Types of Unchecked Exceptions</a:t>
            </a:r>
          </a:p>
          <a:p>
            <a:pPr>
              <a:buFont typeface="Arial" panose="020B0604020202020204" pitchFamily="34" charset="0"/>
              <a:buChar char="•"/>
            </a:pPr>
            <a:r>
              <a:rPr lang="en-US" dirty="0" err="1"/>
              <a:t>ArithmeticException</a:t>
            </a:r>
            <a:endParaRPr lang="en-US" dirty="0"/>
          </a:p>
          <a:p>
            <a:pPr>
              <a:buFont typeface="Arial" panose="020B0604020202020204" pitchFamily="34" charset="0"/>
              <a:buChar char="•"/>
            </a:pPr>
            <a:r>
              <a:rPr lang="en-US" dirty="0" err="1"/>
              <a:t>NullPointerException</a:t>
            </a:r>
            <a:endParaRPr lang="en-US" dirty="0"/>
          </a:p>
          <a:p>
            <a:pPr>
              <a:buFont typeface="Arial" panose="020B0604020202020204" pitchFamily="34" charset="0"/>
              <a:buChar char="•"/>
            </a:pPr>
            <a:r>
              <a:rPr lang="en-US" dirty="0" err="1"/>
              <a:t>ArrayIndexOutOfBoundsException</a:t>
            </a:r>
            <a:endParaRPr lang="en-US" dirty="0"/>
          </a:p>
          <a:p>
            <a:pPr>
              <a:buFont typeface="Arial" panose="020B0604020202020204" pitchFamily="34" charset="0"/>
              <a:buChar char="•"/>
            </a:pPr>
            <a:r>
              <a:rPr lang="en-US" dirty="0" err="1"/>
              <a:t>NumberFormatException</a:t>
            </a:r>
            <a:endParaRPr lang="en-US" dirty="0"/>
          </a:p>
          <a:p>
            <a:pPr>
              <a:buFont typeface="Arial" panose="020B0604020202020204" pitchFamily="34" charset="0"/>
              <a:buChar char="•"/>
            </a:pPr>
            <a:r>
              <a:rPr lang="en-US" dirty="0" err="1"/>
              <a:t>InputMismatchException</a:t>
            </a:r>
            <a:endParaRPr lang="en-US" dirty="0"/>
          </a:p>
          <a:p>
            <a:pPr>
              <a:buFont typeface="Arial" panose="020B0604020202020204" pitchFamily="34" charset="0"/>
              <a:buChar char="•"/>
            </a:pPr>
            <a:r>
              <a:rPr lang="en-US" dirty="0" err="1"/>
              <a:t>IllegalStateException</a:t>
            </a:r>
            <a:endParaRPr lang="en-US" dirty="0"/>
          </a:p>
          <a:p>
            <a:endParaRPr lang="en-US" dirty="0"/>
          </a:p>
        </p:txBody>
      </p:sp>
    </p:spTree>
    <p:extLst>
      <p:ext uri="{BB962C8B-B14F-4D97-AF65-F5344CB8AC3E}">
        <p14:creationId xmlns:p14="http://schemas.microsoft.com/office/powerpoint/2010/main" val="368532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7D9F-BCCC-4F78-1E96-59CE5F019677}"/>
              </a:ext>
            </a:extLst>
          </p:cNvPr>
          <p:cNvSpPr>
            <a:spLocks noGrp="1"/>
          </p:cNvSpPr>
          <p:nvPr>
            <p:ph type="title"/>
          </p:nvPr>
        </p:nvSpPr>
        <p:spPr/>
        <p:txBody>
          <a:bodyPr>
            <a:normAutofit fontScale="90000"/>
          </a:bodyPr>
          <a:lstStyle/>
          <a:p>
            <a:r>
              <a:rPr lang="en-US" dirty="0"/>
              <a:t>Example: </a:t>
            </a:r>
            <a:r>
              <a:rPr lang="en-US" dirty="0" err="1"/>
              <a:t>ArithmeticException</a:t>
            </a:r>
            <a:br>
              <a:rPr lang="en-US" dirty="0"/>
            </a:br>
            <a:endParaRPr lang="en-US" dirty="0"/>
          </a:p>
        </p:txBody>
      </p:sp>
      <p:sp>
        <p:nvSpPr>
          <p:cNvPr id="3" name="Content Placeholder 2">
            <a:extLst>
              <a:ext uri="{FF2B5EF4-FFF2-40B4-BE49-F238E27FC236}">
                <a16:creationId xmlns:a16="http://schemas.microsoft.com/office/drawing/2014/main" id="{22471AEF-D5FC-3130-91A1-A7AD82175A99}"/>
              </a:ext>
            </a:extLst>
          </p:cNvPr>
          <p:cNvSpPr>
            <a:spLocks noGrp="1"/>
          </p:cNvSpPr>
          <p:nvPr>
            <p:ph idx="1"/>
          </p:nvPr>
        </p:nvSpPr>
        <p:spPr/>
        <p:txBody>
          <a:bodyPr>
            <a:normAutofit fontScale="85000" lnSpcReduction="20000"/>
          </a:bodyPr>
          <a:lstStyle/>
          <a:p>
            <a:pPr marL="0" indent="0">
              <a:buNone/>
            </a:pPr>
            <a:r>
              <a:rPr lang="en-US" dirty="0"/>
              <a:t>public class </a:t>
            </a:r>
            <a:r>
              <a:rPr lang="en-US" dirty="0" err="1"/>
              <a:t>JavaExceptionExample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//code that may raise exception  </a:t>
            </a:r>
          </a:p>
          <a:p>
            <a:pPr marL="0" indent="0">
              <a:buNone/>
            </a:pPr>
            <a:r>
              <a:rPr lang="en-US" dirty="0"/>
              <a:t>      int data=100/0;  </a:t>
            </a:r>
          </a:p>
          <a:p>
            <a:pPr marL="0" indent="0">
              <a:buNone/>
            </a:pPr>
            <a:r>
              <a:rPr lang="en-US" dirty="0"/>
              <a:t>   }catch(</a:t>
            </a:r>
            <a:r>
              <a:rPr lang="en-US" dirty="0" err="1"/>
              <a:t>ArithmeticException</a:t>
            </a:r>
            <a:r>
              <a:rPr lang="en-US" dirty="0"/>
              <a:t> e){</a:t>
            </a:r>
            <a:r>
              <a:rPr lang="en-US" dirty="0" err="1"/>
              <a:t>System.out.println</a:t>
            </a:r>
            <a:r>
              <a:rPr lang="en-US" dirty="0"/>
              <a:t>(e);}  </a:t>
            </a:r>
          </a:p>
          <a:p>
            <a:pPr marL="0" indent="0">
              <a:buNone/>
            </a:pPr>
            <a:r>
              <a:rPr lang="en-US" dirty="0"/>
              <a:t>   //rest code of the program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26384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2C85-0051-D2FC-B3C3-382339169334}"/>
              </a:ext>
            </a:extLst>
          </p:cNvPr>
          <p:cNvSpPr>
            <a:spLocks noGrp="1"/>
          </p:cNvSpPr>
          <p:nvPr>
            <p:ph type="title"/>
          </p:nvPr>
        </p:nvSpPr>
        <p:spPr/>
        <p:txBody>
          <a:bodyPr>
            <a:noAutofit/>
          </a:bodyPr>
          <a:lstStyle/>
          <a:p>
            <a:r>
              <a:rPr lang="en-US" sz="3200" dirty="0"/>
              <a:t>Methods to print the Exception information:</a:t>
            </a:r>
            <a:br>
              <a:rPr lang="en-US" sz="3200" dirty="0"/>
            </a:br>
            <a:endParaRPr lang="en-US" sz="3200" dirty="0"/>
          </a:p>
        </p:txBody>
      </p:sp>
      <p:sp>
        <p:nvSpPr>
          <p:cNvPr id="3" name="Content Placeholder 2">
            <a:extLst>
              <a:ext uri="{FF2B5EF4-FFF2-40B4-BE49-F238E27FC236}">
                <a16:creationId xmlns:a16="http://schemas.microsoft.com/office/drawing/2014/main" id="{41D20695-7A1E-6817-90A6-1110C859129D}"/>
              </a:ext>
            </a:extLst>
          </p:cNvPr>
          <p:cNvSpPr>
            <a:spLocks noGrp="1"/>
          </p:cNvSpPr>
          <p:nvPr>
            <p:ph idx="1"/>
          </p:nvPr>
        </p:nvSpPr>
        <p:spPr>
          <a:xfrm>
            <a:off x="457200" y="1600200"/>
            <a:ext cx="8458200" cy="4525963"/>
          </a:xfrm>
        </p:spPr>
        <p:txBody>
          <a:bodyPr>
            <a:normAutofit/>
          </a:bodyPr>
          <a:lstStyle/>
          <a:p>
            <a:pPr marL="0" indent="0">
              <a:buNone/>
            </a:pPr>
            <a:r>
              <a:rPr lang="en-US" sz="2800" dirty="0" err="1"/>
              <a:t>printStackTrace</a:t>
            </a:r>
            <a:r>
              <a:rPr lang="en-US" sz="2800" dirty="0"/>
              <a:t>(): This method prints exception information</a:t>
            </a:r>
          </a:p>
          <a:p>
            <a:pPr marL="0" indent="0">
              <a:buNone/>
            </a:pPr>
            <a:r>
              <a:rPr lang="en-US" sz="2800" dirty="0" err="1"/>
              <a:t>toString</a:t>
            </a:r>
            <a:r>
              <a:rPr lang="en-US" sz="2800" dirty="0"/>
              <a:t>(): The </a:t>
            </a:r>
            <a:r>
              <a:rPr lang="en-US" sz="2800" dirty="0" err="1"/>
              <a:t>toString</a:t>
            </a:r>
            <a:r>
              <a:rPr lang="en-US" sz="2800" dirty="0"/>
              <a:t>() method prints exception information </a:t>
            </a:r>
          </a:p>
          <a:p>
            <a:pPr marL="0" indent="0">
              <a:buNone/>
            </a:pPr>
            <a:r>
              <a:rPr lang="en-US" sz="2800" dirty="0" err="1"/>
              <a:t>getMessage</a:t>
            </a:r>
            <a:r>
              <a:rPr lang="en-US" sz="2800" dirty="0"/>
              <a:t>():</a:t>
            </a:r>
          </a:p>
          <a:p>
            <a:pPr marL="0" indent="0">
              <a:buNone/>
            </a:pPr>
            <a:r>
              <a:rPr lang="en-US" sz="2800" dirty="0"/>
              <a:t>The </a:t>
            </a:r>
            <a:r>
              <a:rPr lang="en-US" sz="2800" dirty="0" err="1"/>
              <a:t>getMessage</a:t>
            </a:r>
            <a:r>
              <a:rPr lang="en-US" sz="2800" dirty="0"/>
              <a:t>() method prints only the description of the exception.</a:t>
            </a:r>
          </a:p>
        </p:txBody>
      </p:sp>
    </p:spTree>
    <p:extLst>
      <p:ext uri="{BB962C8B-B14F-4D97-AF65-F5344CB8AC3E}">
        <p14:creationId xmlns:p14="http://schemas.microsoft.com/office/powerpoint/2010/main" val="50510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1C0F-D6D0-4C61-B082-3C4BA6992D40}"/>
              </a:ext>
            </a:extLst>
          </p:cNvPr>
          <p:cNvSpPr>
            <a:spLocks noGrp="1"/>
          </p:cNvSpPr>
          <p:nvPr>
            <p:ph type="title"/>
          </p:nvPr>
        </p:nvSpPr>
        <p:spPr/>
        <p:txBody>
          <a:bodyPr rtlCol="0">
            <a:normAutofit fontScale="90000"/>
          </a:bodyPr>
          <a:lstStyle/>
          <a:p>
            <a:pPr algn="l" eaLnBrk="1" fontAlgn="auto" hangingPunct="1">
              <a:spcAft>
                <a:spcPts val="0"/>
              </a:spcAft>
              <a:defRPr/>
            </a:pPr>
            <a:br>
              <a:rPr lang="en-US" b="1" dirty="0"/>
            </a:br>
            <a:r>
              <a:rPr lang="en-US" b="1" dirty="0"/>
              <a:t>finally block</a:t>
            </a:r>
            <a:br>
              <a:rPr lang="en-US" b="1" dirty="0"/>
            </a:br>
            <a:endParaRPr lang="en-US" dirty="0"/>
          </a:p>
        </p:txBody>
      </p:sp>
      <p:sp>
        <p:nvSpPr>
          <p:cNvPr id="14339" name="Content Placeholder 2">
            <a:extLst>
              <a:ext uri="{FF2B5EF4-FFF2-40B4-BE49-F238E27FC236}">
                <a16:creationId xmlns:a16="http://schemas.microsoft.com/office/drawing/2014/main" id="{616EC7AF-9D53-45FE-BE53-EA3A7E39C943}"/>
              </a:ext>
            </a:extLst>
          </p:cNvPr>
          <p:cNvSpPr>
            <a:spLocks noGrp="1"/>
          </p:cNvSpPr>
          <p:nvPr>
            <p:ph idx="1"/>
          </p:nvPr>
        </p:nvSpPr>
        <p:spPr/>
        <p:txBody>
          <a:bodyPr>
            <a:normAutofit/>
          </a:bodyPr>
          <a:lstStyle/>
          <a:p>
            <a:pPr algn="just" eaLnBrk="1" hangingPunct="1"/>
            <a:r>
              <a:rPr lang="en-US" altLang="en-US" sz="2800" dirty="0">
                <a:solidFill>
                  <a:schemeClr val="tx1"/>
                </a:solidFill>
              </a:rPr>
              <a:t>The finally block is a block that is always executed. It is mainly used to perform some important tasks such as closing connection, stream etc. </a:t>
            </a:r>
          </a:p>
          <a:p>
            <a:pPr algn="just" eaLnBrk="1" hangingPunct="1"/>
            <a:r>
              <a:rPr lang="en-US" altLang="en-US" sz="2800" b="1" dirty="0">
                <a:solidFill>
                  <a:schemeClr val="tx1"/>
                </a:solidFill>
              </a:rPr>
              <a:t>Rule: </a:t>
            </a:r>
            <a:r>
              <a:rPr lang="en-US" altLang="en-US" sz="2800" dirty="0">
                <a:solidFill>
                  <a:schemeClr val="tx1"/>
                </a:solidFill>
              </a:rPr>
              <a:t>For each try block there can be zero or more catch blocks, but only one finally block.</a:t>
            </a:r>
          </a:p>
        </p:txBody>
      </p:sp>
      <p:sp>
        <p:nvSpPr>
          <p:cNvPr id="14340" name="Slide Number Placeholder 3">
            <a:extLst>
              <a:ext uri="{FF2B5EF4-FFF2-40B4-BE49-F238E27FC236}">
                <a16:creationId xmlns:a16="http://schemas.microsoft.com/office/drawing/2014/main" id="{C4D99B5F-E48C-4559-9402-90B4B031C390}"/>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18DA7E2C-5777-4515-9F17-7767B43DF6F0}" type="slidenum">
              <a:rPr lang="en-US" altLang="en-US" smtClean="0"/>
              <a:pPr>
                <a:spcBef>
                  <a:spcPct val="0"/>
                </a:spcBef>
                <a:buFontTx/>
                <a:buNone/>
              </a:pPr>
              <a:t>16</a:t>
            </a:fld>
            <a:endParaRPr lang="en-US" altLang="en-US" sz="1200">
              <a:solidFill>
                <a:srgbClr val="898989"/>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6C72-F05D-640A-3B5F-7CAAC012927F}"/>
              </a:ext>
            </a:extLst>
          </p:cNvPr>
          <p:cNvSpPr>
            <a:spLocks noGrp="1"/>
          </p:cNvSpPr>
          <p:nvPr>
            <p:ph type="title"/>
          </p:nvPr>
        </p:nvSpPr>
        <p:spPr/>
        <p:txBody>
          <a:bodyPr rtlCol="0">
            <a:normAutofit fontScale="90000"/>
          </a:bodyPr>
          <a:lstStyle/>
          <a:p>
            <a:pPr eaLnBrk="1" fontAlgn="auto" hangingPunct="1">
              <a:spcAft>
                <a:spcPts val="0"/>
              </a:spcAft>
              <a:defRPr/>
            </a:pPr>
            <a:r>
              <a:rPr lang="en-US" b="1" dirty="0"/>
              <a:t>Multiple catch block:</a:t>
            </a:r>
            <a:br>
              <a:rPr lang="en-US" b="1" dirty="0"/>
            </a:br>
            <a:endParaRPr lang="en-US" dirty="0"/>
          </a:p>
        </p:txBody>
      </p:sp>
      <p:sp>
        <p:nvSpPr>
          <p:cNvPr id="12291" name="Content Placeholder 2">
            <a:extLst>
              <a:ext uri="{FF2B5EF4-FFF2-40B4-BE49-F238E27FC236}">
                <a16:creationId xmlns:a16="http://schemas.microsoft.com/office/drawing/2014/main" id="{8800EDB1-88F6-5C69-298C-1FC98F270E43}"/>
              </a:ext>
            </a:extLst>
          </p:cNvPr>
          <p:cNvSpPr>
            <a:spLocks noGrp="1"/>
          </p:cNvSpPr>
          <p:nvPr>
            <p:ph idx="1"/>
          </p:nvPr>
        </p:nvSpPr>
        <p:spPr/>
        <p:txBody>
          <a:bodyPr/>
          <a:lstStyle/>
          <a:p>
            <a:pPr algn="just" eaLnBrk="1" hangingPunct="1"/>
            <a:r>
              <a:rPr lang="en-US" altLang="en-US" b="1" dirty="0">
                <a:solidFill>
                  <a:schemeClr val="tx1"/>
                </a:solidFill>
              </a:rPr>
              <a:t>Rule: </a:t>
            </a:r>
            <a:r>
              <a:rPr lang="en-US" altLang="en-US" dirty="0">
                <a:solidFill>
                  <a:schemeClr val="tx1"/>
                </a:solidFill>
              </a:rPr>
              <a:t>At a time only one Exception is </a:t>
            </a:r>
            <a:r>
              <a:rPr lang="en-US" altLang="en-US" dirty="0" err="1">
                <a:solidFill>
                  <a:schemeClr val="tx1"/>
                </a:solidFill>
              </a:rPr>
              <a:t>occured</a:t>
            </a:r>
            <a:r>
              <a:rPr lang="en-US" altLang="en-US" dirty="0">
                <a:solidFill>
                  <a:schemeClr val="tx1"/>
                </a:solidFill>
              </a:rPr>
              <a:t> and at a time only one catch block is executed.</a:t>
            </a:r>
          </a:p>
          <a:p>
            <a:pPr algn="just" eaLnBrk="1" hangingPunct="1"/>
            <a:r>
              <a:rPr lang="en-US" altLang="en-US" b="1" dirty="0">
                <a:solidFill>
                  <a:schemeClr val="tx1"/>
                </a:solidFill>
              </a:rPr>
              <a:t>Rule: </a:t>
            </a:r>
            <a:r>
              <a:rPr lang="en-US" altLang="en-US" dirty="0">
                <a:solidFill>
                  <a:schemeClr val="tx1"/>
                </a:solidFill>
              </a:rPr>
              <a:t>All catch blocks must be ordered from most specific to most general i.e. catch for </a:t>
            </a:r>
            <a:r>
              <a:rPr lang="en-US" altLang="en-US" dirty="0" err="1">
                <a:solidFill>
                  <a:schemeClr val="tx1"/>
                </a:solidFill>
              </a:rPr>
              <a:t>ArithmeticException</a:t>
            </a:r>
            <a:r>
              <a:rPr lang="en-US" altLang="en-US" dirty="0">
                <a:solidFill>
                  <a:schemeClr val="tx1"/>
                </a:solidFill>
              </a:rPr>
              <a:t> must come before catch for Exception .</a:t>
            </a:r>
          </a:p>
          <a:p>
            <a:pPr eaLnBrk="1" hangingPunct="1"/>
            <a:r>
              <a:rPr lang="en-US" altLang="en-US" dirty="0"/>
              <a:t>Example: </a:t>
            </a:r>
            <a:r>
              <a:rPr lang="en-US" altLang="en-US" dirty="0">
                <a:hlinkClick r:id="rId2"/>
              </a:rPr>
              <a:t>tryMultiCatchEx</a:t>
            </a:r>
            <a:endParaRPr lang="en-US" altLang="en-US" dirty="0"/>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811422EE-ACE1-3687-4974-0EBC1B5F1BE4}"/>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A808612E-E4B3-4ADC-B363-5A914CEA48D1}" type="slidenum">
              <a:rPr lang="en-US" altLang="en-US" smtClean="0"/>
              <a:pPr>
                <a:defRPr/>
              </a:pPr>
              <a:t>17</a:t>
            </a:fld>
            <a:endParaRPr lang="en-US" altLang="en-US" sz="1200">
              <a:solidFill>
                <a:srgbClr val="898989"/>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C500-1B3A-D8A7-0485-5779DB40E061}"/>
              </a:ext>
            </a:extLst>
          </p:cNvPr>
          <p:cNvSpPr>
            <a:spLocks noGrp="1"/>
          </p:cNvSpPr>
          <p:nvPr>
            <p:ph type="title"/>
          </p:nvPr>
        </p:nvSpPr>
        <p:spPr/>
        <p:txBody>
          <a:bodyPr rtlCol="0">
            <a:normAutofit fontScale="90000"/>
          </a:bodyPr>
          <a:lstStyle/>
          <a:p>
            <a:pPr eaLnBrk="1" fontAlgn="auto" hangingPunct="1">
              <a:spcAft>
                <a:spcPts val="0"/>
              </a:spcAft>
              <a:defRPr/>
            </a:pPr>
            <a:r>
              <a:rPr lang="en-US" b="1" dirty="0"/>
              <a:t>Throw/throws keyword</a:t>
            </a:r>
            <a:br>
              <a:rPr lang="en-US" b="1" dirty="0"/>
            </a:br>
            <a:endParaRPr lang="en-US" dirty="0"/>
          </a:p>
        </p:txBody>
      </p:sp>
      <p:sp>
        <p:nvSpPr>
          <p:cNvPr id="15363" name="Content Placeholder 2">
            <a:extLst>
              <a:ext uri="{FF2B5EF4-FFF2-40B4-BE49-F238E27FC236}">
                <a16:creationId xmlns:a16="http://schemas.microsoft.com/office/drawing/2014/main" id="{1C4CB20C-0465-00C0-42A9-BB6FE7C2356D}"/>
              </a:ext>
            </a:extLst>
          </p:cNvPr>
          <p:cNvSpPr>
            <a:spLocks noGrp="1"/>
          </p:cNvSpPr>
          <p:nvPr>
            <p:ph idx="1"/>
          </p:nvPr>
        </p:nvSpPr>
        <p:spPr/>
        <p:txBody>
          <a:bodyPr>
            <a:normAutofit fontScale="92500" lnSpcReduction="10000"/>
          </a:bodyPr>
          <a:lstStyle/>
          <a:p>
            <a:pPr algn="just" eaLnBrk="1" hangingPunct="1"/>
            <a:r>
              <a:rPr lang="en-US" altLang="en-US" dirty="0">
                <a:solidFill>
                  <a:schemeClr val="tx1"/>
                </a:solidFill>
              </a:rPr>
              <a:t>If a method does not handle a checked exception, the method must declare it using the </a:t>
            </a:r>
            <a:r>
              <a:rPr lang="en-US" altLang="en-US" b="1" dirty="0">
                <a:solidFill>
                  <a:schemeClr val="tx1"/>
                </a:solidFill>
              </a:rPr>
              <a:t>throws </a:t>
            </a:r>
            <a:r>
              <a:rPr lang="en-US" altLang="en-US" dirty="0">
                <a:solidFill>
                  <a:schemeClr val="tx1"/>
                </a:solidFill>
              </a:rPr>
              <a:t>keyword. The throws keyword appears at the end of a method's signature. </a:t>
            </a:r>
          </a:p>
          <a:p>
            <a:pPr algn="just" eaLnBrk="1" hangingPunct="1"/>
            <a:r>
              <a:rPr lang="en-US" altLang="en-US" dirty="0">
                <a:solidFill>
                  <a:schemeClr val="tx1"/>
                </a:solidFill>
              </a:rPr>
              <a:t>The throw keyword is used to </a:t>
            </a:r>
            <a:r>
              <a:rPr lang="en-US" altLang="en-US" dirty="0" err="1">
                <a:solidFill>
                  <a:schemeClr val="tx1"/>
                </a:solidFill>
              </a:rPr>
              <a:t>explictily</a:t>
            </a:r>
            <a:r>
              <a:rPr lang="en-US" altLang="en-US" dirty="0">
                <a:solidFill>
                  <a:schemeClr val="tx1"/>
                </a:solidFill>
              </a:rPr>
              <a:t> throw an exception. We can throw either checked or </a:t>
            </a:r>
            <a:r>
              <a:rPr lang="en-US" altLang="en-US" dirty="0" err="1">
                <a:solidFill>
                  <a:schemeClr val="tx1"/>
                </a:solidFill>
              </a:rPr>
              <a:t>uncheked</a:t>
            </a:r>
            <a:r>
              <a:rPr lang="en-US" altLang="en-US" dirty="0">
                <a:solidFill>
                  <a:schemeClr val="tx1"/>
                </a:solidFill>
              </a:rPr>
              <a:t> exception. The throw keyword is mainly used to throw custom exception.</a:t>
            </a:r>
          </a:p>
          <a:p>
            <a:pPr eaLnBrk="1" hangingPunct="1">
              <a:buFont typeface="Arial" panose="020B0604020202020204" pitchFamily="34" charset="0"/>
              <a:buNone/>
            </a:pPr>
            <a:r>
              <a:rPr lang="en-US" altLang="en-US" dirty="0"/>
              <a:t>Throw –</a:t>
            </a:r>
            <a:r>
              <a:rPr lang="en-US" altLang="en-US" dirty="0">
                <a:hlinkClick r:id="rId2"/>
              </a:rPr>
              <a:t>Example(throwExceptionEx.java)</a:t>
            </a:r>
            <a:endParaRPr lang="en-US" altLang="en-US" dirty="0"/>
          </a:p>
          <a:p>
            <a:pPr eaLnBrk="1" hangingPunct="1">
              <a:buFont typeface="Arial" panose="020B0604020202020204" pitchFamily="34" charset="0"/>
              <a:buNone/>
            </a:pPr>
            <a:r>
              <a:rPr lang="en-US" altLang="en-US" dirty="0"/>
              <a:t>Throws-</a:t>
            </a:r>
            <a:r>
              <a:rPr lang="en-US" altLang="en-US" dirty="0">
                <a:hlinkClick r:id="rId3"/>
              </a:rPr>
              <a:t>Example(throwsExceptionEx.java)</a:t>
            </a:r>
            <a:endParaRPr lang="en-US" altLang="en-US" dirty="0"/>
          </a:p>
        </p:txBody>
      </p:sp>
      <p:sp>
        <p:nvSpPr>
          <p:cNvPr id="15364" name="Slide Number Placeholder 3">
            <a:extLst>
              <a:ext uri="{FF2B5EF4-FFF2-40B4-BE49-F238E27FC236}">
                <a16:creationId xmlns:a16="http://schemas.microsoft.com/office/drawing/2014/main" id="{3A7951C1-072E-7751-DF35-D8990DB8B510}"/>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defRPr/>
            </a:pPr>
            <a:fld id="{A808612E-E4B3-4ADC-B363-5A914CEA48D1}" type="slidenum">
              <a:rPr lang="en-US" altLang="en-US" smtClean="0"/>
              <a:pPr>
                <a:spcBef>
                  <a:spcPct val="0"/>
                </a:spcBef>
                <a:buFontTx/>
                <a:buNone/>
                <a:defRPr/>
              </a:pPr>
              <a:t>18</a:t>
            </a:fld>
            <a:endParaRPr lang="en-US" altLang="en-US" sz="1200">
              <a:solidFill>
                <a:srgbClr val="898989"/>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534156C-1FBA-1E0C-66EC-5208795460FC}"/>
              </a:ext>
            </a:extLst>
          </p:cNvPr>
          <p:cNvSpPr>
            <a:spLocks noGrp="1"/>
          </p:cNvSpPr>
          <p:nvPr>
            <p:ph type="title"/>
          </p:nvPr>
        </p:nvSpPr>
        <p:spPr/>
        <p:txBody>
          <a:bodyPr/>
          <a:lstStyle/>
          <a:p>
            <a:pPr eaLnBrk="1" hangingPunct="1"/>
            <a:endParaRPr lang="en-US" altLang="en-US"/>
          </a:p>
        </p:txBody>
      </p:sp>
      <p:sp>
        <p:nvSpPr>
          <p:cNvPr id="20483" name="Content Placeholder 2">
            <a:extLst>
              <a:ext uri="{FF2B5EF4-FFF2-40B4-BE49-F238E27FC236}">
                <a16:creationId xmlns:a16="http://schemas.microsoft.com/office/drawing/2014/main" id="{8477C53A-E7CD-64F3-E0D9-2FD1AE81D0D5}"/>
              </a:ext>
            </a:extLst>
          </p:cNvPr>
          <p:cNvSpPr>
            <a:spLocks noGrp="1"/>
          </p:cNvSpPr>
          <p:nvPr>
            <p:ph idx="1"/>
          </p:nvPr>
        </p:nvSpPr>
        <p:spPr>
          <a:xfrm>
            <a:off x="457200" y="1600200"/>
            <a:ext cx="8153400" cy="4873625"/>
          </a:xfrm>
        </p:spPr>
        <p:txBody>
          <a:bodyPr rtlCol="0">
            <a:normAutofit fontScale="92500" lnSpcReduction="20000"/>
          </a:bodyPr>
          <a:lstStyle/>
          <a:p>
            <a:pPr eaLnBrk="1" fontAlgn="auto" hangingPunct="1">
              <a:spcAft>
                <a:spcPts val="0"/>
              </a:spcAft>
              <a:buFont typeface="Wingdings" pitchFamily="2" charset="2"/>
              <a:buNone/>
              <a:defRPr/>
            </a:pPr>
            <a:r>
              <a:rPr lang="en-US" dirty="0">
                <a:solidFill>
                  <a:schemeClr val="tx1"/>
                </a:solidFill>
              </a:rPr>
              <a:t>import java.io.*; </a:t>
            </a:r>
          </a:p>
          <a:p>
            <a:pPr eaLnBrk="1" fontAlgn="auto" hangingPunct="1">
              <a:spcAft>
                <a:spcPts val="0"/>
              </a:spcAft>
              <a:buFont typeface="Wingdings" pitchFamily="2" charset="2"/>
              <a:buNone/>
              <a:defRPr/>
            </a:pPr>
            <a:r>
              <a:rPr lang="en-US" dirty="0">
                <a:solidFill>
                  <a:schemeClr val="tx1"/>
                </a:solidFill>
              </a:rPr>
              <a:t>public class </a:t>
            </a:r>
            <a:r>
              <a:rPr lang="en-US" dirty="0" err="1">
                <a:solidFill>
                  <a:schemeClr val="tx1"/>
                </a:solidFill>
              </a:rPr>
              <a:t>className</a:t>
            </a:r>
            <a:endParaRPr lang="en-US" dirty="0">
              <a:solidFill>
                <a:schemeClr val="tx1"/>
              </a:solidFill>
            </a:endParaRPr>
          </a:p>
          <a:p>
            <a:pPr eaLnBrk="1" fontAlgn="auto" hangingPunct="1">
              <a:spcAft>
                <a:spcPts val="0"/>
              </a:spcAft>
              <a:buFont typeface="Wingdings" pitchFamily="2" charset="2"/>
              <a:buNone/>
              <a:defRPr/>
            </a:pPr>
            <a:r>
              <a:rPr lang="en-US" dirty="0">
                <a:solidFill>
                  <a:schemeClr val="tx1"/>
                </a:solidFill>
              </a:rPr>
              <a:t> { </a:t>
            </a:r>
          </a:p>
          <a:p>
            <a:pPr eaLnBrk="1" fontAlgn="auto" hangingPunct="1">
              <a:spcAft>
                <a:spcPts val="0"/>
              </a:spcAft>
              <a:buFont typeface="Wingdings" pitchFamily="2" charset="2"/>
              <a:buNone/>
              <a:defRPr/>
            </a:pPr>
            <a:r>
              <a:rPr lang="en-US" dirty="0">
                <a:solidFill>
                  <a:schemeClr val="tx1"/>
                </a:solidFill>
              </a:rPr>
              <a:t>public void deposit(double amount) throws </a:t>
            </a:r>
            <a:r>
              <a:rPr lang="en-US" dirty="0" err="1">
                <a:solidFill>
                  <a:schemeClr val="tx1"/>
                </a:solidFill>
              </a:rPr>
              <a:t>IOException</a:t>
            </a:r>
            <a:endParaRPr lang="en-US" dirty="0">
              <a:solidFill>
                <a:schemeClr val="tx1"/>
              </a:solidFill>
            </a:endParaRPr>
          </a:p>
          <a:p>
            <a:pPr eaLnBrk="1" fontAlgn="auto" hangingPunct="1">
              <a:spcAft>
                <a:spcPts val="0"/>
              </a:spcAft>
              <a:buFont typeface="Wingdings" pitchFamily="2" charset="2"/>
              <a:buNone/>
              <a:defRPr/>
            </a:pPr>
            <a:r>
              <a:rPr lang="en-US" dirty="0">
                <a:solidFill>
                  <a:schemeClr val="tx1"/>
                </a:solidFill>
              </a:rPr>
              <a:t>{ </a:t>
            </a:r>
          </a:p>
          <a:p>
            <a:pPr eaLnBrk="1" fontAlgn="auto" hangingPunct="1">
              <a:spcAft>
                <a:spcPts val="0"/>
              </a:spcAft>
              <a:buFont typeface="Wingdings" pitchFamily="2" charset="2"/>
              <a:buNone/>
              <a:defRPr/>
            </a:pPr>
            <a:r>
              <a:rPr lang="en-US" dirty="0">
                <a:solidFill>
                  <a:schemeClr val="tx1"/>
                </a:solidFill>
              </a:rPr>
              <a:t>// Method implementation </a:t>
            </a:r>
          </a:p>
          <a:p>
            <a:pPr eaLnBrk="1" fontAlgn="auto" hangingPunct="1">
              <a:spcAft>
                <a:spcPts val="0"/>
              </a:spcAft>
              <a:buFont typeface="Wingdings" pitchFamily="2" charset="2"/>
              <a:buNone/>
              <a:defRPr/>
            </a:pPr>
            <a:r>
              <a:rPr lang="en-US" dirty="0">
                <a:solidFill>
                  <a:schemeClr val="tx1"/>
                </a:solidFill>
              </a:rPr>
              <a:t>throw new </a:t>
            </a:r>
            <a:r>
              <a:rPr lang="en-US" dirty="0" err="1">
                <a:solidFill>
                  <a:schemeClr val="tx1"/>
                </a:solidFill>
              </a:rPr>
              <a:t>MyException</a:t>
            </a:r>
            <a:r>
              <a:rPr lang="en-US" dirty="0">
                <a:solidFill>
                  <a:schemeClr val="tx1"/>
                </a:solidFill>
              </a:rPr>
              <a:t>(); </a:t>
            </a:r>
          </a:p>
          <a:p>
            <a:pPr eaLnBrk="1" fontAlgn="auto" hangingPunct="1">
              <a:spcAft>
                <a:spcPts val="0"/>
              </a:spcAft>
              <a:buFont typeface="Wingdings" pitchFamily="2" charset="2"/>
              <a:buNone/>
              <a:defRPr/>
            </a:pPr>
            <a:r>
              <a:rPr lang="en-US" dirty="0">
                <a:solidFill>
                  <a:schemeClr val="tx1"/>
                </a:solidFill>
              </a:rPr>
              <a:t>} </a:t>
            </a:r>
          </a:p>
          <a:p>
            <a:pPr eaLnBrk="1" fontAlgn="auto" hangingPunct="1">
              <a:spcAft>
                <a:spcPts val="0"/>
              </a:spcAft>
              <a:buFont typeface="Wingdings" pitchFamily="2" charset="2"/>
              <a:buNone/>
              <a:defRPr/>
            </a:pPr>
            <a:r>
              <a:rPr lang="en-US" dirty="0">
                <a:solidFill>
                  <a:schemeClr val="tx1"/>
                </a:solidFill>
              </a:rPr>
              <a:t>} </a:t>
            </a:r>
          </a:p>
        </p:txBody>
      </p:sp>
      <p:sp>
        <p:nvSpPr>
          <p:cNvPr id="16388" name="Slide Number Placeholder 3">
            <a:extLst>
              <a:ext uri="{FF2B5EF4-FFF2-40B4-BE49-F238E27FC236}">
                <a16:creationId xmlns:a16="http://schemas.microsoft.com/office/drawing/2014/main" id="{AC62EE38-B199-2270-43E0-EF3C7804DC2F}"/>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defRPr/>
            </a:pPr>
            <a:fld id="{A808612E-E4B3-4ADC-B363-5A914CEA48D1}" type="slidenum">
              <a:rPr lang="en-US" altLang="en-US" smtClean="0"/>
              <a:pPr>
                <a:spcBef>
                  <a:spcPct val="0"/>
                </a:spcBef>
                <a:buFontTx/>
                <a:buNone/>
                <a:defRPr/>
              </a:pPr>
              <a:t>19</a:t>
            </a:fld>
            <a:endParaRPr lang="en-US" altLang="en-US" sz="12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en-US" sz="2400" b="1" i="1" dirty="0">
                <a:solidFill>
                  <a:srgbClr val="FF0000"/>
                </a:solidFill>
              </a:rPr>
              <a:t>What do we need to know?</a:t>
            </a:r>
          </a:p>
        </p:txBody>
      </p:sp>
      <p:sp>
        <p:nvSpPr>
          <p:cNvPr id="2" name="Rounded Rectangle 9">
            <a:extLst>
              <a:ext uri="{FF2B5EF4-FFF2-40B4-BE49-F238E27FC236}">
                <a16:creationId xmlns:a16="http://schemas.microsoft.com/office/drawing/2014/main" id="{8D396B22-3E93-4DE8-BC64-E5A6921E0316}"/>
              </a:ext>
            </a:extLst>
          </p:cNvPr>
          <p:cNvSpPr/>
          <p:nvPr/>
        </p:nvSpPr>
        <p:spPr>
          <a:xfrm>
            <a:off x="621617" y="603250"/>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5</a:t>
            </a:r>
            <a:endParaRPr lang="en-IN" b="1" dirty="0">
              <a:solidFill>
                <a:srgbClr val="FFFF00"/>
              </a:solidFill>
            </a:endParaRPr>
          </a:p>
        </p:txBody>
      </p:sp>
      <p:sp>
        <p:nvSpPr>
          <p:cNvPr id="9" name="TextBox 8">
            <a:extLst>
              <a:ext uri="{FF2B5EF4-FFF2-40B4-BE49-F238E27FC236}">
                <a16:creationId xmlns:a16="http://schemas.microsoft.com/office/drawing/2014/main" id="{C88290A1-D556-AC60-8155-FA8D0A54F9E2}"/>
              </a:ext>
            </a:extLst>
          </p:cNvPr>
          <p:cNvSpPr txBox="1"/>
          <p:nvPr/>
        </p:nvSpPr>
        <p:spPr>
          <a:xfrm>
            <a:off x="1815705" y="1882378"/>
            <a:ext cx="4500591" cy="369332"/>
          </a:xfrm>
          <a:prstGeom prst="rect">
            <a:avLst/>
          </a:prstGeom>
          <a:noFill/>
        </p:spPr>
        <p:txBody>
          <a:bodyPr wrap="none" rtlCol="0">
            <a:spAutoFit/>
          </a:bodyPr>
          <a:lstStyle/>
          <a:p>
            <a:pPr>
              <a:defRPr/>
            </a:pPr>
            <a:r>
              <a:rPr lang="en-US" b="1" dirty="0">
                <a:solidFill>
                  <a:srgbClr val="002060"/>
                </a:solidFill>
                <a:latin typeface="+mj-lt"/>
              </a:rPr>
              <a:t>Exceptions and Assertions, I/O Fundamentals</a:t>
            </a:r>
          </a:p>
        </p:txBody>
      </p:sp>
      <p:pic>
        <p:nvPicPr>
          <p:cNvPr id="3" name="Picture 2">
            <a:extLst>
              <a:ext uri="{FF2B5EF4-FFF2-40B4-BE49-F238E27FC236}">
                <a16:creationId xmlns:a16="http://schemas.microsoft.com/office/drawing/2014/main" id="{F864F59B-B871-5220-9B57-5123B740D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330" y="2368153"/>
            <a:ext cx="1756172" cy="1756172"/>
          </a:xfrm>
          <a:prstGeom prst="rect">
            <a:avLst/>
          </a:prstGeom>
        </p:spPr>
      </p:pic>
      <p:pic>
        <p:nvPicPr>
          <p:cNvPr id="4" name="Picture 3">
            <a:extLst>
              <a:ext uri="{FF2B5EF4-FFF2-40B4-BE49-F238E27FC236}">
                <a16:creationId xmlns:a16="http://schemas.microsoft.com/office/drawing/2014/main" id="{2186B69E-7FE2-6820-561F-1E8547C4D8E6}"/>
              </a:ext>
            </a:extLst>
          </p:cNvPr>
          <p:cNvPicPr>
            <a:picLocks noChangeAspect="1"/>
          </p:cNvPicPr>
          <p:nvPr/>
        </p:nvPicPr>
        <p:blipFill>
          <a:blip r:embed="rId3"/>
          <a:stretch>
            <a:fillRect/>
          </a:stretch>
        </p:blipFill>
        <p:spPr>
          <a:xfrm>
            <a:off x="1548032" y="4608390"/>
            <a:ext cx="1803416" cy="1034841"/>
          </a:xfrm>
          <a:prstGeom prst="rect">
            <a:avLst/>
          </a:prstGeom>
        </p:spPr>
      </p:pic>
      <p:pic>
        <p:nvPicPr>
          <p:cNvPr id="5" name="Picture 4">
            <a:extLst>
              <a:ext uri="{FF2B5EF4-FFF2-40B4-BE49-F238E27FC236}">
                <a16:creationId xmlns:a16="http://schemas.microsoft.com/office/drawing/2014/main" id="{320798AF-8DAE-843A-E03E-3A1CE852C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329" y="2729555"/>
            <a:ext cx="2166939" cy="2166939"/>
          </a:xfrm>
          <a:prstGeom prst="rect">
            <a:avLst/>
          </a:prstGeom>
        </p:spPr>
      </p:pic>
      <p:pic>
        <p:nvPicPr>
          <p:cNvPr id="6" name="Picture 5">
            <a:extLst>
              <a:ext uri="{FF2B5EF4-FFF2-40B4-BE49-F238E27FC236}">
                <a16:creationId xmlns:a16="http://schemas.microsoft.com/office/drawing/2014/main" id="{8FE76D8A-A420-D1C0-4063-55D801863B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554" y="2861072"/>
            <a:ext cx="1905000" cy="2114550"/>
          </a:xfrm>
          <a:prstGeom prst="rect">
            <a:avLst/>
          </a:prstGeom>
        </p:spPr>
      </p:pic>
    </p:spTree>
    <p:extLst>
      <p:ext uri="{BB962C8B-B14F-4D97-AF65-F5344CB8AC3E}">
        <p14:creationId xmlns:p14="http://schemas.microsoft.com/office/powerpoint/2010/main" val="127110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52D2A40-E3BC-123E-BB93-BBB972AF1E18}"/>
              </a:ext>
            </a:extLst>
          </p:cNvPr>
          <p:cNvSpPr>
            <a:spLocks noGrp="1"/>
          </p:cNvSpPr>
          <p:nvPr>
            <p:ph type="title"/>
          </p:nvPr>
        </p:nvSpPr>
        <p:spPr/>
        <p:txBody>
          <a:bodyPr/>
          <a:lstStyle/>
          <a:p>
            <a:pPr eaLnBrk="1" hangingPunct="1"/>
            <a:r>
              <a:rPr lang="en-US" altLang="en-US"/>
              <a:t>differences</a:t>
            </a:r>
          </a:p>
        </p:txBody>
      </p:sp>
      <p:sp>
        <p:nvSpPr>
          <p:cNvPr id="21507" name="Content Placeholder 2">
            <a:extLst>
              <a:ext uri="{FF2B5EF4-FFF2-40B4-BE49-F238E27FC236}">
                <a16:creationId xmlns:a16="http://schemas.microsoft.com/office/drawing/2014/main" id="{89EB1648-F536-C2C9-95B6-D38D6F01B058}"/>
              </a:ext>
            </a:extLst>
          </p:cNvPr>
          <p:cNvSpPr>
            <a:spLocks noGrp="1"/>
          </p:cNvSpPr>
          <p:nvPr>
            <p:ph idx="1"/>
          </p:nvPr>
        </p:nvSpPr>
        <p:spPr>
          <a:xfrm>
            <a:off x="457200" y="1600200"/>
            <a:ext cx="8686800" cy="4873625"/>
          </a:xfrm>
        </p:spPr>
        <p:txBody>
          <a:bodyPr rtlCol="0">
            <a:normAutofit fontScale="92500" lnSpcReduction="20000"/>
          </a:bodyPr>
          <a:lstStyle/>
          <a:p>
            <a:pPr eaLnBrk="1" fontAlgn="auto" hangingPunct="1">
              <a:spcAft>
                <a:spcPts val="0"/>
              </a:spcAft>
              <a:defRPr/>
            </a:pPr>
            <a:r>
              <a:rPr lang="en-US" dirty="0">
                <a:solidFill>
                  <a:schemeClr val="tx1"/>
                </a:solidFill>
              </a:rPr>
              <a:t>throws Used with method signature while throw used inside method</a:t>
            </a:r>
          </a:p>
          <a:p>
            <a:pPr eaLnBrk="1" fontAlgn="auto" hangingPunct="1">
              <a:spcAft>
                <a:spcPts val="0"/>
              </a:spcAft>
              <a:defRPr/>
            </a:pPr>
            <a:r>
              <a:rPr lang="en-US" dirty="0">
                <a:solidFill>
                  <a:schemeClr val="tx1"/>
                </a:solidFill>
              </a:rPr>
              <a:t>1) You can declare multiple exception thrown by method in throws keyword by separating them in common e.g. throws </a:t>
            </a:r>
            <a:r>
              <a:rPr lang="en-US" dirty="0" err="1">
                <a:solidFill>
                  <a:schemeClr val="tx1"/>
                </a:solidFill>
              </a:rPr>
              <a:t>IOException</a:t>
            </a:r>
            <a:r>
              <a:rPr lang="en-US" dirty="0">
                <a:solidFill>
                  <a:schemeClr val="tx1"/>
                </a:solidFill>
              </a:rPr>
              <a:t>, </a:t>
            </a:r>
            <a:r>
              <a:rPr lang="en-US" dirty="0" err="1">
                <a:solidFill>
                  <a:schemeClr val="tx1"/>
                </a:solidFill>
              </a:rPr>
              <a:t>ArrayIndexBoundException</a:t>
            </a:r>
            <a:r>
              <a:rPr lang="en-US" dirty="0">
                <a:solidFill>
                  <a:schemeClr val="tx1"/>
                </a:solidFill>
              </a:rPr>
              <a:t> </a:t>
            </a:r>
            <a:r>
              <a:rPr lang="en-US" dirty="0" err="1">
                <a:solidFill>
                  <a:schemeClr val="tx1"/>
                </a:solidFill>
              </a:rPr>
              <a:t>etc</a:t>
            </a:r>
            <a:r>
              <a:rPr lang="en-US" dirty="0">
                <a:solidFill>
                  <a:schemeClr val="tx1"/>
                </a:solidFill>
              </a:rPr>
              <a:t>, while you can only throw one instance of exception using throw keyword e.g. throw new </a:t>
            </a:r>
            <a:r>
              <a:rPr lang="en-US" dirty="0" err="1">
                <a:solidFill>
                  <a:schemeClr val="tx1"/>
                </a:solidFill>
              </a:rPr>
              <a:t>IOException</a:t>
            </a:r>
            <a:r>
              <a:rPr lang="en-US" dirty="0">
                <a:solidFill>
                  <a:schemeClr val="tx1"/>
                </a:solidFill>
              </a:rPr>
              <a:t>("not able to open connection").</a:t>
            </a:r>
          </a:p>
          <a:p>
            <a:pPr eaLnBrk="1" fontAlgn="auto" hangingPunct="1">
              <a:spcAft>
                <a:spcPts val="0"/>
              </a:spcAft>
              <a:defRPr/>
            </a:pPr>
            <a:r>
              <a:rPr lang="en-US" b="1" dirty="0">
                <a:solidFill>
                  <a:schemeClr val="tx1"/>
                </a:solidFill>
              </a:rPr>
              <a:t>throw keyword</a:t>
            </a:r>
            <a:r>
              <a:rPr lang="en-US" dirty="0">
                <a:solidFill>
                  <a:schemeClr val="tx1"/>
                </a:solidFill>
              </a:rPr>
              <a:t> can also be used to break a switch statement without using break </a:t>
            </a:r>
            <a:br>
              <a:rPr lang="en-US" dirty="0"/>
            </a:br>
            <a:endParaRPr lang="en-US" dirty="0"/>
          </a:p>
          <a:p>
            <a:pPr eaLnBrk="1" fontAlgn="auto" hangingPunct="1">
              <a:spcAft>
                <a:spcPts val="0"/>
              </a:spcAft>
              <a:defRPr/>
            </a:pPr>
            <a:endParaRPr lang="en-US" dirty="0"/>
          </a:p>
          <a:p>
            <a:pPr eaLnBrk="1" fontAlgn="auto" hangingPunct="1">
              <a:spcAft>
                <a:spcPts val="0"/>
              </a:spcAft>
              <a:buFont typeface="Wingdings" pitchFamily="2" charset="2"/>
              <a:buNone/>
              <a:defRPr/>
            </a:pPr>
            <a:endParaRPr lang="en-US" dirty="0"/>
          </a:p>
          <a:p>
            <a:pPr eaLnBrk="1" fontAlgn="auto" hangingPunct="1">
              <a:spcAft>
                <a:spcPts val="0"/>
              </a:spcAft>
              <a:defRPr/>
            </a:pPr>
            <a:endParaRPr lang="en-US" dirty="0"/>
          </a:p>
        </p:txBody>
      </p:sp>
      <p:sp>
        <p:nvSpPr>
          <p:cNvPr id="17412" name="Slide Number Placeholder 3">
            <a:extLst>
              <a:ext uri="{FF2B5EF4-FFF2-40B4-BE49-F238E27FC236}">
                <a16:creationId xmlns:a16="http://schemas.microsoft.com/office/drawing/2014/main" id="{73611253-D1EF-CD33-4986-8528FD259C94}"/>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defRPr/>
            </a:pPr>
            <a:fld id="{A808612E-E4B3-4ADC-B363-5A914CEA48D1}" type="slidenum">
              <a:rPr lang="en-US" altLang="en-US" smtClean="0"/>
              <a:pPr>
                <a:spcBef>
                  <a:spcPct val="0"/>
                </a:spcBef>
                <a:buFontTx/>
                <a:buNone/>
                <a:defRPr/>
              </a:pPr>
              <a:t>20</a:t>
            </a:fld>
            <a:endParaRPr lang="en-US" altLang="en-US" sz="1200">
              <a:solidFill>
                <a:srgbClr val="898989"/>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E35FECC-B1A8-EE90-F339-C1ED859BBACD}"/>
              </a:ext>
            </a:extLst>
          </p:cNvPr>
          <p:cNvSpPr>
            <a:spLocks noGrp="1"/>
          </p:cNvSpPr>
          <p:nvPr>
            <p:ph type="title"/>
          </p:nvPr>
        </p:nvSpPr>
        <p:spPr/>
        <p:txBody>
          <a:bodyPr/>
          <a:lstStyle/>
          <a:p>
            <a:pPr eaLnBrk="1" hangingPunct="1"/>
            <a:endParaRPr lang="en-US" altLang="en-US"/>
          </a:p>
        </p:txBody>
      </p:sp>
      <p:sp>
        <p:nvSpPr>
          <p:cNvPr id="18435" name="Content Placeholder 2">
            <a:extLst>
              <a:ext uri="{FF2B5EF4-FFF2-40B4-BE49-F238E27FC236}">
                <a16:creationId xmlns:a16="http://schemas.microsoft.com/office/drawing/2014/main" id="{DE30609D-F1FB-0C9A-7393-3352205C829C}"/>
              </a:ext>
            </a:extLst>
          </p:cNvPr>
          <p:cNvSpPr>
            <a:spLocks noGrp="1"/>
          </p:cNvSpPr>
          <p:nvPr>
            <p:ph idx="1"/>
          </p:nvPr>
        </p:nvSpPr>
        <p:spPr>
          <a:xfrm>
            <a:off x="457200" y="1600200"/>
            <a:ext cx="8915400" cy="4873625"/>
          </a:xfrm>
        </p:spPr>
        <p:txBody>
          <a:bodyPr/>
          <a:lstStyle/>
          <a:p>
            <a:pPr eaLnBrk="1" hangingPunct="1">
              <a:buFont typeface="Wingdings" panose="05000000000000000000" pitchFamily="2" charset="2"/>
              <a:buNone/>
            </a:pPr>
            <a:r>
              <a:rPr lang="en-US" altLang="en-US" sz="2000" dirty="0">
                <a:solidFill>
                  <a:schemeClr val="tx1"/>
                </a:solidFill>
              </a:rPr>
              <a:t>int number = 5;</a:t>
            </a:r>
          </a:p>
          <a:p>
            <a:pPr eaLnBrk="1" hangingPunct="1">
              <a:buFont typeface="Wingdings" panose="05000000000000000000" pitchFamily="2" charset="2"/>
              <a:buNone/>
            </a:pPr>
            <a:r>
              <a:rPr lang="en-US" altLang="en-US" sz="2000" dirty="0">
                <a:solidFill>
                  <a:schemeClr val="tx1"/>
                </a:solidFill>
              </a:rPr>
              <a:t>switch(number){</a:t>
            </a:r>
          </a:p>
          <a:p>
            <a:pPr eaLnBrk="1" hangingPunct="1">
              <a:buFont typeface="Wingdings" panose="05000000000000000000" pitchFamily="2" charset="2"/>
              <a:buNone/>
            </a:pPr>
            <a:r>
              <a:rPr lang="en-US" altLang="en-US" sz="2000" dirty="0">
                <a:solidFill>
                  <a:schemeClr val="tx1"/>
                </a:solidFill>
              </a:rPr>
              <a:t>            case 1:</a:t>
            </a:r>
          </a:p>
          <a:p>
            <a:pPr eaLnBrk="1" hangingPunct="1">
              <a:buFont typeface="Wingdings" panose="05000000000000000000" pitchFamily="2" charset="2"/>
              <a:buNone/>
            </a:pPr>
            <a:r>
              <a:rPr lang="en-US" altLang="en-US" sz="2000" dirty="0">
                <a:solidFill>
                  <a:schemeClr val="tx1"/>
                </a:solidFill>
              </a:rPr>
              <a:t>                throw new </a:t>
            </a:r>
            <a:r>
              <a:rPr lang="en-US" altLang="en-US" sz="2000" dirty="0" err="1">
                <a:solidFill>
                  <a:schemeClr val="tx1"/>
                </a:solidFill>
              </a:rPr>
              <a:t>RuntimeException</a:t>
            </a:r>
            <a:r>
              <a:rPr lang="en-US" altLang="en-US" sz="2000" dirty="0">
                <a:solidFill>
                  <a:schemeClr val="tx1"/>
                </a:solidFill>
              </a:rPr>
              <a:t>("Exception number 1");</a:t>
            </a:r>
          </a:p>
          <a:p>
            <a:pPr eaLnBrk="1" hangingPunct="1">
              <a:buFont typeface="Wingdings" panose="05000000000000000000" pitchFamily="2" charset="2"/>
              <a:buNone/>
            </a:pPr>
            <a:r>
              <a:rPr lang="en-US" altLang="en-US" sz="2000" dirty="0">
                <a:solidFill>
                  <a:schemeClr val="tx1"/>
                </a:solidFill>
              </a:rPr>
              <a:t>            case 2:</a:t>
            </a:r>
          </a:p>
          <a:p>
            <a:pPr eaLnBrk="1" hangingPunct="1">
              <a:buFont typeface="Wingdings" panose="05000000000000000000" pitchFamily="2" charset="2"/>
              <a:buNone/>
            </a:pPr>
            <a:r>
              <a:rPr lang="en-US" altLang="en-US" sz="2000" dirty="0">
                <a:solidFill>
                  <a:schemeClr val="tx1"/>
                </a:solidFill>
              </a:rPr>
              <a:t>                throw new </a:t>
            </a:r>
            <a:r>
              <a:rPr lang="en-US" altLang="en-US" sz="2000" dirty="0" err="1">
                <a:solidFill>
                  <a:schemeClr val="tx1"/>
                </a:solidFill>
              </a:rPr>
              <a:t>RuntimeException</a:t>
            </a:r>
            <a:r>
              <a:rPr lang="en-US" altLang="en-US" sz="2000" dirty="0">
                <a:solidFill>
                  <a:schemeClr val="tx1"/>
                </a:solidFill>
              </a:rPr>
              <a:t>("Exception number 2");</a:t>
            </a:r>
          </a:p>
          <a:p>
            <a:pPr eaLnBrk="1" hangingPunct="1">
              <a:buFont typeface="Wingdings" panose="05000000000000000000" pitchFamily="2" charset="2"/>
              <a:buNone/>
            </a:pPr>
            <a:r>
              <a:rPr lang="en-US" altLang="en-US" sz="2000" dirty="0">
                <a:solidFill>
                  <a:schemeClr val="tx1"/>
                </a:solidFill>
              </a:rPr>
              <a:t>        }</a:t>
            </a:r>
          </a:p>
          <a:p>
            <a:pPr eaLnBrk="1" hangingPunct="1">
              <a:buFont typeface="Wingdings" panose="05000000000000000000" pitchFamily="2" charset="2"/>
              <a:buNone/>
            </a:pPr>
            <a:endParaRPr lang="en-US" altLang="en-US" sz="2000" dirty="0"/>
          </a:p>
        </p:txBody>
      </p:sp>
      <p:sp>
        <p:nvSpPr>
          <p:cNvPr id="18436" name="Slide Number Placeholder 3">
            <a:extLst>
              <a:ext uri="{FF2B5EF4-FFF2-40B4-BE49-F238E27FC236}">
                <a16:creationId xmlns:a16="http://schemas.microsoft.com/office/drawing/2014/main" id="{1306565D-24EE-AF7E-0044-07E7219A257F}"/>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defRPr/>
            </a:pPr>
            <a:fld id="{A808612E-E4B3-4ADC-B363-5A914CEA48D1}" type="slidenum">
              <a:rPr lang="en-US" altLang="en-US" smtClean="0"/>
              <a:pPr>
                <a:spcBef>
                  <a:spcPct val="0"/>
                </a:spcBef>
                <a:buFontTx/>
                <a:buNone/>
                <a:defRPr/>
              </a:pPr>
              <a:t>21</a:t>
            </a:fld>
            <a:endParaRPr lang="en-US" altLang="en-US" sz="1200">
              <a:solidFill>
                <a:srgbClr val="898989"/>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48F1D0A-A0AA-5658-F571-5F9EFBE617F9}"/>
              </a:ext>
            </a:extLst>
          </p:cNvPr>
          <p:cNvSpPr>
            <a:spLocks noGrp="1"/>
          </p:cNvSpPr>
          <p:nvPr>
            <p:ph type="title"/>
          </p:nvPr>
        </p:nvSpPr>
        <p:spPr>
          <a:xfrm>
            <a:off x="457200" y="274638"/>
            <a:ext cx="8229600" cy="639762"/>
          </a:xfrm>
        </p:spPr>
        <p:txBody>
          <a:bodyPr>
            <a:normAutofit fontScale="90000"/>
          </a:bodyPr>
          <a:lstStyle/>
          <a:p>
            <a:pPr eaLnBrk="1" hangingPunct="1"/>
            <a:r>
              <a:rPr lang="en-US" altLang="en-US"/>
              <a:t>Custom exception</a:t>
            </a:r>
          </a:p>
        </p:txBody>
      </p:sp>
      <p:sp>
        <p:nvSpPr>
          <p:cNvPr id="19459" name="Content Placeholder 2">
            <a:extLst>
              <a:ext uri="{FF2B5EF4-FFF2-40B4-BE49-F238E27FC236}">
                <a16:creationId xmlns:a16="http://schemas.microsoft.com/office/drawing/2014/main" id="{0703A1F5-98FF-0404-0DFB-030D3CC8C8D0}"/>
              </a:ext>
            </a:extLst>
          </p:cNvPr>
          <p:cNvSpPr>
            <a:spLocks noGrp="1"/>
          </p:cNvSpPr>
          <p:nvPr>
            <p:ph idx="1"/>
          </p:nvPr>
        </p:nvSpPr>
        <p:spPr>
          <a:xfrm>
            <a:off x="457200" y="1143000"/>
            <a:ext cx="8229600" cy="4983163"/>
          </a:xfrm>
        </p:spPr>
        <p:txBody>
          <a:bodyPr/>
          <a:lstStyle/>
          <a:p>
            <a:pPr eaLnBrk="1" hangingPunct="1">
              <a:buFont typeface="Wingdings" panose="05000000000000000000" pitchFamily="2" charset="2"/>
              <a:buNone/>
            </a:pPr>
            <a:r>
              <a:rPr lang="en-US" altLang="en-US" sz="2800" dirty="0">
                <a:solidFill>
                  <a:schemeClr val="tx1"/>
                </a:solidFill>
              </a:rPr>
              <a:t>class </a:t>
            </a:r>
            <a:r>
              <a:rPr lang="en-US" altLang="en-US" sz="2800" dirty="0" err="1">
                <a:solidFill>
                  <a:schemeClr val="tx1"/>
                </a:solidFill>
              </a:rPr>
              <a:t>MyException</a:t>
            </a:r>
            <a:r>
              <a:rPr lang="en-US" altLang="en-US" sz="2800" dirty="0">
                <a:solidFill>
                  <a:schemeClr val="tx1"/>
                </a:solidFill>
              </a:rPr>
              <a:t> extends Exception</a:t>
            </a:r>
          </a:p>
          <a:p>
            <a:pPr eaLnBrk="1" hangingPunct="1">
              <a:buFont typeface="Wingdings" panose="05000000000000000000" pitchFamily="2" charset="2"/>
              <a:buNone/>
            </a:pPr>
            <a:r>
              <a:rPr lang="en-US" altLang="en-US" sz="2800" dirty="0">
                <a:solidFill>
                  <a:schemeClr val="tx1"/>
                </a:solidFill>
              </a:rPr>
              <a:t>{ </a:t>
            </a:r>
          </a:p>
          <a:p>
            <a:pPr eaLnBrk="1" hangingPunct="1">
              <a:buFont typeface="Wingdings" panose="05000000000000000000" pitchFamily="2" charset="2"/>
              <a:buNone/>
            </a:pPr>
            <a:r>
              <a:rPr lang="en-US" altLang="en-US" sz="2800" dirty="0">
                <a:solidFill>
                  <a:schemeClr val="tx1"/>
                </a:solidFill>
              </a:rPr>
              <a:t>}</a:t>
            </a:r>
          </a:p>
          <a:p>
            <a:pPr eaLnBrk="1" hangingPunct="1">
              <a:buFont typeface="Wingdings" panose="05000000000000000000" pitchFamily="2" charset="2"/>
              <a:buNone/>
            </a:pPr>
            <a:r>
              <a:rPr lang="en-US" altLang="en-US" sz="2800" dirty="0">
                <a:solidFill>
                  <a:schemeClr val="tx1"/>
                </a:solidFill>
              </a:rPr>
              <a:t>Example:-</a:t>
            </a:r>
            <a:r>
              <a:rPr lang="en-US" altLang="en-US" sz="2800" dirty="0" err="1">
                <a:solidFill>
                  <a:schemeClr val="tx1"/>
                </a:solidFill>
                <a:hlinkClick r:id="rId2" action="ppaction://hlinkfile">
                  <a:extLst>
                    <a:ext uri="{A12FA001-AC4F-418D-AE19-62706E023703}">
                      <ahyp:hlinkClr xmlns:ahyp="http://schemas.microsoft.com/office/drawing/2018/hyperlinkcolor" val="tx"/>
                    </a:ext>
                  </a:extLst>
                </a:hlinkClick>
              </a:rPr>
              <a:t>CustomException</a:t>
            </a:r>
            <a:r>
              <a:rPr lang="en-US" altLang="en-US" sz="2800" dirty="0">
                <a:solidFill>
                  <a:schemeClr val="tx1"/>
                </a:solidFill>
              </a:rPr>
              <a:t>(invalidInputException.java) and (invalidInputExceptionEx.java)</a:t>
            </a:r>
          </a:p>
          <a:p>
            <a:pPr eaLnBrk="1" hangingPunct="1">
              <a:buFont typeface="Wingdings" panose="05000000000000000000" pitchFamily="2" charset="2"/>
              <a:buNone/>
            </a:pPr>
            <a:r>
              <a:rPr lang="en-US" altLang="en-US" sz="2800" dirty="0">
                <a:solidFill>
                  <a:schemeClr val="tx1"/>
                </a:solidFill>
              </a:rPr>
              <a:t>Exception methods:</a:t>
            </a:r>
          </a:p>
          <a:p>
            <a:pPr eaLnBrk="1" hangingPunct="1">
              <a:buFont typeface="Wingdings" panose="05000000000000000000" pitchFamily="2" charset="2"/>
              <a:buNone/>
            </a:pPr>
            <a:r>
              <a:rPr lang="en-US" altLang="en-US" sz="2800" dirty="0" err="1">
                <a:solidFill>
                  <a:schemeClr val="tx1"/>
                </a:solidFill>
              </a:rPr>
              <a:t>printStackTrace</a:t>
            </a:r>
            <a:r>
              <a:rPr lang="en-US" altLang="en-US" sz="2800" dirty="0">
                <a:solidFill>
                  <a:schemeClr val="tx1"/>
                </a:solidFill>
              </a:rPr>
              <a:t>():for displaying exception message with details</a:t>
            </a:r>
          </a:p>
          <a:p>
            <a:pPr eaLnBrk="1" hangingPunct="1">
              <a:buFont typeface="Wingdings" panose="05000000000000000000" pitchFamily="2" charset="2"/>
              <a:buNone/>
            </a:pPr>
            <a:r>
              <a:rPr lang="en-US" altLang="en-US" sz="2800" dirty="0" err="1">
                <a:solidFill>
                  <a:schemeClr val="tx1"/>
                </a:solidFill>
              </a:rPr>
              <a:t>getMessage</a:t>
            </a:r>
            <a:r>
              <a:rPr lang="en-US" altLang="en-US" sz="2800" dirty="0">
                <a:solidFill>
                  <a:schemeClr val="tx1"/>
                </a:solidFill>
              </a:rPr>
              <a:t>(): Only display  exception name</a:t>
            </a:r>
          </a:p>
        </p:txBody>
      </p:sp>
      <p:sp>
        <p:nvSpPr>
          <p:cNvPr id="19460" name="Slide Number Placeholder 3">
            <a:extLst>
              <a:ext uri="{FF2B5EF4-FFF2-40B4-BE49-F238E27FC236}">
                <a16:creationId xmlns:a16="http://schemas.microsoft.com/office/drawing/2014/main" id="{0678D1EA-E1D2-C2D6-B6D5-1716D20DE781}"/>
              </a:ext>
            </a:extLst>
          </p:cNvPr>
          <p:cNvSpPr>
            <a:spLocks noGrp="1" noChangeArrowheads="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defRPr/>
            </a:pPr>
            <a:fld id="{A808612E-E4B3-4ADC-B363-5A914CEA48D1}" type="slidenum">
              <a:rPr lang="en-US" altLang="en-US" smtClean="0"/>
              <a:pPr>
                <a:spcBef>
                  <a:spcPct val="0"/>
                </a:spcBef>
                <a:buFontTx/>
                <a:buNone/>
                <a:defRPr/>
              </a:pPr>
              <a:t>22</a:t>
            </a:fld>
            <a:endParaRPr lang="en-US" altLang="en-US" sz="1200">
              <a:solidFill>
                <a:srgbClr val="898989"/>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4460-1304-4B2D-A0CB-429223F3E701}"/>
              </a:ext>
            </a:extLst>
          </p:cNvPr>
          <p:cNvSpPr>
            <a:spLocks noGrp="1"/>
          </p:cNvSpPr>
          <p:nvPr>
            <p:ph type="title"/>
          </p:nvPr>
        </p:nvSpPr>
        <p:spPr/>
        <p:txBody>
          <a:bodyPr/>
          <a:lstStyle/>
          <a:p>
            <a:pPr algn="l"/>
            <a:r>
              <a:rPr lang="en-US" dirty="0">
                <a:solidFill>
                  <a:srgbClr val="C00000"/>
                </a:solidFill>
              </a:rPr>
              <a:t>Topics Covered….</a:t>
            </a:r>
          </a:p>
        </p:txBody>
      </p:sp>
      <p:sp>
        <p:nvSpPr>
          <p:cNvPr id="3" name="Content Placeholder 2">
            <a:extLst>
              <a:ext uri="{FF2B5EF4-FFF2-40B4-BE49-F238E27FC236}">
                <a16:creationId xmlns:a16="http://schemas.microsoft.com/office/drawing/2014/main" id="{2A9C37B1-B8DB-45B6-8208-DBC3CE401E3A}"/>
              </a:ext>
            </a:extLst>
          </p:cNvPr>
          <p:cNvSpPr>
            <a:spLocks noGrp="1"/>
          </p:cNvSpPr>
          <p:nvPr>
            <p:ph idx="1"/>
          </p:nvPr>
        </p:nvSpPr>
        <p:spPr/>
        <p:txBody>
          <a:bodyPr/>
          <a:lstStyle/>
          <a:p>
            <a:pPr>
              <a:buFont typeface="Wingdings" panose="05000000000000000000" pitchFamily="2" charset="2"/>
              <a:buChar char="ü"/>
            </a:pPr>
            <a:r>
              <a:rPr lang="en-US" dirty="0">
                <a:solidFill>
                  <a:schemeClr val="tx1"/>
                </a:solidFill>
              </a:rPr>
              <a:t>handling exceptions in Java</a:t>
            </a:r>
          </a:p>
          <a:p>
            <a:pPr marL="0" indent="0">
              <a:buNone/>
            </a:pPr>
            <a:endParaRPr lang="en-US" dirty="0"/>
          </a:p>
        </p:txBody>
      </p:sp>
    </p:spTree>
    <p:extLst>
      <p:ext uri="{BB962C8B-B14F-4D97-AF65-F5344CB8AC3E}">
        <p14:creationId xmlns:p14="http://schemas.microsoft.com/office/powerpoint/2010/main" val="372659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F355-9252-4275-9594-BE4D63583DEA}"/>
              </a:ext>
            </a:extLst>
          </p:cNvPr>
          <p:cNvSpPr>
            <a:spLocks noGrp="1"/>
          </p:cNvSpPr>
          <p:nvPr>
            <p:ph type="title"/>
          </p:nvPr>
        </p:nvSpPr>
        <p:spPr/>
        <p:txBody>
          <a:bodyPr/>
          <a:lstStyle/>
          <a:p>
            <a:r>
              <a:rPr lang="en-US" b="1" dirty="0"/>
              <a:t>Exception Handling</a:t>
            </a:r>
            <a:endParaRPr lang="en-US" dirty="0"/>
          </a:p>
        </p:txBody>
      </p:sp>
      <p:sp>
        <p:nvSpPr>
          <p:cNvPr id="3" name="Content Placeholder 2">
            <a:extLst>
              <a:ext uri="{FF2B5EF4-FFF2-40B4-BE49-F238E27FC236}">
                <a16:creationId xmlns:a16="http://schemas.microsoft.com/office/drawing/2014/main" id="{D38DC7B0-610E-4BF3-B724-314D49B705FA}"/>
              </a:ext>
            </a:extLst>
          </p:cNvPr>
          <p:cNvSpPr>
            <a:spLocks noGrp="1"/>
          </p:cNvSpPr>
          <p:nvPr>
            <p:ph idx="1"/>
          </p:nvPr>
        </p:nvSpPr>
        <p:spPr/>
        <p:txBody>
          <a:bodyPr>
            <a:normAutofit/>
          </a:bodyPr>
          <a:lstStyle/>
          <a:p>
            <a:pPr marL="0" indent="0" algn="just">
              <a:buNone/>
            </a:pPr>
            <a:r>
              <a:rPr lang="en-US" sz="2800" dirty="0">
                <a:solidFill>
                  <a:schemeClr val="tx2"/>
                </a:solidFill>
              </a:rPr>
              <a:t>Exception is an abnormal condition means result out of expectation. Exception is an event that disturbs the normal flow of the program. Actually it is unexpected result which we do not think. Suppose we have defined array with size 5 but we are trying to access array of index 6. So, in this situation exception occurs.</a:t>
            </a:r>
          </a:p>
        </p:txBody>
      </p:sp>
    </p:spTree>
    <p:extLst>
      <p:ext uri="{BB962C8B-B14F-4D97-AF65-F5344CB8AC3E}">
        <p14:creationId xmlns:p14="http://schemas.microsoft.com/office/powerpoint/2010/main" val="381468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F8C9-F944-065F-A385-44720F146182}"/>
              </a:ext>
            </a:extLst>
          </p:cNvPr>
          <p:cNvSpPr>
            <a:spLocks noGrp="1"/>
          </p:cNvSpPr>
          <p:nvPr>
            <p:ph type="title"/>
          </p:nvPr>
        </p:nvSpPr>
        <p:spPr/>
        <p:txBody>
          <a:bodyPr>
            <a:normAutofit fontScale="90000"/>
          </a:bodyPr>
          <a:lstStyle/>
          <a:p>
            <a:r>
              <a:rPr lang="en-US" b="1" dirty="0"/>
              <a:t>Exception Hierarchy</a:t>
            </a:r>
            <a:br>
              <a:rPr lang="en-US" b="1" dirty="0"/>
            </a:br>
            <a:endParaRPr lang="en-US" dirty="0"/>
          </a:p>
        </p:txBody>
      </p:sp>
      <p:pic>
        <p:nvPicPr>
          <p:cNvPr id="5" name="Picture 4">
            <a:extLst>
              <a:ext uri="{FF2B5EF4-FFF2-40B4-BE49-F238E27FC236}">
                <a16:creationId xmlns:a16="http://schemas.microsoft.com/office/drawing/2014/main" id="{D09AD655-5629-EFD2-4C15-828CA72C654D}"/>
              </a:ext>
            </a:extLst>
          </p:cNvPr>
          <p:cNvPicPr>
            <a:picLocks noChangeAspect="1"/>
          </p:cNvPicPr>
          <p:nvPr/>
        </p:nvPicPr>
        <p:blipFill>
          <a:blip r:embed="rId2"/>
          <a:stretch>
            <a:fillRect/>
          </a:stretch>
        </p:blipFill>
        <p:spPr>
          <a:xfrm>
            <a:off x="457200" y="1064941"/>
            <a:ext cx="8229600" cy="4728117"/>
          </a:xfrm>
          <a:prstGeom prst="rect">
            <a:avLst/>
          </a:prstGeom>
        </p:spPr>
      </p:pic>
    </p:spTree>
    <p:extLst>
      <p:ext uri="{BB962C8B-B14F-4D97-AF65-F5344CB8AC3E}">
        <p14:creationId xmlns:p14="http://schemas.microsoft.com/office/powerpoint/2010/main" val="202920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E2B822-889B-3A35-18C5-B9E86CB422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4800"/>
            <a:ext cx="8816241" cy="4419600"/>
          </a:xfrm>
        </p:spPr>
      </p:pic>
    </p:spTree>
    <p:extLst>
      <p:ext uri="{BB962C8B-B14F-4D97-AF65-F5344CB8AC3E}">
        <p14:creationId xmlns:p14="http://schemas.microsoft.com/office/powerpoint/2010/main" val="150122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632F-61AC-9117-CA3E-5ADB3D933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CDCD18-9C5E-4815-7A6A-C0BAA9F7EB78}"/>
              </a:ext>
            </a:extLst>
          </p:cNvPr>
          <p:cNvSpPr>
            <a:spLocks noGrp="1"/>
          </p:cNvSpPr>
          <p:nvPr>
            <p:ph idx="1"/>
          </p:nvPr>
        </p:nvSpPr>
        <p:spPr/>
        <p:txBody>
          <a:bodyPr/>
          <a:lstStyle/>
          <a:p>
            <a:pPr marL="0" indent="0">
              <a:buNone/>
            </a:pPr>
            <a:r>
              <a:rPr lang="en-US" dirty="0"/>
              <a:t>Built-in Exceptions</a:t>
            </a:r>
          </a:p>
          <a:p>
            <a:pPr>
              <a:buFont typeface="Wingdings" panose="05000000000000000000" pitchFamily="2" charset="2"/>
              <a:buChar char="ü"/>
            </a:pPr>
            <a:r>
              <a:rPr lang="en-US" dirty="0"/>
              <a:t>    Checked Exception</a:t>
            </a:r>
          </a:p>
          <a:p>
            <a:pPr>
              <a:buFont typeface="Wingdings" panose="05000000000000000000" pitchFamily="2" charset="2"/>
              <a:buChar char="ü"/>
            </a:pPr>
            <a:r>
              <a:rPr lang="en-US" dirty="0"/>
              <a:t>    Unchecked Exception </a:t>
            </a:r>
          </a:p>
        </p:txBody>
      </p:sp>
    </p:spTree>
    <p:extLst>
      <p:ext uri="{BB962C8B-B14F-4D97-AF65-F5344CB8AC3E}">
        <p14:creationId xmlns:p14="http://schemas.microsoft.com/office/powerpoint/2010/main" val="57302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8E50-A3E6-19D1-2831-701AE249C2EF}"/>
              </a:ext>
            </a:extLst>
          </p:cNvPr>
          <p:cNvSpPr>
            <a:spLocks noGrp="1"/>
          </p:cNvSpPr>
          <p:nvPr>
            <p:ph type="title"/>
          </p:nvPr>
        </p:nvSpPr>
        <p:spPr/>
        <p:txBody>
          <a:bodyPr>
            <a:normAutofit fontScale="90000"/>
          </a:bodyPr>
          <a:lstStyle/>
          <a:p>
            <a:br>
              <a:rPr lang="en-US" dirty="0"/>
            </a:br>
            <a:r>
              <a:rPr lang="en-US" dirty="0"/>
              <a:t>Built-in Exceptions</a:t>
            </a:r>
            <a:br>
              <a:rPr lang="en-US" dirty="0"/>
            </a:br>
            <a:endParaRPr lang="en-US" dirty="0"/>
          </a:p>
        </p:txBody>
      </p:sp>
      <p:sp>
        <p:nvSpPr>
          <p:cNvPr id="3" name="Content Placeholder 2">
            <a:extLst>
              <a:ext uri="{FF2B5EF4-FFF2-40B4-BE49-F238E27FC236}">
                <a16:creationId xmlns:a16="http://schemas.microsoft.com/office/drawing/2014/main" id="{D7E30D56-BC78-0EEA-FB38-73D5B150BB6A}"/>
              </a:ext>
            </a:extLst>
          </p:cNvPr>
          <p:cNvSpPr>
            <a:spLocks noGrp="1"/>
          </p:cNvSpPr>
          <p:nvPr>
            <p:ph idx="1"/>
          </p:nvPr>
        </p:nvSpPr>
        <p:spPr/>
        <p:txBody>
          <a:bodyPr/>
          <a:lstStyle/>
          <a:p>
            <a:pPr marL="0" indent="0" algn="just">
              <a:buNone/>
            </a:pPr>
            <a:r>
              <a:rPr lang="en-US" b="1" dirty="0"/>
              <a:t>Checked Exceptions: </a:t>
            </a:r>
            <a:r>
              <a:rPr lang="en-US" dirty="0"/>
              <a:t>Checked exceptions are called compile-time exceptions because these exceptions are checked at compile-time by the compiler. </a:t>
            </a:r>
          </a:p>
          <a:p>
            <a:pPr marL="0" indent="0" algn="just">
              <a:buNone/>
            </a:pPr>
            <a:r>
              <a:rPr lang="en-US" b="1" dirty="0"/>
              <a:t>Unchecked Exceptions:</a:t>
            </a:r>
            <a:r>
              <a:rPr lang="en-US" dirty="0"/>
              <a:t> </a:t>
            </a:r>
          </a:p>
          <a:p>
            <a:pPr marL="0" indent="0" algn="just">
              <a:buNone/>
            </a:pPr>
            <a:r>
              <a:rPr lang="en-US" dirty="0"/>
              <a:t>The unchecked exceptions are just opposite to the checked exceptions. The compiler will not check these exceptions at compile time. </a:t>
            </a:r>
          </a:p>
        </p:txBody>
      </p:sp>
    </p:spTree>
    <p:extLst>
      <p:ext uri="{BB962C8B-B14F-4D97-AF65-F5344CB8AC3E}">
        <p14:creationId xmlns:p14="http://schemas.microsoft.com/office/powerpoint/2010/main" val="8124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E893F-381F-F7EF-B976-DC5633E6A196}"/>
              </a:ext>
            </a:extLst>
          </p:cNvPr>
          <p:cNvSpPr>
            <a:spLocks noGrp="1"/>
          </p:cNvSpPr>
          <p:nvPr>
            <p:ph idx="1"/>
          </p:nvPr>
        </p:nvSpPr>
        <p:spPr>
          <a:xfrm>
            <a:off x="457200" y="762000"/>
            <a:ext cx="8229600" cy="4525963"/>
          </a:xfrm>
        </p:spPr>
        <p:txBody>
          <a:bodyPr/>
          <a:lstStyle/>
          <a:p>
            <a:pPr marL="0" indent="0" algn="just">
              <a:buNone/>
            </a:pPr>
            <a:r>
              <a:rPr lang="en-US" b="1" dirty="0"/>
              <a:t>User-Defined Exceptions:</a:t>
            </a:r>
          </a:p>
          <a:p>
            <a:pPr marL="0" indent="0" algn="just">
              <a:buNone/>
            </a:pPr>
            <a:r>
              <a:rPr lang="en-US" sz="2800" dirty="0"/>
              <a:t>Sometimes, the built-in exceptions in Java are not able to describe a certain situation. In such cases, users can also create exceptions, which are called ‘user-defined Exceptions’. </a:t>
            </a:r>
          </a:p>
        </p:txBody>
      </p:sp>
    </p:spTree>
    <p:extLst>
      <p:ext uri="{BB962C8B-B14F-4D97-AF65-F5344CB8AC3E}">
        <p14:creationId xmlns:p14="http://schemas.microsoft.com/office/powerpoint/2010/main" val="2691342428"/>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9742</TotalTime>
  <Words>842</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Calibri</vt:lpstr>
      <vt:lpstr>Courier New</vt:lpstr>
      <vt:lpstr>Tahoma</vt:lpstr>
      <vt:lpstr>Wingdings</vt:lpstr>
      <vt:lpstr>Lpu theme final with copyright(S)</vt:lpstr>
      <vt:lpstr>CAP477 PROGRAMMING IN JAVA</vt:lpstr>
      <vt:lpstr>What do we need to know?</vt:lpstr>
      <vt:lpstr>Topics Covered….</vt:lpstr>
      <vt:lpstr>Exception Handling</vt:lpstr>
      <vt:lpstr>Exception Hierarchy </vt:lpstr>
      <vt:lpstr>PowerPoint Presentation</vt:lpstr>
      <vt:lpstr>PowerPoint Presentation</vt:lpstr>
      <vt:lpstr> Built-in Exceptions </vt:lpstr>
      <vt:lpstr>PowerPoint Presentation</vt:lpstr>
      <vt:lpstr> Exception Handling where exceptions may occur </vt:lpstr>
      <vt:lpstr>  Five keywords used in Exception handling: </vt:lpstr>
      <vt:lpstr>Checked Exception Example</vt:lpstr>
      <vt:lpstr>PowerPoint Presentation</vt:lpstr>
      <vt:lpstr>Example: ArithmeticException </vt:lpstr>
      <vt:lpstr>Methods to print the Exception information: </vt:lpstr>
      <vt:lpstr> finally block </vt:lpstr>
      <vt:lpstr>Multiple catch block: </vt:lpstr>
      <vt:lpstr>Throw/throws keyword </vt:lpstr>
      <vt:lpstr>PowerPoint Presentation</vt:lpstr>
      <vt:lpstr>differences</vt:lpstr>
      <vt:lpstr>PowerPoint Presentation</vt:lpstr>
      <vt:lpstr>Custom exception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347</cp:revision>
  <dcterms:created xsi:type="dcterms:W3CDTF">2014-05-25T11:13:57Z</dcterms:created>
  <dcterms:modified xsi:type="dcterms:W3CDTF">2024-04-12T06:08:55Z</dcterms:modified>
</cp:coreProperties>
</file>