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7" r:id="rId3"/>
    <p:sldId id="277" r:id="rId4"/>
    <p:sldId id="278" r:id="rId5"/>
    <p:sldId id="380" r:id="rId6"/>
    <p:sldId id="381" r:id="rId7"/>
    <p:sldId id="382" r:id="rId8"/>
    <p:sldId id="279" r:id="rId9"/>
    <p:sldId id="280" r:id="rId10"/>
    <p:sldId id="368" r:id="rId11"/>
    <p:sldId id="286" r:id="rId12"/>
    <p:sldId id="287" r:id="rId13"/>
    <p:sldId id="288" r:id="rId14"/>
    <p:sldId id="289" r:id="rId15"/>
    <p:sldId id="290" r:id="rId16"/>
    <p:sldId id="291" r:id="rId17"/>
    <p:sldId id="281" r:id="rId18"/>
    <p:sldId id="282" r:id="rId19"/>
    <p:sldId id="283" r:id="rId20"/>
    <p:sldId id="370" r:id="rId21"/>
    <p:sldId id="383" r:id="rId22"/>
    <p:sldId id="371" r:id="rId23"/>
    <p:sldId id="372" r:id="rId24"/>
    <p:sldId id="384" r:id="rId25"/>
    <p:sldId id="377" r:id="rId26"/>
    <p:sldId id="378" r:id="rId27"/>
    <p:sldId id="374" r:id="rId28"/>
    <p:sldId id="375" r:id="rId29"/>
    <p:sldId id="273" r:id="rId30"/>
    <p:sldId id="379" r:id="rId31"/>
    <p:sldId id="271" r:id="rId32"/>
    <p:sldId id="272" r:id="rId33"/>
    <p:sldId id="35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24D7895-CF97-4552-B890-9AB2198B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C988-7BB2-4BFA-89E9-6B2DB4E1576E}" type="datetimeFigureOut">
              <a:rPr lang="en-US"/>
              <a:pPr>
                <a:defRPr/>
              </a:pPr>
              <a:t>4/30/2024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CCCA5A-B1E7-4BB4-BAC1-C7E57E9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AB3277-1D4D-438D-A472-097DA33F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77F4-85AD-4170-A230-86801909F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1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3" y="943897"/>
            <a:ext cx="7978879" cy="212376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3136488"/>
            <a:ext cx="8001000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#add-E-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orityqueue-remove-method-in-java/" TargetMode="External"/><Relationship Id="rId2" Type="http://schemas.openxmlformats.org/officeDocument/2006/relationships/hyperlink" Target="https://www.geeksforgeeks.org/priorityqueue-add-method-in-java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pop-method-in-java/" TargetMode="External"/><Relationship Id="rId2" Type="http://schemas.openxmlformats.org/officeDocument/2006/relationships/hyperlink" Target="https://www.geeksforgeeks.org/stack-push-method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tack-search-method-in-java/" TargetMode="External"/><Relationship Id="rId5" Type="http://schemas.openxmlformats.org/officeDocument/2006/relationships/hyperlink" Target="https://www.geeksforgeeks.org/stack-empty-method-in-java/" TargetMode="External"/><Relationship Id="rId4" Type="http://schemas.openxmlformats.org/officeDocument/2006/relationships/hyperlink" Target="https://www.geeksforgeeks.org/stack-peek-method-in-jav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9" y="1543050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98" y="3194865"/>
            <a:ext cx="8197703" cy="543809"/>
          </a:xfrm>
        </p:spPr>
        <p:txBody>
          <a:bodyPr>
            <a:normAutofit fontScale="85000" lnSpcReduction="20000"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					</a:t>
            </a:r>
            <a:r>
              <a:rPr lang="en-US" sz="2000" dirty="0">
                <a:solidFill>
                  <a:schemeClr val="bg1"/>
                </a:solidFill>
              </a:rPr>
              <a:t>Presented by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				Kumar Vishal</a:t>
            </a:r>
          </a:p>
          <a:p>
            <a:pPr algn="ctr">
              <a:spcBef>
                <a:spcPts val="0"/>
              </a:spcBef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69A1-8364-405B-BC99-F5986ED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3F05-EBFB-4876-9137-8D499126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 uses a concept of </a:t>
            </a:r>
            <a:r>
              <a:rPr lang="en-US" i="1" dirty="0"/>
              <a:t>dynamic array </a:t>
            </a:r>
            <a:r>
              <a:rPr lang="en-US" dirty="0"/>
              <a:t>for storing the elements.</a:t>
            </a:r>
          </a:p>
          <a:p>
            <a:r>
              <a:rPr lang="en-US" dirty="0"/>
              <a:t> It is like an array, with </a:t>
            </a:r>
            <a:r>
              <a:rPr lang="en-US" i="1" dirty="0"/>
              <a:t>no size limit</a:t>
            </a:r>
            <a:r>
              <a:rPr lang="en-US" dirty="0"/>
              <a:t>. We can add or remove elements anytime.</a:t>
            </a:r>
          </a:p>
          <a:p>
            <a:r>
              <a:rPr lang="en-US" dirty="0"/>
              <a:t>It is found in the </a:t>
            </a:r>
            <a:r>
              <a:rPr lang="en-US" i="1" dirty="0" err="1"/>
              <a:t>java.util</a:t>
            </a:r>
            <a:r>
              <a:rPr lang="en-US" dirty="0"/>
              <a:t> package</a:t>
            </a:r>
          </a:p>
          <a:p>
            <a:r>
              <a:rPr lang="en-US" dirty="0" err="1"/>
              <a:t>ArrayList</a:t>
            </a:r>
            <a:r>
              <a:rPr lang="en-US" dirty="0"/>
              <a:t> class can contain duplicate elements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5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F72260C-A965-47CC-BAA4-69586C2F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E2322FB-5EC4-4309-AEFC-C2517816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err="1"/>
              <a:t>ArrayList</a:t>
            </a:r>
            <a:r>
              <a:rPr lang="en-US" altLang="en-US" b="1" dirty="0"/>
              <a:t> al=new </a:t>
            </a:r>
            <a:r>
              <a:rPr lang="en-US" altLang="en-US" b="1" dirty="0" err="1"/>
              <a:t>ArrayList</a:t>
            </a:r>
            <a:r>
              <a:rPr lang="en-US" altLang="en-US" b="1" dirty="0"/>
              <a:t>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//creating old non-generic </a:t>
            </a:r>
            <a:r>
              <a:rPr lang="en-US" altLang="en-US" dirty="0" err="1"/>
              <a:t>arraylist</a:t>
            </a:r>
            <a:r>
              <a:rPr lang="en-US" altLang="en-US" dirty="0"/>
              <a:t>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 err="1"/>
              <a:t>ArrayList</a:t>
            </a:r>
            <a:r>
              <a:rPr lang="en-US" altLang="en-US" b="1" dirty="0"/>
              <a:t>&lt;String&gt; al=new </a:t>
            </a:r>
            <a:r>
              <a:rPr lang="en-US" altLang="en-US" b="1" dirty="0" err="1"/>
              <a:t>ArrayList</a:t>
            </a:r>
            <a:r>
              <a:rPr lang="en-US" altLang="en-US" b="1" dirty="0"/>
              <a:t>&lt;String&gt;();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//creating new generic </a:t>
            </a:r>
            <a:r>
              <a:rPr lang="en-US" altLang="en-US" dirty="0" err="1"/>
              <a:t>arraylist</a:t>
            </a:r>
            <a:r>
              <a:rPr lang="en-US" altLang="en-US" dirty="0"/>
              <a:t>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Java new generic collection allows you to have only one type of object in a collection. Now it is type safe so typecasting is not required at runtime.</a:t>
            </a:r>
            <a:endParaRPr lang="en-US" altLang="en-US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337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70C4AA4-F4A3-4C23-8B63-0AEBB3ED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Methods in </a:t>
            </a:r>
            <a:r>
              <a:rPr lang="en-US" altLang="en-US" dirty="0" err="1"/>
              <a:t>ArrayList</a:t>
            </a:r>
            <a:r>
              <a:rPr lang="en-US" altLang="en-US" dirty="0"/>
              <a:t>: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ED28783-A3F7-463F-B5F8-04BCC253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55626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z="2400" b="1" dirty="0"/>
              <a:t>Add():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Add new elements to an </a:t>
            </a:r>
            <a:r>
              <a:rPr lang="en-US" altLang="en-US" sz="2400" b="1" dirty="0" err="1"/>
              <a:t>ArrayList</a:t>
            </a:r>
            <a:r>
              <a:rPr lang="en-US" altLang="en-US" sz="2400" b="1" dirty="0"/>
              <a:t> using the </a:t>
            </a:r>
            <a:r>
              <a:rPr lang="en-US" altLang="en-US" sz="2400" b="1" dirty="0">
                <a:hlinkClick r:id="rId2"/>
              </a:rPr>
              <a:t>add()</a:t>
            </a:r>
            <a:r>
              <a:rPr lang="en-US" altLang="en-US" sz="2400" b="1" dirty="0"/>
              <a:t> method.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arrayListObj.add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arrayListElement</a:t>
            </a:r>
            <a:r>
              <a:rPr lang="en-US" altLang="en-US" sz="2400" dirty="0"/>
              <a:t>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List.add</a:t>
            </a:r>
            <a:r>
              <a:rPr lang="en-US" altLang="en-US" sz="2400" dirty="0"/>
              <a:t>(“java”)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2. 	Adding an element at a particular index in an </a:t>
            </a:r>
            <a:r>
              <a:rPr lang="en-US" altLang="en-US" sz="2400" b="1" dirty="0" err="1"/>
              <a:t>ArrayList</a:t>
            </a:r>
            <a:r>
              <a:rPr lang="en-US" altLang="en-US" sz="2400" b="1" dirty="0"/>
              <a:t>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arrayListObj.add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arrayListIndex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arrayListElement</a:t>
            </a:r>
            <a:r>
              <a:rPr lang="en-US" altLang="en-US" sz="2400" dirty="0"/>
              <a:t>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List.add</a:t>
            </a:r>
            <a:r>
              <a:rPr lang="en-US" altLang="en-US" sz="2400" dirty="0"/>
              <a:t>(2, 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776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411B192-2E5C-4428-947B-3AA9CD96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58213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3. size():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to find the size of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size()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4. get():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access the element at a particular index in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get()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657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4EEA7587-6BF0-4543-A5CF-ABB2D09D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5. Set():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modify the element at a particular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using the set() 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arrayListObj.set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index,element</a:t>
            </a:r>
            <a:r>
              <a:rPr lang="en-US" altLang="en-US" sz="2800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List.set</a:t>
            </a:r>
            <a:r>
              <a:rPr lang="en-US" altLang="en-US" sz="2800" dirty="0"/>
              <a:t>(4, “java”)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6. </a:t>
            </a:r>
            <a:r>
              <a:rPr lang="en-US" altLang="en-US" sz="2800" b="1" dirty="0" err="1"/>
              <a:t>isEmpty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check if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is empty using the </a:t>
            </a:r>
            <a:r>
              <a:rPr lang="en-US" altLang="en-US" sz="2800" dirty="0" err="1"/>
              <a:t>isEmpty</a:t>
            </a:r>
            <a:r>
              <a:rPr lang="en-US" altLang="en-US" sz="2800" dirty="0"/>
              <a:t>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It will return true or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List.isEmpty</a:t>
            </a:r>
            <a:r>
              <a:rPr lang="en-US" altLang="en-US" sz="28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271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55CE6D91-96DC-4E23-A28F-CFDC0A6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7. contains():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This method returns true if this list contains the specified element.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boolean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retval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arrlist.contains</a:t>
            </a:r>
            <a:r>
              <a:rPr lang="en-US" altLang="en-US" sz="2800" dirty="0"/>
              <a:t>(10);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8. remove():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the element at a given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arrayListObj.remove</a:t>
            </a:r>
            <a:r>
              <a:rPr lang="en-US" altLang="en-US" sz="2800" dirty="0"/>
              <a:t>(int index)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9</a:t>
            </a:r>
            <a:r>
              <a:rPr lang="en-US" altLang="en-US" sz="2800" dirty="0"/>
              <a:t>. </a:t>
            </a:r>
            <a:r>
              <a:rPr lang="en-US" altLang="en-US" sz="2800" b="1" dirty="0" err="1"/>
              <a:t>removeAll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all the elements from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976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8C213E08-5A8E-4A8E-8363-0ACDDA80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10. </a:t>
            </a:r>
            <a:r>
              <a:rPr lang="en-US" altLang="en-US" b="1" dirty="0" err="1"/>
              <a:t>indexOf</a:t>
            </a:r>
            <a:r>
              <a:rPr lang="en-US" altLang="en-US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</a:t>
            </a:r>
            <a:r>
              <a:rPr lang="en-US" altLang="en-US" dirty="0" err="1"/>
              <a:t>indexOf</a:t>
            </a:r>
            <a:r>
              <a:rPr lang="en-US" altLang="en-US" dirty="0"/>
              <a:t>() method of </a:t>
            </a:r>
            <a:r>
              <a:rPr lang="en-US" altLang="en-US" dirty="0" err="1"/>
              <a:t>ArrayList</a:t>
            </a:r>
            <a:r>
              <a:rPr lang="en-US" altLang="en-US" dirty="0"/>
              <a:t> returns the index of the first occurrence of the specified element in this list, or -1 if this list does not contain the element.</a:t>
            </a:r>
          </a:p>
        </p:txBody>
      </p:sp>
    </p:spTree>
    <p:extLst>
      <p:ext uri="{BB962C8B-B14F-4D97-AF65-F5344CB8AC3E}">
        <p14:creationId xmlns:p14="http://schemas.microsoft.com/office/powerpoint/2010/main" val="305850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1C41DC7-82EE-46FD-96CB-D5843BEB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Iterator interface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51F1-D948-4CCB-B212-87345E80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754563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/>
              <a:t>Iterator </a:t>
            </a:r>
            <a:r>
              <a:rPr lang="en-US" dirty="0"/>
              <a:t>is an interface that iterates the elements.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/>
              <a:t>Iterator</a:t>
            </a:r>
            <a:r>
              <a:rPr lang="en-US" dirty="0"/>
              <a:t> can traverse elements in a collection only in </a:t>
            </a:r>
            <a:r>
              <a:rPr lang="en-US" b="1" dirty="0"/>
              <a:t>forward direction</a:t>
            </a:r>
            <a:r>
              <a:rPr lang="en-US" dirty="0"/>
              <a:t>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 It is used to traverse the list and modify the elements. </a:t>
            </a:r>
            <a:r>
              <a:rPr lang="en-US" b="1" dirty="0"/>
              <a:t>Iterator interface </a:t>
            </a:r>
            <a:r>
              <a:rPr lang="en-US" dirty="0"/>
              <a:t>has three methods:</a:t>
            </a:r>
          </a:p>
          <a:p>
            <a:pPr lvl="1" algn="just">
              <a:defRPr/>
            </a:pPr>
            <a:r>
              <a:rPr lang="en-US" b="1" dirty="0"/>
              <a:t>public boolean hasNext()</a:t>
            </a:r>
            <a:r>
              <a:rPr lang="en-US" dirty="0"/>
              <a:t> – This method returns true if the iterator has more elements.</a:t>
            </a:r>
          </a:p>
          <a:p>
            <a:pPr lvl="1" algn="just">
              <a:defRPr/>
            </a:pPr>
            <a:r>
              <a:rPr lang="en-US" b="1" dirty="0"/>
              <a:t>public object next()</a:t>
            </a:r>
            <a:r>
              <a:rPr lang="en-US" dirty="0"/>
              <a:t> – It returns the element and moves the cursor pointer to the next element.</a:t>
            </a:r>
          </a:p>
          <a:p>
            <a:pPr lvl="1" algn="just">
              <a:defRPr/>
            </a:pPr>
            <a:r>
              <a:rPr lang="en-US" b="1" dirty="0"/>
              <a:t>public void remove()</a:t>
            </a:r>
            <a:r>
              <a:rPr lang="en-US" dirty="0"/>
              <a:t> – This method removes the last elements returned by the iterator. 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1AC93D3-D0DA-4379-B894-6732517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ListIterator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2E4207D-88FA-496F-9AB5-956F4F05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ListIterator</a:t>
            </a:r>
            <a:r>
              <a:rPr lang="en-US" altLang="en-US" sz="2800" dirty="0"/>
              <a:t> is an interface in a </a:t>
            </a:r>
            <a:r>
              <a:rPr lang="en-US" altLang="en-US" sz="2800" b="1" dirty="0"/>
              <a:t>Collection framework</a:t>
            </a:r>
            <a:r>
              <a:rPr lang="en-US" altLang="en-US" sz="2800" dirty="0"/>
              <a:t>, and it extends the </a:t>
            </a:r>
            <a:r>
              <a:rPr lang="en-US" altLang="en-US" sz="2800" b="1" dirty="0"/>
              <a:t>Iterator</a:t>
            </a:r>
            <a:r>
              <a:rPr lang="en-US" altLang="en-US" sz="2800" dirty="0"/>
              <a:t> interface. </a:t>
            </a:r>
          </a:p>
          <a:p>
            <a:pPr eaLnBrk="1" hangingPunct="1"/>
            <a:r>
              <a:rPr lang="en-US" altLang="en-US" sz="2800" b="1" dirty="0"/>
              <a:t>Using ListIterator</a:t>
            </a:r>
            <a:r>
              <a:rPr lang="en-US" altLang="en-US" sz="2800" dirty="0"/>
              <a:t>, you can traverse the elements of the collection in both </a:t>
            </a:r>
            <a:r>
              <a:rPr lang="en-US" altLang="en-US" sz="2800" b="1" dirty="0"/>
              <a:t>forward</a:t>
            </a:r>
            <a:r>
              <a:rPr lang="en-US" altLang="en-US" sz="2800" dirty="0"/>
              <a:t> and </a:t>
            </a:r>
            <a:r>
              <a:rPr lang="en-US" altLang="en-US" sz="2800" b="1" dirty="0"/>
              <a:t>backwards</a:t>
            </a:r>
            <a:r>
              <a:rPr lang="en-US" altLang="en-US" sz="2800" dirty="0"/>
              <a:t> directions.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9D1D3AE-9328-4A08-854C-AB56AAEC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Methods in ListIterator 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1969C90-F1C9-41C6-A9A5-7F990DD1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void add(Object object)</a:t>
            </a:r>
            <a:r>
              <a:rPr lang="en-US" altLang="en-US" sz="2000"/>
              <a:t>: It inserts object immediately before the element that is returned by the next( ) function.</a:t>
            </a:r>
          </a:p>
          <a:p>
            <a:pPr eaLnBrk="1" hangingPunct="1"/>
            <a:r>
              <a:rPr lang="en-US" altLang="en-US" sz="2000" b="1"/>
              <a:t>boolean hasNext( )</a:t>
            </a:r>
            <a:r>
              <a:rPr lang="en-US" altLang="en-US" sz="2000"/>
              <a:t>: It returns true if the list has a next element.</a:t>
            </a:r>
          </a:p>
          <a:p>
            <a:pPr eaLnBrk="1" hangingPunct="1"/>
            <a:r>
              <a:rPr lang="en-US" altLang="en-US" sz="2000" b="1"/>
              <a:t>boolean hasPrevious( )</a:t>
            </a:r>
            <a:r>
              <a:rPr lang="en-US" altLang="en-US" sz="2000"/>
              <a:t>: It returns true if the list has a previous element.</a:t>
            </a:r>
          </a:p>
          <a:p>
            <a:pPr eaLnBrk="1" hangingPunct="1"/>
            <a:r>
              <a:rPr lang="en-US" altLang="en-US" sz="2000" b="1"/>
              <a:t>Object next( )</a:t>
            </a:r>
            <a:r>
              <a:rPr lang="en-US" altLang="en-US" sz="2000"/>
              <a:t>: It returns the next element of the list. It throws ‘NoSuchElementException’ if there is no next element in the list.</a:t>
            </a:r>
          </a:p>
          <a:p>
            <a:pPr eaLnBrk="1" hangingPunct="1"/>
            <a:r>
              <a:rPr lang="en-US" altLang="en-US" sz="2000" b="1"/>
              <a:t>Object previous( )</a:t>
            </a:r>
            <a:r>
              <a:rPr lang="en-US" altLang="en-US" sz="2000"/>
              <a:t>: It returns the previous element of the list. It throws ‘NoSuchElementException’ if there is no previous element.</a:t>
            </a:r>
          </a:p>
          <a:p>
            <a:pPr eaLnBrk="1" hangingPunct="1"/>
            <a:r>
              <a:rPr lang="en-US" altLang="en-US" sz="2000" b="1"/>
              <a:t>void remove( )</a:t>
            </a:r>
            <a:r>
              <a:rPr lang="en-US" altLang="en-US" sz="2000"/>
              <a:t>: It removes the current element from the list. It throws ‘IllegalStateException’ if this function is called before next( ) or previous( ) is invoked.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785B-24E1-4F09-A1CF-738CE889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Collection Framework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topics covered: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8626-15CF-446E-9F34-D5D67337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ArrayList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ListIterator interface,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TreeSet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comparable and comparator, </a:t>
            </a:r>
          </a:p>
        </p:txBody>
      </p:sp>
    </p:spTree>
    <p:extLst>
      <p:ext uri="{BB962C8B-B14F-4D97-AF65-F5344CB8AC3E}">
        <p14:creationId xmlns:p14="http://schemas.microsoft.com/office/powerpoint/2010/main" val="121337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68A-F2BF-4767-8B00-8A9A1E6E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74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Linkedlist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65EC-BBC4-4B0A-9195-AFC6E2C2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LinkedList class uses a doubly linked list to store the elements.</a:t>
            </a:r>
          </a:p>
          <a:p>
            <a:pPr marL="0" indent="0">
              <a:buNone/>
            </a:pPr>
            <a:r>
              <a:rPr lang="en-US" dirty="0"/>
              <a:t>Methods: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03A1D-7C50-4743-B029-53AF8B7B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3442"/>
              </p:ext>
            </p:extLst>
          </p:nvPr>
        </p:nvGraphicFramePr>
        <p:xfrm>
          <a:off x="457200" y="322310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39449017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64603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addFirst(E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insert the given element at the beginning of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41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addLast(E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append the given element to the end of a list.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2250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033DBA-B378-4F51-95E2-B4707A41D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43994"/>
              </p:ext>
            </p:extLst>
          </p:nvPr>
        </p:nvGraphicFramePr>
        <p:xfrm>
          <a:off x="457200" y="457946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8260756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75505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getFirst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first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5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getLast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return the last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65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C3F0-C119-461D-9E0B-306E85FA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/>
            </a:br>
            <a:r>
              <a:rPr lang="en-US" sz="3600" b="1" dirty="0"/>
              <a:t>Performing Various Operations on LinkedList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B71C-E3BA-4ED6-BFA4-9CF905E1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elements</a:t>
            </a:r>
          </a:p>
          <a:p>
            <a:r>
              <a:rPr lang="en-US" sz="2800" dirty="0"/>
              <a:t>Updating elements</a:t>
            </a:r>
          </a:p>
          <a:p>
            <a:r>
              <a:rPr lang="en-US" sz="2800" dirty="0"/>
              <a:t>Removing elements</a:t>
            </a:r>
          </a:p>
          <a:p>
            <a:r>
              <a:rPr lang="en-US" sz="2800" dirty="0"/>
              <a:t>Iterating over elements</a:t>
            </a:r>
          </a:p>
          <a:p>
            <a:r>
              <a:rPr lang="en-US" sz="2800" dirty="0"/>
              <a:t>To Array()</a:t>
            </a:r>
          </a:p>
          <a:p>
            <a:r>
              <a:rPr lang="en-US" sz="2800" dirty="0"/>
              <a:t> Size()</a:t>
            </a:r>
          </a:p>
          <a:p>
            <a:r>
              <a:rPr lang="en-US" sz="2800" dirty="0"/>
              <a:t>remove First()</a:t>
            </a:r>
          </a:p>
          <a:p>
            <a:r>
              <a:rPr lang="en-US" sz="2800" dirty="0"/>
              <a:t>remove last()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4EF22-F7E9-409D-993F-4F0299BC5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68728"/>
              </p:ext>
            </p:extLst>
          </p:nvPr>
        </p:nvGraphicFramePr>
        <p:xfrm>
          <a:off x="304800" y="914401"/>
          <a:ext cx="8305800" cy="588760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979672984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05539715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en-US" sz="1800" dirty="0"/>
                        <a:t>peek()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the first element of a list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3378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first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55207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last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1835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poll()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1482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1489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last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34826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pop()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pops an element from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6108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void push(E e)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pushes an element onto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0614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is used to retrieve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2495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remove(int index)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is used to remove the element at the specified position in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7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AAD114-24D0-4299-A827-3B1E7BB4E2A2}"/>
              </a:ext>
            </a:extLst>
          </p:cNvPr>
          <p:cNvSpPr txBox="1"/>
          <p:nvPr/>
        </p:nvSpPr>
        <p:spPr>
          <a:xfrm>
            <a:off x="304800" y="496578"/>
            <a:ext cx="4578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Linkedlist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02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E46-B3BC-46EA-8C07-6E03FB61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027A-5BA5-44C8-84B4-81FD1B58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67818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TreeSet</a:t>
            </a:r>
            <a:r>
              <a:rPr lang="en-US" sz="2400" dirty="0"/>
              <a:t> class implements the Set interface that uses a tree for storage.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objects of the </a:t>
            </a:r>
            <a:r>
              <a:rPr lang="en-US" sz="2400" dirty="0" err="1"/>
              <a:t>TreeSet</a:t>
            </a:r>
            <a:r>
              <a:rPr lang="en-US" sz="2400" dirty="0"/>
              <a:t> class are stored in ascending order.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Java </a:t>
            </a:r>
            <a:r>
              <a:rPr lang="en-US" sz="2400" dirty="0" err="1"/>
              <a:t>TreeSet</a:t>
            </a:r>
            <a:r>
              <a:rPr lang="en-US" sz="2400" dirty="0"/>
              <a:t> class contains unique elements means does not allow duplicate elements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Java </a:t>
            </a:r>
            <a:r>
              <a:rPr lang="en-US" sz="2400" dirty="0" err="1"/>
              <a:t>TreeSet</a:t>
            </a:r>
            <a:r>
              <a:rPr lang="en-US" sz="2400" dirty="0"/>
              <a:t> class doesn't allow null element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elements in </a:t>
            </a:r>
            <a:r>
              <a:rPr lang="en-US" sz="2400" dirty="0" err="1"/>
              <a:t>TreeSet</a:t>
            </a:r>
            <a:r>
              <a:rPr lang="en-US" sz="2400" dirty="0"/>
              <a:t> must be of a Comparable type. String and Wrapper classes are Comparable by default. To add user-defined objects in </a:t>
            </a:r>
            <a:r>
              <a:rPr lang="en-US" sz="2400" dirty="0" err="1"/>
              <a:t>TreeSet</a:t>
            </a:r>
            <a:r>
              <a:rPr lang="en-US" sz="2400" dirty="0"/>
              <a:t>, you need to implement the Comparable interface.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72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6874-D545-4871-BA8C-8A602B52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compareTo</a:t>
            </a:r>
            <a:r>
              <a:rPr lang="en-US" dirty="0"/>
              <a:t>(Object obj)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3B5B-5ADB-437B-9938-707C0EF6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public int </a:t>
            </a:r>
            <a:r>
              <a:rPr lang="en-US" dirty="0" err="1">
                <a:solidFill>
                  <a:srgbClr val="FF0000"/>
                </a:solidFill>
              </a:rPr>
              <a:t>compareTo</a:t>
            </a:r>
            <a:r>
              <a:rPr lang="en-US" dirty="0">
                <a:solidFill>
                  <a:srgbClr val="FF0000"/>
                </a:solidFill>
              </a:rPr>
              <a:t>(Object obj): </a:t>
            </a:r>
            <a:r>
              <a:rPr lang="en-US" dirty="0"/>
              <a:t>It is used to compare the current object with the specified object. It returns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  positive integer, if the current object is greater than the specified object.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  negative integer, if the current object is less than the specified object.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  zero, if the current object is equal to the specified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1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824B-EFFF-48C9-A81F-7BDA5E3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Comparable and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613-B838-4581-9F2E-B51E167E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Comparable and Comparator both are interfaces and can be used to sort collection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3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D5FC69-F8E6-4E5D-9037-0EF7624D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22967"/>
              </p:ext>
            </p:extLst>
          </p:nvPr>
        </p:nvGraphicFramePr>
        <p:xfrm>
          <a:off x="457200" y="762000"/>
          <a:ext cx="8229600" cy="373787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36152786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40734204"/>
                    </a:ext>
                  </a:extLst>
                </a:gridCol>
              </a:tblGrid>
              <a:tr h="64840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Comparable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Comparator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57500"/>
                  </a:ext>
                </a:extLst>
              </a:tr>
              <a:tr h="1487522">
                <a:tc>
                  <a:txBody>
                    <a:bodyPr/>
                    <a:lstStyle/>
                    <a:p>
                      <a:r>
                        <a:rPr lang="en-US" dirty="0"/>
                        <a:t>1) Comparable provides a </a:t>
                      </a:r>
                      <a:r>
                        <a:rPr lang="en-US" b="1" dirty="0"/>
                        <a:t>single sorting sequence</a:t>
                      </a:r>
                      <a:r>
                        <a:rPr lang="en-US" dirty="0"/>
                        <a:t>. In other words, we can sort the collection on the basis of a single element such as id or name or 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Comparator provides </a:t>
                      </a:r>
                      <a:r>
                        <a:rPr lang="en-US" b="1" dirty="0"/>
                        <a:t>multiple sorting sequences</a:t>
                      </a:r>
                      <a:r>
                        <a:rPr lang="en-US" dirty="0"/>
                        <a:t>. In other words, we can sort the collection on the basis of multiple elements such as id, name, and price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15893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2) Comparable provides </a:t>
                      </a:r>
                      <a:r>
                        <a:rPr lang="en-US" b="1" dirty="0" err="1"/>
                        <a:t>compareTo</a:t>
                      </a:r>
                      <a:r>
                        <a:rPr lang="en-US" b="1" dirty="0"/>
                        <a:t>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 provides </a:t>
                      </a:r>
                      <a:r>
                        <a:rPr lang="en-US" b="1" dirty="0"/>
                        <a:t>compare()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18687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3) Comparable is present in </a:t>
                      </a:r>
                      <a:r>
                        <a:rPr lang="en-US" b="1" dirty="0" err="1"/>
                        <a:t>java.lang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Comparator is present in the </a:t>
                      </a:r>
                      <a:r>
                        <a:rPr lang="en-US" b="1" dirty="0" err="1"/>
                        <a:t>java.util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5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4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91BA-5BF8-49C6-A88D-EA0BB19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Methods of </a:t>
            </a:r>
            <a:r>
              <a:rPr lang="en-US" sz="3600" dirty="0" err="1"/>
              <a:t>TreeSet</a:t>
            </a:r>
            <a:r>
              <a:rPr lang="en-US" sz="3600" dirty="0"/>
              <a:t>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00AF-AB00-49D8-8FA2-1D14F7F1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add(Object o):</a:t>
            </a:r>
            <a:r>
              <a:rPr lang="en-US" dirty="0"/>
              <a:t>	This method will add the specified element according to the same sorting order mentioned during the creation of the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addAll</a:t>
            </a:r>
            <a:r>
              <a:rPr lang="en-US" dirty="0">
                <a:solidFill>
                  <a:srgbClr val="FF0000"/>
                </a:solidFill>
              </a:rPr>
              <a:t>(Collection c):</a:t>
            </a:r>
            <a:r>
              <a:rPr lang="en-US" dirty="0"/>
              <a:t>	This method will add all elements of the specified Collection to the set. Elements in the Collection should be homogeneous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clear():</a:t>
            </a:r>
            <a:r>
              <a:rPr lang="en-US" dirty="0"/>
              <a:t>	This method will remove all the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contains(Object o):</a:t>
            </a:r>
            <a:r>
              <a:rPr lang="en-US" dirty="0"/>
              <a:t>	This method will return true if a given element is present in </a:t>
            </a:r>
            <a:r>
              <a:rPr lang="en-US" dirty="0" err="1"/>
              <a:t>TreeSet</a:t>
            </a:r>
            <a:r>
              <a:rPr lang="en-US" dirty="0"/>
              <a:t> else it will return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first():</a:t>
            </a:r>
            <a:r>
              <a:rPr lang="en-US" dirty="0"/>
              <a:t>	This method will return the first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last():</a:t>
            </a:r>
            <a:r>
              <a:rPr lang="en-US" dirty="0"/>
              <a:t>	This method will return the last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size():</a:t>
            </a:r>
            <a:r>
              <a:rPr lang="en-US" dirty="0"/>
              <a:t>	This method is used to return the size of the set or the number of elements present in the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6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E992-AED4-45F9-A4D8-DB0B71C9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F13F-1843-4C30-B8B6-88A488A9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dirty="0" err="1"/>
              <a:t>PriorityQueue</a:t>
            </a:r>
            <a:r>
              <a:rPr lang="en-US" dirty="0"/>
              <a:t> is used when the objects are supposed to be processed based on the priority. It is known that a Queue follows the First-In-First-Out algorithm.</a:t>
            </a:r>
          </a:p>
          <a:p>
            <a:pPr marL="0" indent="0" algn="just">
              <a:buNone/>
            </a:pPr>
            <a:r>
              <a:rPr lang="en-US" b="1" dirty="0">
                <a:effectLst/>
              </a:rPr>
              <a:t>Operations on </a:t>
            </a:r>
            <a:r>
              <a:rPr lang="en-US" b="1" dirty="0" err="1">
                <a:effectLst/>
              </a:rPr>
              <a:t>PriorityQueue</a:t>
            </a:r>
            <a:r>
              <a:rPr lang="en-US" b="1" dirty="0">
                <a:effectLst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Adding Elements:</a:t>
            </a:r>
            <a:r>
              <a:rPr lang="en-US" dirty="0"/>
              <a:t> In order to add an element in a priority queue, we can use the </a:t>
            </a:r>
            <a:r>
              <a:rPr lang="en-US" dirty="0">
                <a:hlinkClick r:id="rId2"/>
              </a:rPr>
              <a:t>add()</a:t>
            </a:r>
            <a:r>
              <a:rPr lang="en-US" dirty="0"/>
              <a:t> method.</a:t>
            </a:r>
            <a:endParaRPr lang="en-US" b="1" dirty="0"/>
          </a:p>
          <a:p>
            <a:pPr marL="514350" indent="-514350" algn="just">
              <a:buAutoNum type="arabicPeriod"/>
            </a:pPr>
            <a:r>
              <a:rPr lang="en-US" b="1" dirty="0"/>
              <a:t>Removing Elements:</a:t>
            </a:r>
            <a:r>
              <a:rPr lang="en-US" dirty="0"/>
              <a:t> In order to remove an element from a priority queue, we can use the </a:t>
            </a:r>
            <a:r>
              <a:rPr lang="en-US" dirty="0">
                <a:hlinkClick r:id="rId3"/>
              </a:rPr>
              <a:t>remove()</a:t>
            </a:r>
            <a:r>
              <a:rPr lang="en-US" dirty="0"/>
              <a:t> method.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Accessing the elements: </a:t>
            </a:r>
            <a:r>
              <a:rPr lang="en-US" dirty="0"/>
              <a:t>Since Queue follows the First In First Out principle, we can access only the head of the queue.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Iterating the </a:t>
            </a:r>
            <a:r>
              <a:rPr lang="en-US" b="1" dirty="0" err="1"/>
              <a:t>PriorityQueue</a:t>
            </a:r>
            <a:r>
              <a:rPr lang="en-US" b="1" dirty="0"/>
              <a:t>: </a:t>
            </a:r>
            <a:r>
              <a:rPr lang="en-US" dirty="0"/>
              <a:t>There are multiple ways to iterate through the </a:t>
            </a:r>
            <a:r>
              <a:rPr lang="en-US" dirty="0" err="1"/>
              <a:t>PriorityQueue</a:t>
            </a:r>
            <a:r>
              <a:rPr lang="en-US" dirty="0"/>
              <a:t>. The most famous way is converting the queue to the array and traversing using the for loop.</a:t>
            </a:r>
            <a:endParaRPr lang="en-US" b="1" dirty="0">
              <a:effectLst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8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7D3F337C-8DE9-461C-BC3C-A1B7DE00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Methods in Stack class</a:t>
            </a:r>
            <a:endParaRPr lang="en-US" altLang="en-US" sz="2400" dirty="0"/>
          </a:p>
          <a:p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push(</a:t>
            </a:r>
            <a:r>
              <a:rPr lang="en-US" altLang="en-US" sz="2400" b="1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Pushes an element on the top of the stack.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pop()</a:t>
            </a:r>
            <a:r>
              <a:rPr lang="en-US" altLang="en-US" sz="2400" dirty="0">
                <a:solidFill>
                  <a:schemeClr val="tx1"/>
                </a:solidFill>
              </a:rPr>
              <a:t> : Removes and returns the top element of the stack. An ‘</a:t>
            </a:r>
            <a:r>
              <a:rPr lang="en-US" altLang="en-US" sz="2400" dirty="0" err="1">
                <a:solidFill>
                  <a:schemeClr val="tx1"/>
                </a:solidFill>
              </a:rPr>
              <a:t>EmptyStackException</a:t>
            </a:r>
            <a:r>
              <a:rPr lang="en-US" altLang="en-US" sz="2400" dirty="0">
                <a:solidFill>
                  <a:schemeClr val="tx1"/>
                </a:solidFill>
              </a:rPr>
              <a:t>’ exception is thrown if we call pop() when the invoking stack is empty.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peek()</a:t>
            </a:r>
            <a:r>
              <a:rPr lang="en-US" altLang="en-US" sz="2400" dirty="0">
                <a:solidFill>
                  <a:schemeClr val="tx1"/>
                </a:solidFill>
              </a:rPr>
              <a:t> : Returns the element on the top of the stack, but does not remove it.</a:t>
            </a:r>
          </a:p>
          <a:p>
            <a:r>
              <a:rPr lang="en-US" altLang="en-US" sz="2400" b="1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</a:t>
            </a:r>
            <a:r>
              <a:rPr lang="en-US" altLang="en-US" sz="24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empty()</a:t>
            </a:r>
            <a:r>
              <a:rPr lang="en-US" altLang="en-US" sz="2400" dirty="0">
                <a:solidFill>
                  <a:schemeClr val="tx1"/>
                </a:solidFill>
              </a:rPr>
              <a:t> : It returns true if nothing is on the top of the stack. Else, returns false.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 search(</a:t>
            </a:r>
            <a:r>
              <a:rPr lang="en-US" altLang="en-US" sz="2400" b="1" i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It determines whether an object exists in the stack. If the element is found, it returns the position of the element from the top of the stack. Else, it returns -1.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2BD9AFA-F1F5-4732-8D1B-ACDEEA63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6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Collection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12D6A1A-1844-4C0E-BE3A-26FC6CD1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4109002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highlight>
                  <a:srgbClr val="FFFF00"/>
                </a:highlight>
              </a:rPr>
              <a:t>A collection is a group of objects. In Java, these objects are called elements of the collection. </a:t>
            </a:r>
          </a:p>
          <a:p>
            <a:pPr>
              <a:buNone/>
            </a:pPr>
            <a:r>
              <a:rPr lang="en-US" sz="2600" dirty="0">
                <a:highlight>
                  <a:srgbClr val="FFFF00"/>
                </a:highlight>
              </a:rPr>
              <a:t>A classroom is a collection of students. So, the classroom is nothing but a collection and students are objects.</a:t>
            </a:r>
            <a:endParaRPr lang="en-US" altLang="en-US" sz="2600" dirty="0">
              <a:highlight>
                <a:srgbClr val="FFFF00"/>
              </a:highlight>
            </a:endParaRPr>
          </a:p>
          <a:p>
            <a:pPr algn="just">
              <a:buNone/>
            </a:pPr>
            <a:endParaRPr lang="en-US" altLang="en-US" sz="2000" dirty="0">
              <a:highlight>
                <a:srgbClr val="00FFFF"/>
              </a:highlight>
            </a:endParaRPr>
          </a:p>
          <a:p>
            <a:pPr algn="just">
              <a:buNone/>
            </a:pPr>
            <a:r>
              <a:rPr lang="en-US" altLang="en-US" sz="2800" dirty="0">
                <a:highlight>
                  <a:srgbClr val="00FFFF"/>
                </a:highlight>
              </a:rPr>
              <a:t>Student S1=new  Student()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90638E-F434-43DD-AF6A-FAC65A03A636}"/>
              </a:ext>
            </a:extLst>
          </p:cNvPr>
          <p:cNvSpPr/>
          <p:nvPr/>
        </p:nvSpPr>
        <p:spPr>
          <a:xfrm>
            <a:off x="6011518" y="2877378"/>
            <a:ext cx="3132482" cy="3246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024F4-25BA-4987-B727-2C2224335C00}"/>
              </a:ext>
            </a:extLst>
          </p:cNvPr>
          <p:cNvSpPr/>
          <p:nvPr/>
        </p:nvSpPr>
        <p:spPr>
          <a:xfrm>
            <a:off x="6896100" y="3565179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459D5-E6CC-4F63-91DD-679341E79A01}"/>
              </a:ext>
            </a:extLst>
          </p:cNvPr>
          <p:cNvSpPr/>
          <p:nvPr/>
        </p:nvSpPr>
        <p:spPr>
          <a:xfrm>
            <a:off x="7780682" y="355838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D200C-A50C-4991-BBB4-2059A4F0DDA2}"/>
              </a:ext>
            </a:extLst>
          </p:cNvPr>
          <p:cNvSpPr/>
          <p:nvPr/>
        </p:nvSpPr>
        <p:spPr>
          <a:xfrm>
            <a:off x="6894858" y="426190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FAE05-5820-43ED-B16D-B3707A07C7CB}"/>
              </a:ext>
            </a:extLst>
          </p:cNvPr>
          <p:cNvSpPr/>
          <p:nvPr/>
        </p:nvSpPr>
        <p:spPr>
          <a:xfrm>
            <a:off x="7848600" y="423938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F096A-F40B-4665-9DC8-B70D6852E35F}"/>
              </a:ext>
            </a:extLst>
          </p:cNvPr>
          <p:cNvSpPr/>
          <p:nvPr/>
        </p:nvSpPr>
        <p:spPr>
          <a:xfrm>
            <a:off x="6934200" y="494970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DCB89-EC36-47C8-B015-F71DAFFB26CB}"/>
              </a:ext>
            </a:extLst>
          </p:cNvPr>
          <p:cNvSpPr/>
          <p:nvPr/>
        </p:nvSpPr>
        <p:spPr>
          <a:xfrm>
            <a:off x="7896640" y="494970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40BAC-6E97-4CC1-9DA5-ACEF8276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83" y="972828"/>
            <a:ext cx="2353917" cy="18853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185-5A08-4C32-A153-AFFD0015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Properties class in Java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object contains key and value pair both as a string.</a:t>
            </a:r>
          </a:p>
          <a:p>
            <a:pPr marL="0" indent="0">
              <a:buNone/>
            </a:pPr>
            <a:r>
              <a:rPr lang="en-US" b="1" dirty="0"/>
              <a:t>An Advantage of the properties file</a:t>
            </a:r>
          </a:p>
          <a:p>
            <a:pPr marL="0" indent="0" algn="just">
              <a:buNone/>
            </a:pPr>
            <a:r>
              <a:rPr lang="en-US" dirty="0"/>
              <a:t>Recompilation is not required if the information is changed from a properties file: If any information is changed from the properties file, you don't need to recompile the java class.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C2BF6C7-687C-4025-8F2A-9735F089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Lambda expressions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D554386-BA83-402D-9C24-B463689A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altLang="en-US" dirty="0"/>
              <a:t>In programming, a Lambda expression (or function) is just an anonymous function, i.e., a function without function name</a:t>
            </a:r>
          </a:p>
          <a:p>
            <a:r>
              <a:rPr lang="en-US" altLang="en-US" dirty="0"/>
              <a:t>The Lambda expression is used to provide the implementation of an functional interface ,we don't need to define the method again for providing the implementation.</a:t>
            </a:r>
          </a:p>
          <a:p>
            <a:pPr marL="0" indent="0">
              <a:buNone/>
            </a:pPr>
            <a:r>
              <a:rPr lang="en-US" altLang="en-US" dirty="0"/>
              <a:t>Note: An interface which has only one abstract method is called functional interface.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A0A9528-DFF1-4DAE-9260-D2FA7EA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dirty="0"/>
            </a:br>
            <a:r>
              <a:rPr lang="en-US" altLang="en-US" dirty="0"/>
              <a:t>Lambda Expression Syntax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ED824CE-6E54-4F40-9545-0471B6D7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(argument-list) -&gt; {body};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1) Argument-list:</a:t>
            </a:r>
            <a:r>
              <a:rPr lang="en-US" altLang="en-US" dirty="0"/>
              <a:t> It can be empty or non-empty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2) Arrow-token:</a:t>
            </a:r>
            <a:r>
              <a:rPr lang="en-US" altLang="en-US" dirty="0"/>
              <a:t> It is used to link arguments-list and body of expression.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3) Body:</a:t>
            </a:r>
            <a:r>
              <a:rPr lang="en-US" altLang="en-US" dirty="0"/>
              <a:t> It contains expressions and statements for lambda expression.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9C17-D1A3-48A4-AA5F-7E4E5F1D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Collection framework</a:t>
            </a:r>
            <a:br>
              <a:rPr lang="en-US" dirty="0"/>
            </a:br>
            <a:endParaRPr 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D216631-6ACE-4080-A652-83503FE4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A collection object has a class that is known as collection class or container class. All collection classes are present in </a:t>
            </a:r>
            <a:r>
              <a:rPr lang="en-US" dirty="0" err="1"/>
              <a:t>java.util</a:t>
            </a:r>
            <a:r>
              <a:rPr lang="en-US" dirty="0"/>
              <a:t> package. </a:t>
            </a:r>
          </a:p>
          <a:p>
            <a:pPr algn="just">
              <a:buNone/>
            </a:pPr>
            <a:r>
              <a:rPr lang="en-US" dirty="0"/>
              <a:t>A group of collection classes is called collections framework in java.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Several classes and interfaces which can be used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 group of objects.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Package: </a:t>
            </a:r>
            <a:r>
              <a:rPr lang="en-US" altLang="en-US" dirty="0" err="1">
                <a:solidFill>
                  <a:srgbClr val="FF0000"/>
                </a:solidFill>
              </a:rPr>
              <a:t>util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</a:rPr>
              <a:t>import  </a:t>
            </a:r>
            <a:r>
              <a:rPr lang="en-US" altLang="en-US" dirty="0" err="1">
                <a:solidFill>
                  <a:srgbClr val="FF0000"/>
                </a:solidFill>
              </a:rPr>
              <a:t>java.util</a:t>
            </a:r>
            <a:r>
              <a:rPr lang="en-US" altLang="en-US" dirty="0">
                <a:solidFill>
                  <a:srgbClr val="FF0000"/>
                </a:solidFill>
              </a:rPr>
              <a:t>.*;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0557-75D6-480B-8C6B-C8A10E5A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3288-8213-4B34-95E8-B8A5EDCA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different ways to store values in Java application by JVM.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variable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arrays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class object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array object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collection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3ECD-872C-4E08-9014-A0866C2E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5646-179C-481A-A3BD-61723766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Employee {</a:t>
            </a:r>
          </a:p>
          <a:p>
            <a:pPr marL="0" indent="0">
              <a:buNone/>
            </a:pPr>
            <a:r>
              <a:rPr lang="en-US" dirty="0"/>
              <a:t>      int </a:t>
            </a:r>
            <a:r>
              <a:rPr lang="en-US" dirty="0" err="1"/>
              <a:t>eid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String </a:t>
            </a:r>
            <a:r>
              <a:rPr lang="en-US" dirty="0" err="1"/>
              <a:t>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Creating an object of Employee class.</a:t>
            </a:r>
          </a:p>
          <a:p>
            <a:pPr marL="0" indent="0">
              <a:buNone/>
            </a:pPr>
            <a:r>
              <a:rPr lang="en-US" dirty="0"/>
              <a:t>Employee e1 = new Employee();</a:t>
            </a:r>
          </a:p>
          <a:p>
            <a:pPr marL="0" indent="0">
              <a:buNone/>
            </a:pPr>
            <a:r>
              <a:rPr lang="en-US" dirty="0"/>
              <a:t>how many values can store in this employee object?</a:t>
            </a:r>
          </a:p>
        </p:txBody>
      </p:sp>
    </p:spTree>
    <p:extLst>
      <p:ext uri="{BB962C8B-B14F-4D97-AF65-F5344CB8AC3E}">
        <p14:creationId xmlns:p14="http://schemas.microsoft.com/office/powerpoint/2010/main" val="111235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14B1-13F9-4EC4-AE51-60CD3265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collection object:</a:t>
            </a:r>
          </a:p>
          <a:p>
            <a:pPr marL="0" indent="0" algn="just">
              <a:buNone/>
            </a:pPr>
            <a:r>
              <a:rPr lang="en-US" sz="2800" dirty="0"/>
              <a:t>By using collection object, we can store the same or different data without any size limitation.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A collection in java is a container object that is used for storing multiple homogeneous and heterogeneous, duplicate, and unique elements without any size limitation.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Collections framework in Java supports two types of containers. One for storing a collection of elements (objects), that is simply called a collection. The other, for storing key/value pairs, which is called a map.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collection.png">
            <a:extLst>
              <a:ext uri="{FF2B5EF4-FFF2-40B4-BE49-F238E27FC236}">
                <a16:creationId xmlns:a16="http://schemas.microsoft.com/office/drawing/2014/main" id="{89A5CD9D-0B8D-4806-BAD8-C8B835E1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28"/>
            <a:ext cx="9144000" cy="686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7CE740D-B253-4711-843C-ED809AB0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691B-AFEC-458B-9A90-60DC3082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Keyword: extends and implements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Used in case of inheritance: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class-  extends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extends  classB)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Interface to interface: extends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interface I1 extends I2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interfcae: implements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implements interfaceA)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321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9146</TotalTime>
  <Words>2225</Words>
  <Application>Microsoft Office PowerPoint</Application>
  <PresentationFormat>On-screen Show (4:3)</PresentationFormat>
  <Paragraphs>241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Tahoma</vt:lpstr>
      <vt:lpstr>Wingdings</vt:lpstr>
      <vt:lpstr>Lpu theme final with copyright(S)</vt:lpstr>
      <vt:lpstr>PROGRAMMING IN JAVA</vt:lpstr>
      <vt:lpstr>Collection Framework  topics covered: </vt:lpstr>
      <vt:lpstr>Collection</vt:lpstr>
      <vt:lpstr> Collection framework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ArrayList class</vt:lpstr>
      <vt:lpstr>PowerPoint Presentation</vt:lpstr>
      <vt:lpstr>Methods in ArrayList:</vt:lpstr>
      <vt:lpstr>PowerPoint Presentation</vt:lpstr>
      <vt:lpstr>PowerPoint Presentation</vt:lpstr>
      <vt:lpstr>PowerPoint Presentation</vt:lpstr>
      <vt:lpstr>PowerPoint Presentation</vt:lpstr>
      <vt:lpstr>Iterator interface </vt:lpstr>
      <vt:lpstr>ListIterator</vt:lpstr>
      <vt:lpstr>Methods in ListIterator </vt:lpstr>
      <vt:lpstr>Linkedlist class</vt:lpstr>
      <vt:lpstr> Performing Various Operations on LinkedList </vt:lpstr>
      <vt:lpstr>PowerPoint Presentation</vt:lpstr>
      <vt:lpstr>TreeSet class</vt:lpstr>
      <vt:lpstr> compareTo(Object obj) method </vt:lpstr>
      <vt:lpstr>Comparable and Comparator</vt:lpstr>
      <vt:lpstr>PowerPoint Presentation</vt:lpstr>
      <vt:lpstr>Methods of TreeSet class:</vt:lpstr>
      <vt:lpstr>PriorityQueue Class</vt:lpstr>
      <vt:lpstr>PowerPoint Presentation</vt:lpstr>
      <vt:lpstr>PowerPoint Presentation</vt:lpstr>
      <vt:lpstr>Lambda expressions</vt:lpstr>
      <vt:lpstr> Lambda Expression Syntax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326</cp:revision>
  <dcterms:created xsi:type="dcterms:W3CDTF">2014-05-25T11:13:57Z</dcterms:created>
  <dcterms:modified xsi:type="dcterms:W3CDTF">2024-04-30T05:16:28Z</dcterms:modified>
</cp:coreProperties>
</file>