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7" r:id="rId2"/>
    <p:sldId id="305" r:id="rId3"/>
    <p:sldId id="266" r:id="rId4"/>
    <p:sldId id="308" r:id="rId5"/>
    <p:sldId id="309" r:id="rId6"/>
    <p:sldId id="449" r:id="rId7"/>
    <p:sldId id="310" r:id="rId8"/>
    <p:sldId id="311" r:id="rId9"/>
    <p:sldId id="312" r:id="rId10"/>
    <p:sldId id="313" r:id="rId11"/>
    <p:sldId id="303" r:id="rId12"/>
    <p:sldId id="435" r:id="rId13"/>
    <p:sldId id="436" r:id="rId14"/>
    <p:sldId id="437" r:id="rId15"/>
    <p:sldId id="438" r:id="rId16"/>
    <p:sldId id="307" r:id="rId17"/>
    <p:sldId id="439" r:id="rId18"/>
    <p:sldId id="440" r:id="rId19"/>
    <p:sldId id="441" r:id="rId20"/>
    <p:sldId id="442" r:id="rId21"/>
    <p:sldId id="443" r:id="rId22"/>
    <p:sldId id="444" r:id="rId23"/>
    <p:sldId id="445" r:id="rId24"/>
    <p:sldId id="446" r:id="rId25"/>
    <p:sldId id="323" r:id="rId26"/>
    <p:sldId id="334" r:id="rId27"/>
    <p:sldId id="447" r:id="rId28"/>
    <p:sldId id="448" r:id="rId29"/>
    <p:sldId id="324" r:id="rId30"/>
    <p:sldId id="325" r:id="rId31"/>
    <p:sldId id="326" r:id="rId32"/>
    <p:sldId id="332" r:id="rId33"/>
    <p:sldId id="327" r:id="rId34"/>
    <p:sldId id="328" r:id="rId35"/>
    <p:sldId id="329" r:id="rId36"/>
    <p:sldId id="333" r:id="rId37"/>
    <p:sldId id="330" r:id="rId38"/>
    <p:sldId id="331" r:id="rId39"/>
    <p:sldId id="268" r:id="rId40"/>
    <p:sldId id="30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10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8C4F42-4827-4444-9E5A-84CC1E6F25B7}"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8AF6F8BE-5224-4836-A101-FCDD76C19ACB}">
      <dgm:prSet custT="1"/>
      <dgm:spPr>
        <a:solidFill>
          <a:srgbClr val="00B0F0"/>
        </a:solidFill>
      </dgm:spPr>
      <dgm:t>
        <a:bodyPr/>
        <a:lstStyle/>
        <a:p>
          <a:r>
            <a:rPr lang="en-US" sz="2000" dirty="0"/>
            <a:t>String class is a part of the </a:t>
          </a:r>
          <a:r>
            <a:rPr lang="en-US" sz="2000" dirty="0" err="1"/>
            <a:t>java.lang</a:t>
          </a:r>
          <a:r>
            <a:rPr lang="en-US" sz="2000" dirty="0"/>
            <a:t> package and is automatically  imported into every Java program. Strings in Java are immutable, meaning once a String object is created, its state cannot be changed.</a:t>
          </a:r>
        </a:p>
      </dgm:t>
    </dgm:pt>
    <dgm:pt modelId="{76ADA29B-F640-4E9C-9E03-C9128E30595C}" type="parTrans" cxnId="{8BC9273B-C916-4BBF-BD26-E772D25688FB}">
      <dgm:prSet/>
      <dgm:spPr/>
      <dgm:t>
        <a:bodyPr/>
        <a:lstStyle/>
        <a:p>
          <a:endParaRPr lang="en-US"/>
        </a:p>
      </dgm:t>
    </dgm:pt>
    <dgm:pt modelId="{AFAA4900-51E6-4B3F-BF0F-01F245FF8FB8}" type="sibTrans" cxnId="{8BC9273B-C916-4BBF-BD26-E772D25688FB}">
      <dgm:prSet/>
      <dgm:spPr/>
      <dgm:t>
        <a:bodyPr/>
        <a:lstStyle/>
        <a:p>
          <a:endParaRPr lang="en-US" dirty="0"/>
        </a:p>
      </dgm:t>
    </dgm:pt>
    <dgm:pt modelId="{4A4CE05B-3C19-4D8B-ADF8-B6A7B3BEAE93}">
      <dgm:prSet custT="1"/>
      <dgm:spPr>
        <a:solidFill>
          <a:schemeClr val="accent5">
            <a:lumMod val="75000"/>
          </a:schemeClr>
        </a:solidFill>
      </dgm:spPr>
      <dgm:t>
        <a:bodyPr/>
        <a:lstStyle/>
        <a:p>
          <a:r>
            <a:rPr lang="en-US" sz="2000" dirty="0"/>
            <a:t>Strings can be created using string literals, constructors:</a:t>
          </a:r>
        </a:p>
        <a:p>
          <a:r>
            <a:rPr lang="en-US" sz="2000" dirty="0"/>
            <a:t>String str1 = "Hello"; // String literal</a:t>
          </a:r>
        </a:p>
        <a:p>
          <a:r>
            <a:rPr lang="en-US" sz="2000" dirty="0"/>
            <a:t>String str2 = new String("World"); // Using constructor</a:t>
          </a:r>
        </a:p>
      </dgm:t>
    </dgm:pt>
    <dgm:pt modelId="{E6894F7D-424A-4259-A3A0-D23986BA3461}" type="parTrans" cxnId="{879DDF19-6149-44D2-9CD7-B2A4E343AA6E}">
      <dgm:prSet/>
      <dgm:spPr/>
      <dgm:t>
        <a:bodyPr/>
        <a:lstStyle/>
        <a:p>
          <a:endParaRPr lang="en-US"/>
        </a:p>
      </dgm:t>
    </dgm:pt>
    <dgm:pt modelId="{1A74168C-DC65-44AB-9F76-FAEEEBE3AD9A}" type="sibTrans" cxnId="{879DDF19-6149-44D2-9CD7-B2A4E343AA6E}">
      <dgm:prSet/>
      <dgm:spPr/>
      <dgm:t>
        <a:bodyPr/>
        <a:lstStyle/>
        <a:p>
          <a:endParaRPr lang="en-US"/>
        </a:p>
      </dgm:t>
    </dgm:pt>
    <dgm:pt modelId="{4AAB8ECE-33C4-4305-9488-A40477D953E7}" type="pres">
      <dgm:prSet presAssocID="{398C4F42-4827-4444-9E5A-84CC1E6F25B7}" presName="outerComposite" presStyleCnt="0">
        <dgm:presLayoutVars>
          <dgm:chMax val="5"/>
          <dgm:dir/>
          <dgm:resizeHandles val="exact"/>
        </dgm:presLayoutVars>
      </dgm:prSet>
      <dgm:spPr/>
    </dgm:pt>
    <dgm:pt modelId="{B556F904-C868-4A51-AF5B-A3AE73BF590C}" type="pres">
      <dgm:prSet presAssocID="{398C4F42-4827-4444-9E5A-84CC1E6F25B7}" presName="dummyMaxCanvas" presStyleCnt="0">
        <dgm:presLayoutVars/>
      </dgm:prSet>
      <dgm:spPr/>
    </dgm:pt>
    <dgm:pt modelId="{7CFB0DD4-B70F-4984-B655-20B147108D34}" type="pres">
      <dgm:prSet presAssocID="{398C4F42-4827-4444-9E5A-84CC1E6F25B7}" presName="TwoNodes_1" presStyleLbl="node1" presStyleIdx="0" presStyleCnt="2" custScaleX="117531" custScaleY="107232">
        <dgm:presLayoutVars>
          <dgm:bulletEnabled val="1"/>
        </dgm:presLayoutVars>
      </dgm:prSet>
      <dgm:spPr/>
    </dgm:pt>
    <dgm:pt modelId="{4457A79D-E990-4A00-9C15-BDE1931120D0}" type="pres">
      <dgm:prSet presAssocID="{398C4F42-4827-4444-9E5A-84CC1E6F25B7}" presName="TwoNodes_2" presStyleLbl="node1" presStyleIdx="1" presStyleCnt="2" custScaleX="117647">
        <dgm:presLayoutVars>
          <dgm:bulletEnabled val="1"/>
        </dgm:presLayoutVars>
      </dgm:prSet>
      <dgm:spPr/>
    </dgm:pt>
    <dgm:pt modelId="{D7A612AC-F43A-40FE-9880-757E15990CC0}" type="pres">
      <dgm:prSet presAssocID="{398C4F42-4827-4444-9E5A-84CC1E6F25B7}" presName="TwoConn_1-2" presStyleLbl="fgAccFollowNode1" presStyleIdx="0" presStyleCnt="1">
        <dgm:presLayoutVars>
          <dgm:bulletEnabled val="1"/>
        </dgm:presLayoutVars>
      </dgm:prSet>
      <dgm:spPr/>
    </dgm:pt>
    <dgm:pt modelId="{A10D85C9-A370-431A-BDA1-BA8CEC0CCDB7}" type="pres">
      <dgm:prSet presAssocID="{398C4F42-4827-4444-9E5A-84CC1E6F25B7}" presName="TwoNodes_1_text" presStyleLbl="node1" presStyleIdx="1" presStyleCnt="2">
        <dgm:presLayoutVars>
          <dgm:bulletEnabled val="1"/>
        </dgm:presLayoutVars>
      </dgm:prSet>
      <dgm:spPr/>
    </dgm:pt>
    <dgm:pt modelId="{83B29D56-E05A-416E-A22A-B39880EC5466}" type="pres">
      <dgm:prSet presAssocID="{398C4F42-4827-4444-9E5A-84CC1E6F25B7}" presName="TwoNodes_2_text" presStyleLbl="node1" presStyleIdx="1" presStyleCnt="2">
        <dgm:presLayoutVars>
          <dgm:bulletEnabled val="1"/>
        </dgm:presLayoutVars>
      </dgm:prSet>
      <dgm:spPr/>
    </dgm:pt>
  </dgm:ptLst>
  <dgm:cxnLst>
    <dgm:cxn modelId="{879DDF19-6149-44D2-9CD7-B2A4E343AA6E}" srcId="{398C4F42-4827-4444-9E5A-84CC1E6F25B7}" destId="{4A4CE05B-3C19-4D8B-ADF8-B6A7B3BEAE93}" srcOrd="1" destOrd="0" parTransId="{E6894F7D-424A-4259-A3A0-D23986BA3461}" sibTransId="{1A74168C-DC65-44AB-9F76-FAEEEBE3AD9A}"/>
    <dgm:cxn modelId="{04C3AE22-DB84-4F73-A2EB-959385046B4C}" type="presOf" srcId="{4A4CE05B-3C19-4D8B-ADF8-B6A7B3BEAE93}" destId="{83B29D56-E05A-416E-A22A-B39880EC5466}" srcOrd="1" destOrd="0" presId="urn:microsoft.com/office/officeart/2005/8/layout/vProcess5"/>
    <dgm:cxn modelId="{CFDA1A29-8294-402C-9004-9B8BDFB8016E}" type="presOf" srcId="{4A4CE05B-3C19-4D8B-ADF8-B6A7B3BEAE93}" destId="{4457A79D-E990-4A00-9C15-BDE1931120D0}" srcOrd="0" destOrd="0" presId="urn:microsoft.com/office/officeart/2005/8/layout/vProcess5"/>
    <dgm:cxn modelId="{D15FCC37-81B2-43E7-8C36-01970700084F}" type="presOf" srcId="{AFAA4900-51E6-4B3F-BF0F-01F245FF8FB8}" destId="{D7A612AC-F43A-40FE-9880-757E15990CC0}" srcOrd="0" destOrd="0" presId="urn:microsoft.com/office/officeart/2005/8/layout/vProcess5"/>
    <dgm:cxn modelId="{8BC9273B-C916-4BBF-BD26-E772D25688FB}" srcId="{398C4F42-4827-4444-9E5A-84CC1E6F25B7}" destId="{8AF6F8BE-5224-4836-A101-FCDD76C19ACB}" srcOrd="0" destOrd="0" parTransId="{76ADA29B-F640-4E9C-9E03-C9128E30595C}" sibTransId="{AFAA4900-51E6-4B3F-BF0F-01F245FF8FB8}"/>
    <dgm:cxn modelId="{B0455C60-2C4D-4CF0-AF96-6D4EEA4D5FBD}" type="presOf" srcId="{8AF6F8BE-5224-4836-A101-FCDD76C19ACB}" destId="{A10D85C9-A370-431A-BDA1-BA8CEC0CCDB7}" srcOrd="1" destOrd="0" presId="urn:microsoft.com/office/officeart/2005/8/layout/vProcess5"/>
    <dgm:cxn modelId="{64682688-719F-46BA-95C0-9CE6D181C764}" type="presOf" srcId="{398C4F42-4827-4444-9E5A-84CC1E6F25B7}" destId="{4AAB8ECE-33C4-4305-9488-A40477D953E7}" srcOrd="0" destOrd="0" presId="urn:microsoft.com/office/officeart/2005/8/layout/vProcess5"/>
    <dgm:cxn modelId="{B00D6AC8-1331-4E12-A5F8-8DCA8EAB6B80}" type="presOf" srcId="{8AF6F8BE-5224-4836-A101-FCDD76C19ACB}" destId="{7CFB0DD4-B70F-4984-B655-20B147108D34}" srcOrd="0" destOrd="0" presId="urn:microsoft.com/office/officeart/2005/8/layout/vProcess5"/>
    <dgm:cxn modelId="{EC7D9FD8-B585-47D7-87F2-64DA2261B836}" type="presParOf" srcId="{4AAB8ECE-33C4-4305-9488-A40477D953E7}" destId="{B556F904-C868-4A51-AF5B-A3AE73BF590C}" srcOrd="0" destOrd="0" presId="urn:microsoft.com/office/officeart/2005/8/layout/vProcess5"/>
    <dgm:cxn modelId="{6167F3F8-4708-459D-9CB1-7C9A8D58864D}" type="presParOf" srcId="{4AAB8ECE-33C4-4305-9488-A40477D953E7}" destId="{7CFB0DD4-B70F-4984-B655-20B147108D34}" srcOrd="1" destOrd="0" presId="urn:microsoft.com/office/officeart/2005/8/layout/vProcess5"/>
    <dgm:cxn modelId="{3F6DDB62-BFA2-4D07-9F12-E0851A50AD4A}" type="presParOf" srcId="{4AAB8ECE-33C4-4305-9488-A40477D953E7}" destId="{4457A79D-E990-4A00-9C15-BDE1931120D0}" srcOrd="2" destOrd="0" presId="urn:microsoft.com/office/officeart/2005/8/layout/vProcess5"/>
    <dgm:cxn modelId="{5648B6CF-A67C-4C9D-9BDC-3D52B8C07930}" type="presParOf" srcId="{4AAB8ECE-33C4-4305-9488-A40477D953E7}" destId="{D7A612AC-F43A-40FE-9880-757E15990CC0}" srcOrd="3" destOrd="0" presId="urn:microsoft.com/office/officeart/2005/8/layout/vProcess5"/>
    <dgm:cxn modelId="{33226CA9-B33A-4B58-AEF4-E1135CB77B3E}" type="presParOf" srcId="{4AAB8ECE-33C4-4305-9488-A40477D953E7}" destId="{A10D85C9-A370-431A-BDA1-BA8CEC0CCDB7}" srcOrd="4" destOrd="0" presId="urn:microsoft.com/office/officeart/2005/8/layout/vProcess5"/>
    <dgm:cxn modelId="{317EB1F8-2D4E-4C5A-ACBF-B6A0CE553591}" type="presParOf" srcId="{4AAB8ECE-33C4-4305-9488-A40477D953E7}" destId="{83B29D56-E05A-416E-A22A-B39880EC546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B0DD4-B70F-4984-B655-20B147108D34}">
      <dsp:nvSpPr>
        <dsp:cNvPr id="0" name=""/>
        <dsp:cNvSpPr/>
      </dsp:nvSpPr>
      <dsp:spPr>
        <a:xfrm>
          <a:off x="-635224" y="-20555"/>
          <a:ext cx="8489228" cy="1219144"/>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String class is a part of the </a:t>
          </a:r>
          <a:r>
            <a:rPr lang="en-US" sz="2000" kern="1200" dirty="0" err="1"/>
            <a:t>java.lang</a:t>
          </a:r>
          <a:r>
            <a:rPr lang="en-US" sz="2000" kern="1200" dirty="0"/>
            <a:t> package and is automatically  imported into every Java program. Strings in Java are immutable, meaning once a String object is created, its state cannot be changed.</a:t>
          </a:r>
        </a:p>
      </dsp:txBody>
      <dsp:txXfrm>
        <a:off x="-599516" y="15153"/>
        <a:ext cx="7114982" cy="1147728"/>
      </dsp:txXfrm>
    </dsp:sp>
    <dsp:sp modelId="{4457A79D-E990-4A00-9C15-BDE1931120D0}">
      <dsp:nvSpPr>
        <dsp:cNvPr id="0" name=""/>
        <dsp:cNvSpPr/>
      </dsp:nvSpPr>
      <dsp:spPr>
        <a:xfrm>
          <a:off x="635228" y="1410126"/>
          <a:ext cx="8497606" cy="1136921"/>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Strings can be created using string literals, constructors:</a:t>
          </a:r>
        </a:p>
        <a:p>
          <a:pPr marL="0" lvl="0" indent="0" algn="l" defTabSz="889000">
            <a:lnSpc>
              <a:spcPct val="90000"/>
            </a:lnSpc>
            <a:spcBef>
              <a:spcPct val="0"/>
            </a:spcBef>
            <a:spcAft>
              <a:spcPct val="35000"/>
            </a:spcAft>
            <a:buNone/>
          </a:pPr>
          <a:r>
            <a:rPr lang="en-US" sz="2000" kern="1200" dirty="0"/>
            <a:t>String str1 = "Hello"; // String literal</a:t>
          </a:r>
        </a:p>
        <a:p>
          <a:pPr marL="0" lvl="0" indent="0" algn="l" defTabSz="889000">
            <a:lnSpc>
              <a:spcPct val="90000"/>
            </a:lnSpc>
            <a:spcBef>
              <a:spcPct val="0"/>
            </a:spcBef>
            <a:spcAft>
              <a:spcPct val="35000"/>
            </a:spcAft>
            <a:buNone/>
          </a:pPr>
          <a:r>
            <a:rPr lang="en-US" sz="2000" kern="1200" dirty="0"/>
            <a:t>String str2 = new String("World"); // Using constructor</a:t>
          </a:r>
        </a:p>
      </dsp:txBody>
      <dsp:txXfrm>
        <a:off x="668527" y="1443425"/>
        <a:ext cx="6062020" cy="1070323"/>
      </dsp:txXfrm>
    </dsp:sp>
    <dsp:sp modelId="{D7A612AC-F43A-40FE-9880-757E15990CC0}">
      <dsp:nvSpPr>
        <dsp:cNvPr id="0" name=""/>
        <dsp:cNvSpPr/>
      </dsp:nvSpPr>
      <dsp:spPr>
        <a:xfrm>
          <a:off x="6481875" y="914302"/>
          <a:ext cx="738999" cy="73899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dirty="0"/>
        </a:p>
      </dsp:txBody>
      <dsp:txXfrm>
        <a:off x="6648150" y="914302"/>
        <a:ext cx="406449" cy="55609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0BC56-BFAC-4F4D-AF83-994E253FF280}"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67C8F-C755-4104-901E-EAA7EC9F8FC7}" type="slidenum">
              <a:rPr lang="en-US" smtClean="0"/>
              <a:t>‹#›</a:t>
            </a:fld>
            <a:endParaRPr lang="en-US"/>
          </a:p>
        </p:txBody>
      </p:sp>
    </p:spTree>
    <p:extLst>
      <p:ext uri="{BB962C8B-B14F-4D97-AF65-F5344CB8AC3E}">
        <p14:creationId xmlns:p14="http://schemas.microsoft.com/office/powerpoint/2010/main" val="1551468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1F7D168-1DE1-4E74-9B51-F307151C06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681D1D-CF72-4B2A-A381-8619A7F62296}" type="slidenum">
              <a:rPr lang="en-US" altLang="en-US"/>
              <a:pPr eaLnBrk="1" hangingPunct="1"/>
              <a:t>16</a:t>
            </a:fld>
            <a:endParaRPr lang="en-US" altLang="en-US"/>
          </a:p>
        </p:txBody>
      </p:sp>
      <p:sp>
        <p:nvSpPr>
          <p:cNvPr id="82947" name="Rectangle 2">
            <a:extLst>
              <a:ext uri="{FF2B5EF4-FFF2-40B4-BE49-F238E27FC236}">
                <a16:creationId xmlns:a16="http://schemas.microsoft.com/office/drawing/2014/main" id="{5B95D0E6-05C3-4A06-AE05-C4F44478C4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13E96963-9FAF-4F0A-A923-F2E490091B9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String</a:t>
            </a:r>
            <a:r>
              <a:rPr lang="en-US" altLang="en-US">
                <a:latin typeface="Arial" panose="020B0604020202020204" pitchFamily="34" charset="0"/>
                <a:cs typeface="Arial" panose="020B0604020202020204" pitchFamily="34" charset="0"/>
              </a:rPr>
              <a:t> has four overloaded versions of </a:t>
            </a:r>
            <a:r>
              <a:rPr lang="en-US" altLang="en-US">
                <a:solidFill>
                  <a:srgbClr val="000000"/>
                </a:solidFill>
                <a:latin typeface="Courier New" panose="02070309020205020404" pitchFamily="49" charset="0"/>
                <a:cs typeface="Arial" panose="020B0604020202020204" pitchFamily="34" charset="0"/>
              </a:rPr>
              <a:t>indexOf</a:t>
            </a:r>
            <a:r>
              <a:rPr lang="en-US" altLang="en-US">
                <a:latin typeface="Arial" panose="020B0604020202020204" pitchFamily="34" charset="0"/>
                <a:cs typeface="Arial" panose="020B0604020202020204" pitchFamily="34" charset="0"/>
              </a:rPr>
              <a:t> and four versions of </a:t>
            </a:r>
            <a:r>
              <a:rPr lang="en-US" altLang="en-US">
                <a:solidFill>
                  <a:srgbClr val="000000"/>
                </a:solidFill>
                <a:latin typeface="Courier New" panose="02070309020205020404" pitchFamily="49" charset="0"/>
                <a:cs typeface="Arial" panose="020B0604020202020204" pitchFamily="34" charset="0"/>
              </a:rPr>
              <a:t>lastIndexOf</a:t>
            </a:r>
            <a:r>
              <a:rPr lang="en-US" altLang="en-US">
                <a:latin typeface="Arial" panose="020B0604020202020204" pitchFamily="34" charset="0"/>
                <a:cs typeface="Arial" panose="020B0604020202020204" pitchFamily="34" charset="0"/>
              </a:rPr>
              <a:t>.</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lastIndexOf(ch, fromPos)</a:t>
            </a:r>
            <a:r>
              <a:rPr lang="en-US" altLang="en-US">
                <a:latin typeface="Arial" panose="020B0604020202020204" pitchFamily="34" charset="0"/>
                <a:cs typeface="Arial" panose="020B0604020202020204" pitchFamily="34" charset="0"/>
              </a:rPr>
              <a:t> starts looking at </a:t>
            </a:r>
            <a:r>
              <a:rPr lang="en-US" altLang="en-US">
                <a:solidFill>
                  <a:srgbClr val="000000"/>
                </a:solidFill>
                <a:latin typeface="Courier New" panose="02070309020205020404" pitchFamily="49" charset="0"/>
                <a:cs typeface="Arial" panose="020B0604020202020204" pitchFamily="34" charset="0"/>
              </a:rPr>
              <a:t>fromPos</a:t>
            </a:r>
            <a:r>
              <a:rPr lang="en-US" altLang="en-US">
                <a:latin typeface="Arial" panose="020B0604020202020204" pitchFamily="34" charset="0"/>
                <a:cs typeface="Arial" panose="020B0604020202020204" pitchFamily="34" charset="0"/>
              </a:rPr>
              <a:t> and goes backward towards the beginning of the string.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AAA2997-0759-468C-B510-62D8898B18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4F73E9-DD8C-469A-97CE-98407BE24243}" type="slidenum">
              <a:rPr lang="en-US" altLang="en-US"/>
              <a:pPr eaLnBrk="1" hangingPunct="1"/>
              <a:t>17</a:t>
            </a:fld>
            <a:endParaRPr lang="en-US" altLang="en-US"/>
          </a:p>
        </p:txBody>
      </p:sp>
      <p:sp>
        <p:nvSpPr>
          <p:cNvPr id="83971" name="Rectangle 2">
            <a:extLst>
              <a:ext uri="{FF2B5EF4-FFF2-40B4-BE49-F238E27FC236}">
                <a16:creationId xmlns:a16="http://schemas.microsoft.com/office/drawing/2014/main" id="{1DE06F84-D9C9-4CF7-AC0D-7A5DF5407A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9D1C0C12-8E8D-4F0A-A63C-1FE55DA2A1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D7586DE-49C7-43B3-9179-406C642A08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509207-EA2A-4B11-9505-177B18A8D876}" type="slidenum">
              <a:rPr lang="en-US" altLang="en-US"/>
              <a:pPr eaLnBrk="1" hangingPunct="1"/>
              <a:t>19</a:t>
            </a:fld>
            <a:endParaRPr lang="en-US" altLang="en-US"/>
          </a:p>
        </p:txBody>
      </p:sp>
      <p:sp>
        <p:nvSpPr>
          <p:cNvPr id="84995" name="Rectangle 2">
            <a:extLst>
              <a:ext uri="{FF2B5EF4-FFF2-40B4-BE49-F238E27FC236}">
                <a16:creationId xmlns:a16="http://schemas.microsoft.com/office/drawing/2014/main" id="{6518ABDD-1C8B-41A2-858F-CC71E45B45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F9E655B5-5431-40D3-9F38-10275F023DB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227B357-56CC-446A-9EE9-B4F00377D1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2ECC09-E7F3-40B8-A2F8-9D9602D249A7}" type="slidenum">
              <a:rPr lang="en-US" altLang="en-US"/>
              <a:pPr eaLnBrk="1" hangingPunct="1"/>
              <a:t>21</a:t>
            </a:fld>
            <a:endParaRPr lang="en-US" altLang="en-US"/>
          </a:p>
        </p:txBody>
      </p:sp>
      <p:sp>
        <p:nvSpPr>
          <p:cNvPr id="88067" name="Rectangle 2">
            <a:extLst>
              <a:ext uri="{FF2B5EF4-FFF2-40B4-BE49-F238E27FC236}">
                <a16:creationId xmlns:a16="http://schemas.microsoft.com/office/drawing/2014/main" id="{1C951E23-7D12-4C52-88AC-1CE77198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7431791E-44EC-4528-A774-1D358CED52C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extLst>
      <p:ext uri="{BB962C8B-B14F-4D97-AF65-F5344CB8AC3E}">
        <p14:creationId xmlns:p14="http://schemas.microsoft.com/office/powerpoint/2010/main" val="6850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F744171-2C92-4B7E-8663-7252B9037F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005207-FB47-4491-8B11-A30F059E1509}" type="slidenum">
              <a:rPr lang="en-US" altLang="en-US"/>
              <a:pPr eaLnBrk="1" hangingPunct="1"/>
              <a:t>22</a:t>
            </a:fld>
            <a:endParaRPr lang="en-US" altLang="en-US"/>
          </a:p>
        </p:txBody>
      </p:sp>
      <p:sp>
        <p:nvSpPr>
          <p:cNvPr id="86019" name="Rectangle 2">
            <a:extLst>
              <a:ext uri="{FF2B5EF4-FFF2-40B4-BE49-F238E27FC236}">
                <a16:creationId xmlns:a16="http://schemas.microsoft.com/office/drawing/2014/main" id="{6F613B35-9362-495F-B581-9A9D22606E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70980541-7193-49C8-A5B7-D3A2091BE17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352D4187-E0B5-4217-9593-F5D4C92E64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075C5B-57A4-4D9D-A8BD-C7C0443C3D33}" type="slidenum">
              <a:rPr lang="en-US" altLang="en-US"/>
              <a:pPr eaLnBrk="1" hangingPunct="1"/>
              <a:t>23</a:t>
            </a:fld>
            <a:endParaRPr lang="en-US" altLang="en-US"/>
          </a:p>
        </p:txBody>
      </p:sp>
      <p:sp>
        <p:nvSpPr>
          <p:cNvPr id="87043" name="Rectangle 2">
            <a:extLst>
              <a:ext uri="{FF2B5EF4-FFF2-40B4-BE49-F238E27FC236}">
                <a16:creationId xmlns:a16="http://schemas.microsoft.com/office/drawing/2014/main" id="{06741AAF-D0A6-4CCB-AED6-C72B273360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A5E4C1FA-E9EF-486A-9486-2303B92236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FD94-BB0D-70AE-815E-F8743C7310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0FDB5F-E7DA-B04E-6FCB-0C8C42F3E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D87DB-7FA8-D031-8973-2CA2DF090730}"/>
              </a:ext>
            </a:extLst>
          </p:cNvPr>
          <p:cNvSpPr>
            <a:spLocks noGrp="1"/>
          </p:cNvSpPr>
          <p:nvPr>
            <p:ph type="dt" sz="half" idx="10"/>
          </p:nvPr>
        </p:nvSpPr>
        <p:spPr/>
        <p:txBody>
          <a:bodyPr/>
          <a:lstStyle/>
          <a:p>
            <a:fld id="{9184DA70-C731-4C70-880D-CCD4705E623C}" type="datetime1">
              <a:rPr lang="en-US" smtClean="0"/>
              <a:t>2/28/2024</a:t>
            </a:fld>
            <a:endParaRPr lang="en-US" dirty="0"/>
          </a:p>
        </p:txBody>
      </p:sp>
      <p:sp>
        <p:nvSpPr>
          <p:cNvPr id="5" name="Footer Placeholder 4">
            <a:extLst>
              <a:ext uri="{FF2B5EF4-FFF2-40B4-BE49-F238E27FC236}">
                <a16:creationId xmlns:a16="http://schemas.microsoft.com/office/drawing/2014/main" id="{4D2139B6-1639-71CF-DD35-DFCC9BDB53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773AC8-73C0-991A-9CC5-9AAB5C2D4CD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254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7719-73F2-956E-F0E9-12BA9B5648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EC3713-A898-6B53-41CB-2EE73A880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74498-8370-7AF3-981F-E5335B1B9B93}"/>
              </a:ext>
            </a:extLst>
          </p:cNvPr>
          <p:cNvSpPr>
            <a:spLocks noGrp="1"/>
          </p:cNvSpPr>
          <p:nvPr>
            <p:ph type="dt" sz="half" idx="10"/>
          </p:nvPr>
        </p:nvSpPr>
        <p:spPr/>
        <p:txBody>
          <a:bodyPr/>
          <a:lstStyle/>
          <a:p>
            <a:fld id="{B612A279-0833-481D-8C56-F67FD0AC6C50}" type="datetime1">
              <a:rPr lang="en-US" smtClean="0"/>
              <a:t>2/28/2024</a:t>
            </a:fld>
            <a:endParaRPr lang="en-US" dirty="0"/>
          </a:p>
        </p:txBody>
      </p:sp>
      <p:sp>
        <p:nvSpPr>
          <p:cNvPr id="5" name="Footer Placeholder 4">
            <a:extLst>
              <a:ext uri="{FF2B5EF4-FFF2-40B4-BE49-F238E27FC236}">
                <a16:creationId xmlns:a16="http://schemas.microsoft.com/office/drawing/2014/main" id="{AECF7B34-669B-5938-BD74-6A469BB8FA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DE418F-CCD3-A9AD-6963-7B30CC14163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64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1695BB-F3B0-C2C8-16BA-09FEB48C35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389C45-2D2F-AB43-184B-1E49CAF27E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4A617-1B85-167C-42CB-2DEBBFBFDDEC}"/>
              </a:ext>
            </a:extLst>
          </p:cNvPr>
          <p:cNvSpPr>
            <a:spLocks noGrp="1"/>
          </p:cNvSpPr>
          <p:nvPr>
            <p:ph type="dt" sz="half" idx="10"/>
          </p:nvPr>
        </p:nvSpPr>
        <p:spPr/>
        <p:txBody>
          <a:bodyPr/>
          <a:lstStyle/>
          <a:p>
            <a:fld id="{6587DA83-5663-4C9C-B9AA-0B40A3DAFF81}" type="datetime1">
              <a:rPr lang="en-US" smtClean="0"/>
              <a:t>2/28/2024</a:t>
            </a:fld>
            <a:endParaRPr lang="en-US" dirty="0"/>
          </a:p>
        </p:txBody>
      </p:sp>
      <p:sp>
        <p:nvSpPr>
          <p:cNvPr id="5" name="Footer Placeholder 4">
            <a:extLst>
              <a:ext uri="{FF2B5EF4-FFF2-40B4-BE49-F238E27FC236}">
                <a16:creationId xmlns:a16="http://schemas.microsoft.com/office/drawing/2014/main" id="{41300FDF-883F-4BBF-DA25-4486736DDF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2E90B3-9E94-489F-7CB0-1AC937D590F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264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1547-3F12-E938-BB6F-5D21BB99A3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8B31C-E516-26F7-98B8-41382C8D7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77EDB-8083-ECBB-8A78-B18696A7073F}"/>
              </a:ext>
            </a:extLst>
          </p:cNvPr>
          <p:cNvSpPr>
            <a:spLocks noGrp="1"/>
          </p:cNvSpPr>
          <p:nvPr>
            <p:ph type="dt" sz="half" idx="10"/>
          </p:nvPr>
        </p:nvSpPr>
        <p:spPr/>
        <p:txBody>
          <a:bodyPr/>
          <a:lstStyle/>
          <a:p>
            <a:fld id="{4BE1D723-8F53-4F53-90B0-1982A396982E}" type="datetime1">
              <a:rPr lang="en-US" smtClean="0"/>
              <a:t>2/28/2024</a:t>
            </a:fld>
            <a:endParaRPr lang="en-US" dirty="0"/>
          </a:p>
        </p:txBody>
      </p:sp>
      <p:sp>
        <p:nvSpPr>
          <p:cNvPr id="5" name="Footer Placeholder 4">
            <a:extLst>
              <a:ext uri="{FF2B5EF4-FFF2-40B4-BE49-F238E27FC236}">
                <a16:creationId xmlns:a16="http://schemas.microsoft.com/office/drawing/2014/main" id="{536D862F-671E-FBB7-B99B-9E5E02E5C5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708B56-5385-AEBD-BE9C-AFDE1C88043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315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6393-B30C-F112-161E-34C698D365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41A34-BD97-E2B0-C314-88DD1494B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6AFBB4-FC8D-8EA8-2853-68EC0B932BC5}"/>
              </a:ext>
            </a:extLst>
          </p:cNvPr>
          <p:cNvSpPr>
            <a:spLocks noGrp="1"/>
          </p:cNvSpPr>
          <p:nvPr>
            <p:ph type="dt" sz="half" idx="10"/>
          </p:nvPr>
        </p:nvSpPr>
        <p:spPr/>
        <p:txBody>
          <a:bodyPr/>
          <a:lstStyle/>
          <a:p>
            <a:fld id="{97669AF7-7BEB-44E4-9852-375E34362B5B}" type="datetime1">
              <a:rPr lang="en-US" smtClean="0"/>
              <a:t>2/28/2024</a:t>
            </a:fld>
            <a:endParaRPr lang="en-US" dirty="0"/>
          </a:p>
        </p:txBody>
      </p:sp>
      <p:sp>
        <p:nvSpPr>
          <p:cNvPr id="5" name="Footer Placeholder 4">
            <a:extLst>
              <a:ext uri="{FF2B5EF4-FFF2-40B4-BE49-F238E27FC236}">
                <a16:creationId xmlns:a16="http://schemas.microsoft.com/office/drawing/2014/main" id="{FA66EEE5-C822-A8FF-0471-377A7033F4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5E048E-1485-E1E1-18AC-9039BC091E2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97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DA8B-B557-5927-AC77-4A3389D0AA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9EC6F-3264-5852-5181-6748F2686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84474-E127-D632-6712-A40E5733D4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52BA71-F554-F972-8EED-718679388242}"/>
              </a:ext>
            </a:extLst>
          </p:cNvPr>
          <p:cNvSpPr>
            <a:spLocks noGrp="1"/>
          </p:cNvSpPr>
          <p:nvPr>
            <p:ph type="dt" sz="half" idx="10"/>
          </p:nvPr>
        </p:nvSpPr>
        <p:spPr/>
        <p:txBody>
          <a:bodyPr/>
          <a:lstStyle/>
          <a:p>
            <a:fld id="{BAAAC38D-0552-4C82-B593-E6124DFADBE2}" type="datetime1">
              <a:rPr lang="en-US" smtClean="0"/>
              <a:t>2/28/2024</a:t>
            </a:fld>
            <a:endParaRPr lang="en-US" dirty="0"/>
          </a:p>
        </p:txBody>
      </p:sp>
      <p:sp>
        <p:nvSpPr>
          <p:cNvPr id="6" name="Footer Placeholder 5">
            <a:extLst>
              <a:ext uri="{FF2B5EF4-FFF2-40B4-BE49-F238E27FC236}">
                <a16:creationId xmlns:a16="http://schemas.microsoft.com/office/drawing/2014/main" id="{577B4D37-632F-2088-5967-D6DDA04001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040E97-7466-D419-42E1-F19E0C60CCC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951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72FF-2E71-E6EB-A6F6-27F909D7CF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4A2C9-1C89-24F3-7A61-0C095413A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B8608F-55C3-6A24-C22A-327ABBA3C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8FF5E9-D7E8-16FD-536A-AD2490ED86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C83778-7787-7A0A-D7D6-91820711DC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32CEDC-B824-58B4-4D0A-5EA40C1FDE79}"/>
              </a:ext>
            </a:extLst>
          </p:cNvPr>
          <p:cNvSpPr>
            <a:spLocks noGrp="1"/>
          </p:cNvSpPr>
          <p:nvPr>
            <p:ph type="dt" sz="half" idx="10"/>
          </p:nvPr>
        </p:nvSpPr>
        <p:spPr/>
        <p:txBody>
          <a:bodyPr/>
          <a:lstStyle/>
          <a:p>
            <a:fld id="{D9DF0F1C-5577-4ACB-BB62-DF8F3C494C7E}" type="datetime1">
              <a:rPr lang="en-US" smtClean="0"/>
              <a:t>2/28/2024</a:t>
            </a:fld>
            <a:endParaRPr lang="en-US" dirty="0"/>
          </a:p>
        </p:txBody>
      </p:sp>
      <p:sp>
        <p:nvSpPr>
          <p:cNvPr id="8" name="Footer Placeholder 7">
            <a:extLst>
              <a:ext uri="{FF2B5EF4-FFF2-40B4-BE49-F238E27FC236}">
                <a16:creationId xmlns:a16="http://schemas.microsoft.com/office/drawing/2014/main" id="{E134DBA9-59EE-2378-7064-FBA7E2F6A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EEAC266-296C-9C91-AA12-BA3712BCB2E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025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5B17-0607-624B-D61D-A042320E6A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9F902F-3A33-FFBF-3610-9993D43F49C9}"/>
              </a:ext>
            </a:extLst>
          </p:cNvPr>
          <p:cNvSpPr>
            <a:spLocks noGrp="1"/>
          </p:cNvSpPr>
          <p:nvPr>
            <p:ph type="dt" sz="half" idx="10"/>
          </p:nvPr>
        </p:nvSpPr>
        <p:spPr/>
        <p:txBody>
          <a:bodyPr/>
          <a:lstStyle/>
          <a:p>
            <a:fld id="{1775B394-D9F9-4F0C-B15D-605F45CB9E9F}" type="datetime1">
              <a:rPr lang="en-US" smtClean="0"/>
              <a:t>2/28/2024</a:t>
            </a:fld>
            <a:endParaRPr lang="en-US" dirty="0"/>
          </a:p>
        </p:txBody>
      </p:sp>
      <p:sp>
        <p:nvSpPr>
          <p:cNvPr id="4" name="Footer Placeholder 3">
            <a:extLst>
              <a:ext uri="{FF2B5EF4-FFF2-40B4-BE49-F238E27FC236}">
                <a16:creationId xmlns:a16="http://schemas.microsoft.com/office/drawing/2014/main" id="{F47A6B8F-B2BB-B8B5-7B7D-C7F778D537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E8A6C4C-BDC2-548A-66D6-DBB9E26C07F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729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B749A3-DEAF-484B-15D6-DE91C3D38A3B}"/>
              </a:ext>
            </a:extLst>
          </p:cNvPr>
          <p:cNvSpPr>
            <a:spLocks noGrp="1"/>
          </p:cNvSpPr>
          <p:nvPr>
            <p:ph type="dt" sz="half" idx="10"/>
          </p:nvPr>
        </p:nvSpPr>
        <p:spPr/>
        <p:txBody>
          <a:bodyPr/>
          <a:lstStyle/>
          <a:p>
            <a:fld id="{39667345-2558-425A-8533-9BFDBCE15005}" type="datetime1">
              <a:rPr lang="en-US" smtClean="0"/>
              <a:t>2/28/2024</a:t>
            </a:fld>
            <a:endParaRPr lang="en-US" dirty="0"/>
          </a:p>
        </p:txBody>
      </p:sp>
      <p:sp>
        <p:nvSpPr>
          <p:cNvPr id="3" name="Footer Placeholder 2">
            <a:extLst>
              <a:ext uri="{FF2B5EF4-FFF2-40B4-BE49-F238E27FC236}">
                <a16:creationId xmlns:a16="http://schemas.microsoft.com/office/drawing/2014/main" id="{5F0A255A-01F3-75D7-7950-C484D7CB396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6A6131C-DFD0-59EA-2D1E-19B2C10ECC4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92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3787-5328-E088-943E-8F5AECF8A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7CE5D9-83AA-7887-60F0-7A0874A24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6D9753-E25E-04D6-2712-3D4391099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3E1D8-61C9-4F91-67FF-538234E26759}"/>
              </a:ext>
            </a:extLst>
          </p:cNvPr>
          <p:cNvSpPr>
            <a:spLocks noGrp="1"/>
          </p:cNvSpPr>
          <p:nvPr>
            <p:ph type="dt" sz="half" idx="10"/>
          </p:nvPr>
        </p:nvSpPr>
        <p:spPr/>
        <p:txBody>
          <a:bodyPr/>
          <a:lstStyle/>
          <a:p>
            <a:fld id="{92BEA474-078D-4E9B-9B14-09A87B19DC46}" type="datetime1">
              <a:rPr lang="en-US" smtClean="0"/>
              <a:t>2/28/2024</a:t>
            </a:fld>
            <a:endParaRPr lang="en-US" dirty="0"/>
          </a:p>
        </p:txBody>
      </p:sp>
      <p:sp>
        <p:nvSpPr>
          <p:cNvPr id="6" name="Footer Placeholder 5">
            <a:extLst>
              <a:ext uri="{FF2B5EF4-FFF2-40B4-BE49-F238E27FC236}">
                <a16:creationId xmlns:a16="http://schemas.microsoft.com/office/drawing/2014/main" id="{67A9437E-E9D5-533B-595F-469C71C049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F12C3D4-1740-86F5-67DF-15F6E574EF71}"/>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23335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9F05-8D28-F2AE-CD31-CB37BA951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7FAEC-8D13-475F-F577-04B4F6E4E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EA44A1-1310-777E-ED08-0200AD1A1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EA97E-596A-D853-8B85-B6A94537A23C}"/>
              </a:ext>
            </a:extLst>
          </p:cNvPr>
          <p:cNvSpPr>
            <a:spLocks noGrp="1"/>
          </p:cNvSpPr>
          <p:nvPr>
            <p:ph type="dt" sz="half" idx="10"/>
          </p:nvPr>
        </p:nvSpPr>
        <p:spPr/>
        <p:txBody>
          <a:bodyPr/>
          <a:lstStyle/>
          <a:p>
            <a:fld id="{4907D986-8816-4272-A432-0437A28A9828}" type="datetime1">
              <a:rPr lang="en-US" smtClean="0"/>
              <a:t>2/28/2024</a:t>
            </a:fld>
            <a:endParaRPr lang="en-US" dirty="0"/>
          </a:p>
        </p:txBody>
      </p:sp>
      <p:sp>
        <p:nvSpPr>
          <p:cNvPr id="6" name="Footer Placeholder 5">
            <a:extLst>
              <a:ext uri="{FF2B5EF4-FFF2-40B4-BE49-F238E27FC236}">
                <a16:creationId xmlns:a16="http://schemas.microsoft.com/office/drawing/2014/main" id="{9EF75192-8D9A-62AB-6502-42D1F335D3C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A0A4F7E-9DC3-12C6-D254-D2F226D959A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21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82AFF-5A42-0152-3B94-97554B077D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F1D4A9-2B7D-DA3D-3427-4718658AF6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45430-6CC8-9FB6-3C28-E4179F8C5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2/28/2024</a:t>
            </a:fld>
            <a:endParaRPr lang="en-US" dirty="0"/>
          </a:p>
        </p:txBody>
      </p:sp>
      <p:sp>
        <p:nvSpPr>
          <p:cNvPr id="5" name="Footer Placeholder 4">
            <a:extLst>
              <a:ext uri="{FF2B5EF4-FFF2-40B4-BE49-F238E27FC236}">
                <a16:creationId xmlns:a16="http://schemas.microsoft.com/office/drawing/2014/main" id="{A8588033-521B-AA8C-8B29-F2E6379EB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D071CF-70E9-7E75-6F28-98ED9891D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538963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trinket.io/java/e955d4655b" TargetMode="External"/><Relationship Id="rId7" Type="http://schemas.openxmlformats.org/officeDocument/2006/relationships/image" Target="../media/image14.sv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hyperlink" Target="https://trinket.io/java/2737a22cd4" TargetMode="Externa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D996F3-B220-F002-E0DD-8A3C9FECBDCA}"/>
              </a:ext>
            </a:extLst>
          </p:cNvPr>
          <p:cNvPicPr>
            <a:picLocks noChangeAspect="1"/>
          </p:cNvPicPr>
          <p:nvPr/>
        </p:nvPicPr>
        <p:blipFill rotWithShape="1">
          <a:blip r:embed="rId2">
            <a:alphaModFix amt="60000"/>
            <a:duotone>
              <a:prstClr val="black"/>
              <a:schemeClr val="accent2">
                <a:tint val="45000"/>
                <a:satMod val="400000"/>
              </a:schemeClr>
            </a:duotone>
          </a:blip>
          <a:srcRect r="-2" b="-2"/>
          <a:stretch/>
        </p:blipFill>
        <p:spPr>
          <a:xfrm>
            <a:off x="20" y="10"/>
            <a:ext cx="12191980" cy="6857990"/>
          </a:xfrm>
          <a:prstGeom prst="rect">
            <a:avLst/>
          </a:prstGeom>
          <a:solidFill>
            <a:schemeClr val="accent4"/>
          </a:solidFill>
          <a:ln>
            <a:solidFill>
              <a:schemeClr val="accent6"/>
            </a:solidFill>
          </a:ln>
        </p:spPr>
      </p:pic>
      <p:sp>
        <p:nvSpPr>
          <p:cNvPr id="2" name="Title"/>
          <p:cNvSpPr>
            <a:spLocks noGrp="1"/>
          </p:cNvSpPr>
          <p:nvPr>
            <p:ph type="ctrTitle"/>
          </p:nvPr>
        </p:nvSpPr>
        <p:spPr>
          <a:xfrm>
            <a:off x="172278" y="4545496"/>
            <a:ext cx="7818783" cy="1539055"/>
          </a:xfrm>
        </p:spPr>
        <p:txBody>
          <a:bodyPr anchor="ctr">
            <a:normAutofit/>
          </a:bodyPr>
          <a:lstStyle/>
          <a:p>
            <a:r>
              <a:rPr lang="en-US" b="1" dirty="0">
                <a:solidFill>
                  <a:srgbClr val="FFC000"/>
                </a:solidFill>
              </a:rPr>
              <a:t>CAP477 </a:t>
            </a:r>
            <a:r>
              <a:rPr lang="en-US" sz="2800" b="1" dirty="0">
                <a:solidFill>
                  <a:srgbClr val="FFC000"/>
                </a:solidFill>
              </a:rPr>
              <a:t>PROGRAMMING IN JAVA </a:t>
            </a:r>
            <a:endParaRPr lang="en-US" b="1" dirty="0">
              <a:solidFill>
                <a:srgbClr val="FFC000"/>
              </a:solidFill>
            </a:endParaRPr>
          </a:p>
        </p:txBody>
      </p:sp>
    </p:spTree>
    <p:extLst>
      <p:ext uri="{BB962C8B-B14F-4D97-AF65-F5344CB8AC3E}">
        <p14:creationId xmlns:p14="http://schemas.microsoft.com/office/powerpoint/2010/main" val="1099960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2FA9-339E-47B4-F421-EB7AA32FEE8E}"/>
              </a:ext>
            </a:extLst>
          </p:cNvPr>
          <p:cNvSpPr>
            <a:spLocks noGrp="1"/>
          </p:cNvSpPr>
          <p:nvPr>
            <p:ph type="title"/>
          </p:nvPr>
        </p:nvSpPr>
        <p:spPr>
          <a:xfrm>
            <a:off x="1097280" y="286603"/>
            <a:ext cx="10058400" cy="702305"/>
          </a:xfrm>
        </p:spPr>
        <p:txBody>
          <a:bodyPr>
            <a:normAutofit fontScale="90000"/>
          </a:bodyPr>
          <a:lstStyle/>
          <a:p>
            <a:r>
              <a:rPr lang="en-US" sz="4800" dirty="0"/>
              <a:t>Constructors of String Class</a:t>
            </a:r>
          </a:p>
        </p:txBody>
      </p:sp>
      <p:pic>
        <p:nvPicPr>
          <p:cNvPr id="5" name="Picture 4">
            <a:extLst>
              <a:ext uri="{FF2B5EF4-FFF2-40B4-BE49-F238E27FC236}">
                <a16:creationId xmlns:a16="http://schemas.microsoft.com/office/drawing/2014/main" id="{07B92033-83E9-46B5-0CF1-D01136CC12CC}"/>
              </a:ext>
            </a:extLst>
          </p:cNvPr>
          <p:cNvPicPr>
            <a:picLocks noChangeAspect="1"/>
          </p:cNvPicPr>
          <p:nvPr/>
        </p:nvPicPr>
        <p:blipFill>
          <a:blip r:embed="rId2"/>
          <a:stretch>
            <a:fillRect/>
          </a:stretch>
        </p:blipFill>
        <p:spPr>
          <a:xfrm>
            <a:off x="845488" y="1253779"/>
            <a:ext cx="10289981" cy="3530255"/>
          </a:xfrm>
          <a:prstGeom prst="rect">
            <a:avLst/>
          </a:prstGeom>
        </p:spPr>
      </p:pic>
    </p:spTree>
    <p:extLst>
      <p:ext uri="{BB962C8B-B14F-4D97-AF65-F5344CB8AC3E}">
        <p14:creationId xmlns:p14="http://schemas.microsoft.com/office/powerpoint/2010/main" val="127162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AE6D55A-C030-4438-AA4A-023D6C5DC48D}"/>
              </a:ext>
            </a:extLst>
          </p:cNvPr>
          <p:cNvSpPr>
            <a:spLocks noGrp="1"/>
          </p:cNvSpPr>
          <p:nvPr>
            <p:ph type="title"/>
          </p:nvPr>
        </p:nvSpPr>
        <p:spPr/>
        <p:txBody>
          <a:bodyPr/>
          <a:lstStyle/>
          <a:p>
            <a:pPr algn="l"/>
            <a:r>
              <a:rPr lang="en-US" altLang="en-US" dirty="0">
                <a:solidFill>
                  <a:srgbClr val="FF0000"/>
                </a:solidFill>
              </a:rPr>
              <a:t>Methods in String class:</a:t>
            </a:r>
          </a:p>
        </p:txBody>
      </p:sp>
      <p:sp>
        <p:nvSpPr>
          <p:cNvPr id="48131" name="Content Placeholder 2">
            <a:extLst>
              <a:ext uri="{FF2B5EF4-FFF2-40B4-BE49-F238E27FC236}">
                <a16:creationId xmlns:a16="http://schemas.microsoft.com/office/drawing/2014/main" id="{4DBC19F8-32C0-4C3F-839E-32FEB45F9ABB}"/>
              </a:ext>
            </a:extLst>
          </p:cNvPr>
          <p:cNvSpPr>
            <a:spLocks noGrp="1"/>
          </p:cNvSpPr>
          <p:nvPr>
            <p:ph sz="half" idx="1"/>
          </p:nvPr>
        </p:nvSpPr>
        <p:spPr/>
        <p:txBody>
          <a:bodyPr>
            <a:normAutofit/>
          </a:bodyPr>
          <a:lstStyle/>
          <a:p>
            <a:pPr marL="457200" indent="-457200">
              <a:buFont typeface="+mj-lt"/>
              <a:buAutoNum type="arabicPeriod"/>
            </a:pPr>
            <a:r>
              <a:rPr lang="en-US" altLang="en-US" sz="2400" b="1" dirty="0"/>
              <a:t>length(), </a:t>
            </a:r>
          </a:p>
          <a:p>
            <a:pPr marL="457200" indent="-457200">
              <a:buFont typeface="+mj-lt"/>
              <a:buAutoNum type="arabicPeriod"/>
            </a:pPr>
            <a:r>
              <a:rPr lang="en-US" altLang="en-US" sz="2400" b="1" dirty="0" err="1"/>
              <a:t>charAt</a:t>
            </a:r>
            <a:r>
              <a:rPr lang="en-US" altLang="en-US" sz="2400" b="1" dirty="0"/>
              <a:t>()</a:t>
            </a:r>
          </a:p>
          <a:p>
            <a:pPr marL="457200" indent="-457200">
              <a:buFont typeface="+mj-lt"/>
              <a:buAutoNum type="arabicPeriod"/>
            </a:pPr>
            <a:r>
              <a:rPr lang="en-US" altLang="en-US" sz="2400" b="1" dirty="0"/>
              <a:t>Substring()</a:t>
            </a:r>
          </a:p>
          <a:p>
            <a:pPr marL="457200" indent="-457200">
              <a:buFont typeface="+mj-lt"/>
              <a:buAutoNum type="arabicPeriod"/>
            </a:pPr>
            <a:r>
              <a:rPr lang="en-US" altLang="en-US" sz="2400" b="1" dirty="0" err="1"/>
              <a:t>concat</a:t>
            </a:r>
            <a:endParaRPr lang="en-US" altLang="en-US" sz="2400" b="1" dirty="0"/>
          </a:p>
          <a:p>
            <a:pPr marL="457200" indent="-457200">
              <a:buFont typeface="+mj-lt"/>
              <a:buAutoNum type="arabicPeriod"/>
            </a:pPr>
            <a:r>
              <a:rPr lang="en-US" altLang="en-US" sz="2400" b="1" dirty="0" err="1"/>
              <a:t>indexOf</a:t>
            </a:r>
            <a:r>
              <a:rPr lang="en-US" altLang="en-US" sz="2400" b="1" dirty="0"/>
              <a:t>()</a:t>
            </a:r>
          </a:p>
          <a:p>
            <a:pPr marL="457200" indent="-457200">
              <a:buFont typeface="+mj-lt"/>
              <a:buAutoNum type="arabicPeriod"/>
            </a:pPr>
            <a:r>
              <a:rPr lang="en-US" altLang="en-US" sz="2400" b="1" dirty="0"/>
              <a:t>equals()</a:t>
            </a:r>
          </a:p>
          <a:p>
            <a:endParaRPr lang="en-US" altLang="en-US" sz="2400" dirty="0"/>
          </a:p>
          <a:p>
            <a:endParaRPr lang="en-US" altLang="en-US" sz="2400" dirty="0"/>
          </a:p>
          <a:p>
            <a:endParaRPr lang="en-US" altLang="en-US" sz="2400" dirty="0"/>
          </a:p>
          <a:p>
            <a:endParaRPr lang="en-US" altLang="en-US" sz="2400" dirty="0"/>
          </a:p>
          <a:p>
            <a:endParaRPr lang="en-US" altLang="en-US" sz="2400" dirty="0"/>
          </a:p>
        </p:txBody>
      </p:sp>
      <p:sp>
        <p:nvSpPr>
          <p:cNvPr id="2" name="Content Placeholder 1">
            <a:extLst>
              <a:ext uri="{FF2B5EF4-FFF2-40B4-BE49-F238E27FC236}">
                <a16:creationId xmlns:a16="http://schemas.microsoft.com/office/drawing/2014/main" id="{CF96FA43-4484-A6B7-030E-44ABFF7F652F}"/>
              </a:ext>
            </a:extLst>
          </p:cNvPr>
          <p:cNvSpPr>
            <a:spLocks noGrp="1"/>
          </p:cNvSpPr>
          <p:nvPr>
            <p:ph sz="half" idx="2"/>
          </p:nvPr>
        </p:nvSpPr>
        <p:spPr/>
        <p:txBody>
          <a:bodyPr/>
          <a:lstStyle/>
          <a:p>
            <a:pPr marL="0" indent="0">
              <a:buNone/>
            </a:pPr>
            <a:r>
              <a:rPr lang="en-US" altLang="en-US" sz="2400" b="1" dirty="0"/>
              <a:t>7. </a:t>
            </a:r>
            <a:r>
              <a:rPr lang="en-US" altLang="en-US" sz="2400" b="1" dirty="0" err="1"/>
              <a:t>compareTo</a:t>
            </a:r>
            <a:r>
              <a:rPr lang="en-US" altLang="en-US" sz="2400" b="1" dirty="0"/>
              <a:t>()</a:t>
            </a:r>
          </a:p>
          <a:p>
            <a:pPr marL="0" indent="0">
              <a:buNone/>
            </a:pPr>
            <a:r>
              <a:rPr lang="en-US" altLang="en-US" sz="2400" b="1" dirty="0"/>
              <a:t>8.  trim()</a:t>
            </a:r>
          </a:p>
          <a:p>
            <a:pPr marL="0" indent="0">
              <a:buNone/>
            </a:pPr>
            <a:r>
              <a:rPr lang="en-US" altLang="en-US" sz="2400" b="1" dirty="0"/>
              <a:t>8.  replace()</a:t>
            </a:r>
          </a:p>
          <a:p>
            <a:pPr marL="0" indent="0">
              <a:buNone/>
            </a:pPr>
            <a:r>
              <a:rPr lang="en-US" altLang="en-US" sz="2400" b="1" dirty="0"/>
              <a:t>9. </a:t>
            </a:r>
            <a:r>
              <a:rPr lang="en-US" altLang="en-US" sz="2400" b="1" dirty="0" err="1"/>
              <a:t>toUpperCase</a:t>
            </a:r>
            <a:r>
              <a:rPr lang="en-US" altLang="en-US" sz="2400" b="1" dirty="0"/>
              <a:t>()</a:t>
            </a:r>
          </a:p>
          <a:p>
            <a:pPr marL="0" indent="0">
              <a:buNone/>
            </a:pPr>
            <a:r>
              <a:rPr lang="en-US" altLang="en-US" sz="2400" b="1" dirty="0"/>
              <a:t>10. </a:t>
            </a:r>
            <a:r>
              <a:rPr lang="en-US" altLang="en-US" sz="2400" b="1" dirty="0" err="1"/>
              <a:t>toLowerCase</a:t>
            </a:r>
            <a:r>
              <a:rPr lang="en-US" altLang="en-US" sz="2400" b="1" dirty="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A49782E-BE03-4406-B9E4-2120A43F0310}"/>
              </a:ext>
            </a:extLst>
          </p:cNvPr>
          <p:cNvSpPr>
            <a:spLocks noGrp="1" noChangeArrowheads="1"/>
          </p:cNvSpPr>
          <p:nvPr>
            <p:ph type="title"/>
          </p:nvPr>
        </p:nvSpPr>
        <p:spPr/>
        <p:txBody>
          <a:bodyPr/>
          <a:lstStyle/>
          <a:p>
            <a:pPr eaLnBrk="1" hangingPunct="1"/>
            <a:r>
              <a:rPr lang="en-US" altLang="en-US" b="1" dirty="0">
                <a:solidFill>
                  <a:srgbClr val="FF0000"/>
                </a:solidFill>
              </a:rPr>
              <a:t>length(), </a:t>
            </a:r>
            <a:r>
              <a:rPr lang="en-US" altLang="en-US" b="1" dirty="0" err="1">
                <a:solidFill>
                  <a:srgbClr val="FF0000"/>
                </a:solidFill>
              </a:rPr>
              <a:t>charAt</a:t>
            </a:r>
            <a:r>
              <a:rPr lang="en-US" altLang="en-US" dirty="0">
                <a:solidFill>
                  <a:srgbClr val="FF0000"/>
                </a:solidFill>
              </a:rPr>
              <a:t>()</a:t>
            </a:r>
          </a:p>
        </p:txBody>
      </p:sp>
      <p:sp>
        <p:nvSpPr>
          <p:cNvPr id="49155" name="Rectangle 4">
            <a:extLst>
              <a:ext uri="{FF2B5EF4-FFF2-40B4-BE49-F238E27FC236}">
                <a16:creationId xmlns:a16="http://schemas.microsoft.com/office/drawing/2014/main" id="{F4590404-D061-4852-981B-21D3DB5FE8D3}"/>
              </a:ext>
            </a:extLst>
          </p:cNvPr>
          <p:cNvSpPr>
            <a:spLocks noGrp="1" noChangeArrowheads="1"/>
          </p:cNvSpPr>
          <p:nvPr>
            <p:ph idx="1"/>
          </p:nvPr>
        </p:nvSpPr>
        <p:spPr>
          <a:xfrm>
            <a:off x="2689225" y="1839913"/>
            <a:ext cx="2178050" cy="1339850"/>
          </a:xfrm>
          <a:noFill/>
        </p:spPr>
        <p:txBody>
          <a:bodyPr>
            <a:normAutofit/>
          </a:bodyPr>
          <a:lstStyle/>
          <a:p>
            <a:pPr eaLnBrk="1" hangingPunct="1">
              <a:buFont typeface="Wingdings" panose="05000000000000000000" pitchFamily="2" charset="2"/>
              <a:buNone/>
            </a:pPr>
            <a:r>
              <a:rPr lang="en-US" altLang="en-US" sz="2400" dirty="0"/>
              <a:t>int length();</a:t>
            </a:r>
          </a:p>
          <a:p>
            <a:pPr eaLnBrk="1" hangingPunct="1"/>
            <a:endParaRPr lang="en-US" altLang="en-US" sz="2400" dirty="0"/>
          </a:p>
          <a:p>
            <a:pPr eaLnBrk="1" hangingPunct="1">
              <a:buFont typeface="Wingdings" panose="05000000000000000000" pitchFamily="2" charset="2"/>
              <a:buNone/>
            </a:pPr>
            <a:r>
              <a:rPr lang="en-US" altLang="en-US" sz="2400" dirty="0"/>
              <a:t>char </a:t>
            </a:r>
            <a:r>
              <a:rPr lang="en-US" altLang="en-US" sz="2400" dirty="0" err="1"/>
              <a:t>charAt</a:t>
            </a:r>
            <a:r>
              <a:rPr lang="en-US" altLang="en-US" sz="2400" dirty="0"/>
              <a:t>(</a:t>
            </a:r>
            <a:r>
              <a:rPr lang="en-US" altLang="en-US" sz="2400" dirty="0" err="1"/>
              <a:t>i</a:t>
            </a:r>
            <a:r>
              <a:rPr lang="en-US" altLang="en-US" sz="2400" dirty="0"/>
              <a:t>);</a:t>
            </a:r>
          </a:p>
          <a:p>
            <a:pPr eaLnBrk="1" hangingPunct="1">
              <a:spcBef>
                <a:spcPct val="0"/>
              </a:spcBef>
            </a:pPr>
            <a:endParaRPr lang="en-US" altLang="en-US" sz="2400" dirty="0"/>
          </a:p>
        </p:txBody>
      </p:sp>
      <p:sp>
        <p:nvSpPr>
          <p:cNvPr id="49156" name="Rectangle 5">
            <a:extLst>
              <a:ext uri="{FF2B5EF4-FFF2-40B4-BE49-F238E27FC236}">
                <a16:creationId xmlns:a16="http://schemas.microsoft.com/office/drawing/2014/main" id="{54E33464-DA84-4491-81C8-BEAFB098268E}"/>
              </a:ext>
            </a:extLst>
          </p:cNvPr>
          <p:cNvSpPr>
            <a:spLocks noChangeArrowheads="1"/>
          </p:cNvSpPr>
          <p:nvPr/>
        </p:nvSpPr>
        <p:spPr bwMode="auto">
          <a:xfrm>
            <a:off x="5192714" y="1839913"/>
            <a:ext cx="4713287"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SzPct val="70000"/>
              <a:buFont typeface="Wingdings" panose="05000000000000000000" pitchFamily="2" charset="2"/>
              <a:buChar char="n"/>
            </a:pPr>
            <a:r>
              <a:rPr lang="en-US" altLang="en-US" sz="2000"/>
              <a:t>Returns the number of characters in the string</a:t>
            </a:r>
            <a:br>
              <a:rPr lang="en-US" altLang="en-US" sz="2000"/>
            </a:br>
            <a:endParaRPr lang="en-US" altLang="en-US" sz="2000"/>
          </a:p>
          <a:p>
            <a:pPr eaLnBrk="1" hangingPunct="1">
              <a:buClr>
                <a:schemeClr val="accent1"/>
              </a:buClr>
              <a:buSzPct val="70000"/>
              <a:buFont typeface="Wingdings" panose="05000000000000000000" pitchFamily="2" charset="2"/>
              <a:buChar char="n"/>
            </a:pPr>
            <a:r>
              <a:rPr lang="en-US" altLang="en-US" sz="2000"/>
              <a:t>Returns the char at position i.</a:t>
            </a:r>
          </a:p>
        </p:txBody>
      </p:sp>
      <p:sp>
        <p:nvSpPr>
          <p:cNvPr id="23558" name="Text Box 6">
            <a:extLst>
              <a:ext uri="{FF2B5EF4-FFF2-40B4-BE49-F238E27FC236}">
                <a16:creationId xmlns:a16="http://schemas.microsoft.com/office/drawing/2014/main" id="{33256DF1-E001-4C30-B92D-CBC1C5638CB2}"/>
              </a:ext>
            </a:extLst>
          </p:cNvPr>
          <p:cNvSpPr txBox="1">
            <a:spLocks noChangeArrowheads="1"/>
          </p:cNvSpPr>
          <p:nvPr/>
        </p:nvSpPr>
        <p:spPr bwMode="auto">
          <a:xfrm>
            <a:off x="8045450" y="4989514"/>
            <a:ext cx="1111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 </a:t>
            </a:r>
            <a:r>
              <a:rPr lang="en-US" altLang="en-US" sz="2400"/>
              <a:t>7</a:t>
            </a:r>
          </a:p>
          <a:p>
            <a:pPr eaLnBrk="1" hangingPunct="1"/>
            <a:r>
              <a:rPr lang="en-US" altLang="en-US" sz="2400"/>
              <a:t>’n'</a:t>
            </a:r>
          </a:p>
        </p:txBody>
      </p:sp>
      <p:sp>
        <p:nvSpPr>
          <p:cNvPr id="49158" name="Text Box 7">
            <a:extLst>
              <a:ext uri="{FF2B5EF4-FFF2-40B4-BE49-F238E27FC236}">
                <a16:creationId xmlns:a16="http://schemas.microsoft.com/office/drawing/2014/main" id="{2FD1CB4E-A6AB-4FE6-AAE0-EE9BB5D69CB5}"/>
              </a:ext>
            </a:extLst>
          </p:cNvPr>
          <p:cNvSpPr txBox="1">
            <a:spLocks noChangeArrowheads="1"/>
          </p:cNvSpPr>
          <p:nvPr/>
        </p:nvSpPr>
        <p:spPr bwMode="auto">
          <a:xfrm>
            <a:off x="2892425" y="4970464"/>
            <a:ext cx="3962400" cy="8309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a:t>
            </a:r>
            <a:r>
              <a:rPr lang="en-US" altLang="en-US" sz="2400" dirty="0" err="1"/>
              <a:t>Problem".length</a:t>
            </a:r>
            <a:r>
              <a:rPr lang="en-US" altLang="en-US" sz="2400" dirty="0"/>
              <a:t>();</a:t>
            </a:r>
          </a:p>
          <a:p>
            <a:pPr eaLnBrk="1" hangingPunct="1"/>
            <a:r>
              <a:rPr lang="en-US" altLang="en-US" sz="2400" dirty="0"/>
              <a:t>”Window".</a:t>
            </a:r>
            <a:r>
              <a:rPr lang="en-US" altLang="en-US" sz="2400" dirty="0" err="1"/>
              <a:t>charAt</a:t>
            </a:r>
            <a:r>
              <a:rPr lang="en-US" altLang="en-US" sz="2400" dirty="0"/>
              <a:t> (2);</a:t>
            </a:r>
          </a:p>
        </p:txBody>
      </p:sp>
      <p:sp>
        <p:nvSpPr>
          <p:cNvPr id="49159" name="Text Box 8">
            <a:extLst>
              <a:ext uri="{FF2B5EF4-FFF2-40B4-BE49-F238E27FC236}">
                <a16:creationId xmlns:a16="http://schemas.microsoft.com/office/drawing/2014/main" id="{4024E26E-0409-432E-9BC5-7975672B3CAD}"/>
              </a:ext>
            </a:extLst>
          </p:cNvPr>
          <p:cNvSpPr txBox="1">
            <a:spLocks noChangeArrowheads="1"/>
          </p:cNvSpPr>
          <p:nvPr/>
        </p:nvSpPr>
        <p:spPr bwMode="auto">
          <a:xfrm>
            <a:off x="7616825" y="44942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49160" name="Line 9">
            <a:extLst>
              <a:ext uri="{FF2B5EF4-FFF2-40B4-BE49-F238E27FC236}">
                <a16:creationId xmlns:a16="http://schemas.microsoft.com/office/drawing/2014/main" id="{B792C091-3434-48F7-8567-DF1586BF4F3A}"/>
              </a:ext>
            </a:extLst>
          </p:cNvPr>
          <p:cNvSpPr>
            <a:spLocks noChangeShapeType="1"/>
          </p:cNvSpPr>
          <p:nvPr/>
        </p:nvSpPr>
        <p:spPr bwMode="auto">
          <a:xfrm flipV="1">
            <a:off x="5892801" y="5658679"/>
            <a:ext cx="2152649" cy="10553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10">
            <a:extLst>
              <a:ext uri="{FF2B5EF4-FFF2-40B4-BE49-F238E27FC236}">
                <a16:creationId xmlns:a16="http://schemas.microsoft.com/office/drawing/2014/main" id="{78243438-D9AE-4DBA-87FD-33F4CB212F28}"/>
              </a:ext>
            </a:extLst>
          </p:cNvPr>
          <p:cNvSpPr>
            <a:spLocks noChangeShapeType="1"/>
          </p:cNvSpPr>
          <p:nvPr/>
        </p:nvSpPr>
        <p:spPr bwMode="auto">
          <a:xfrm flipV="1">
            <a:off x="6481762" y="5155577"/>
            <a:ext cx="1563687" cy="9111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2" name="Text Box 11">
            <a:extLst>
              <a:ext uri="{FF2B5EF4-FFF2-40B4-BE49-F238E27FC236}">
                <a16:creationId xmlns:a16="http://schemas.microsoft.com/office/drawing/2014/main" id="{3577DD3C-26DD-4068-B863-29864BED029C}"/>
              </a:ext>
            </a:extLst>
          </p:cNvPr>
          <p:cNvSpPr txBox="1">
            <a:spLocks noChangeArrowheads="1"/>
          </p:cNvSpPr>
          <p:nvPr/>
        </p:nvSpPr>
        <p:spPr bwMode="auto">
          <a:xfrm>
            <a:off x="2746376" y="3536951"/>
            <a:ext cx="6962775"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chemeClr val="bg1"/>
                </a:solidFill>
              </a:rPr>
              <a:t>Character positions in strings are numbered starting from 0 – just like arrays.</a:t>
            </a:r>
          </a:p>
        </p:txBody>
      </p:sp>
      <p:sp>
        <p:nvSpPr>
          <p:cNvPr id="49163" name="Line 12">
            <a:extLst>
              <a:ext uri="{FF2B5EF4-FFF2-40B4-BE49-F238E27FC236}">
                <a16:creationId xmlns:a16="http://schemas.microsoft.com/office/drawing/2014/main" id="{FAB4FC05-6DF0-42C7-8D66-CBB2EB763C14}"/>
              </a:ext>
            </a:extLst>
          </p:cNvPr>
          <p:cNvSpPr>
            <a:spLocks noChangeShapeType="1"/>
          </p:cNvSpPr>
          <p:nvPr/>
        </p:nvSpPr>
        <p:spPr bwMode="auto">
          <a:xfrm flipV="1">
            <a:off x="4470400" y="3160713"/>
            <a:ext cx="0" cy="374650"/>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B9E27C-8437-4648-A508-9C9D85AB4B44}"/>
              </a:ext>
            </a:extLst>
          </p:cNvPr>
          <p:cNvSpPr>
            <a:spLocks noGrp="1" noChangeArrowheads="1"/>
          </p:cNvSpPr>
          <p:nvPr>
            <p:ph type="title"/>
          </p:nvPr>
        </p:nvSpPr>
        <p:spPr/>
        <p:txBody>
          <a:bodyPr/>
          <a:lstStyle/>
          <a:p>
            <a:pPr eaLnBrk="1" hangingPunct="1"/>
            <a:r>
              <a:rPr lang="en-US" altLang="en-US" b="1" dirty="0">
                <a:solidFill>
                  <a:srgbClr val="FF0000"/>
                </a:solidFill>
              </a:rPr>
              <a:t>substring()</a:t>
            </a:r>
          </a:p>
        </p:txBody>
      </p:sp>
      <p:sp>
        <p:nvSpPr>
          <p:cNvPr id="50192" name="Rectangle 17">
            <a:extLst>
              <a:ext uri="{FF2B5EF4-FFF2-40B4-BE49-F238E27FC236}">
                <a16:creationId xmlns:a16="http://schemas.microsoft.com/office/drawing/2014/main" id="{5FA86D93-79F4-4305-B993-A5EB1AB976D0}"/>
              </a:ext>
            </a:extLst>
          </p:cNvPr>
          <p:cNvSpPr>
            <a:spLocks noGrp="1" noChangeArrowheads="1"/>
          </p:cNvSpPr>
          <p:nvPr>
            <p:ph idx="1"/>
          </p:nvPr>
        </p:nvSpPr>
        <p:spPr>
          <a:xfrm>
            <a:off x="2544764" y="2257426"/>
            <a:ext cx="5584825" cy="2574925"/>
          </a:xfrm>
          <a:noFill/>
        </p:spPr>
        <p:txBody>
          <a:bodyPr>
            <a:normAutofit/>
          </a:bodyPr>
          <a:lstStyle/>
          <a:p>
            <a:pPr eaLnBrk="1" hangingPunct="1"/>
            <a:r>
              <a:rPr lang="en-US" altLang="en-US" sz="2400" dirty="0"/>
              <a:t>String subs = </a:t>
            </a:r>
            <a:r>
              <a:rPr lang="en-US" altLang="en-US" sz="2400" dirty="0" err="1"/>
              <a:t>word.</a:t>
            </a:r>
            <a:r>
              <a:rPr lang="en-US" altLang="en-US" sz="2400" b="1" dirty="0" err="1"/>
              <a:t>substring</a:t>
            </a:r>
            <a:r>
              <a:rPr lang="en-US" altLang="en-US" sz="2400" dirty="0"/>
              <a:t> (</a:t>
            </a:r>
            <a:r>
              <a:rPr lang="en-US" altLang="en-US" sz="2400" dirty="0" err="1"/>
              <a:t>i</a:t>
            </a:r>
            <a:r>
              <a:rPr lang="en-US" altLang="en-US" sz="2400" dirty="0"/>
              <a:t>, k);</a:t>
            </a:r>
          </a:p>
          <a:p>
            <a:pPr lvl="1" eaLnBrk="1" hangingPunct="1"/>
            <a:r>
              <a:rPr lang="en-US" altLang="en-US" sz="2400" dirty="0"/>
              <a:t>returns the substring of chars in positions from </a:t>
            </a:r>
            <a:r>
              <a:rPr lang="en-US" altLang="en-US" sz="2400" b="1" dirty="0" err="1"/>
              <a:t>i</a:t>
            </a:r>
            <a:r>
              <a:rPr lang="en-US" altLang="en-US" sz="2400" dirty="0"/>
              <a:t> to </a:t>
            </a:r>
            <a:r>
              <a:rPr lang="en-US" altLang="en-US" sz="2400" b="1" dirty="0"/>
              <a:t>k</a:t>
            </a:r>
            <a:r>
              <a:rPr lang="en-US" altLang="en-US" sz="2400" b="1" i="1" dirty="0"/>
              <a:t>-</a:t>
            </a:r>
            <a:r>
              <a:rPr lang="en-US" altLang="en-US" sz="2400" b="1" dirty="0"/>
              <a:t>1</a:t>
            </a:r>
          </a:p>
          <a:p>
            <a:pPr eaLnBrk="1" hangingPunct="1"/>
            <a:r>
              <a:rPr lang="en-US" altLang="en-US" sz="2400" dirty="0"/>
              <a:t>String subs = </a:t>
            </a:r>
            <a:r>
              <a:rPr lang="en-US" altLang="en-US" sz="2400" dirty="0" err="1"/>
              <a:t>word.</a:t>
            </a:r>
            <a:r>
              <a:rPr lang="en-US" altLang="en-US" sz="2400" b="1" dirty="0" err="1"/>
              <a:t>substring</a:t>
            </a:r>
            <a:r>
              <a:rPr lang="en-US" altLang="en-US" sz="2400" b="1" dirty="0"/>
              <a:t> </a:t>
            </a:r>
            <a:r>
              <a:rPr lang="en-US" altLang="en-US" sz="2400" dirty="0"/>
              <a:t>(</a:t>
            </a:r>
            <a:r>
              <a:rPr lang="en-US" altLang="en-US" sz="2400" dirty="0" err="1"/>
              <a:t>i</a:t>
            </a:r>
            <a:r>
              <a:rPr lang="en-US" altLang="en-US" sz="2400" dirty="0"/>
              <a:t>);</a:t>
            </a:r>
          </a:p>
          <a:p>
            <a:pPr lvl="1" eaLnBrk="1" hangingPunct="1"/>
            <a:r>
              <a:rPr lang="en-US" altLang="en-US" sz="2400" dirty="0"/>
              <a:t>returns the substring from the </a:t>
            </a:r>
            <a:r>
              <a:rPr lang="en-US" altLang="en-US" sz="2400" b="1" dirty="0" err="1"/>
              <a:t>i</a:t>
            </a:r>
            <a:r>
              <a:rPr lang="en-US" altLang="en-US" sz="2400" dirty="0" err="1"/>
              <a:t>-th</a:t>
            </a:r>
            <a:r>
              <a:rPr lang="en-US" altLang="en-US" sz="2400" dirty="0"/>
              <a:t> char to the end</a:t>
            </a:r>
          </a:p>
        </p:txBody>
      </p:sp>
      <p:sp>
        <p:nvSpPr>
          <p:cNvPr id="24580" name="Text Box 4">
            <a:extLst>
              <a:ext uri="{FF2B5EF4-FFF2-40B4-BE49-F238E27FC236}">
                <a16:creationId xmlns:a16="http://schemas.microsoft.com/office/drawing/2014/main" id="{BBD88617-6364-4B16-A64D-E55273739D4B}"/>
              </a:ext>
            </a:extLst>
          </p:cNvPr>
          <p:cNvSpPr txBox="1">
            <a:spLocks noChangeArrowheads="1"/>
          </p:cNvSpPr>
          <p:nvPr/>
        </p:nvSpPr>
        <p:spPr bwMode="auto">
          <a:xfrm>
            <a:off x="7672389" y="5073651"/>
            <a:ext cx="2486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“lev"</a:t>
            </a:r>
          </a:p>
          <a:p>
            <a:pPr eaLnBrk="1" hangingPunct="1"/>
            <a:r>
              <a:rPr lang="en-US" altLang="en-US" sz="2400" dirty="0"/>
              <a:t>“mutable"</a:t>
            </a:r>
          </a:p>
        </p:txBody>
      </p:sp>
      <p:sp>
        <p:nvSpPr>
          <p:cNvPr id="50180" name="Text Box 5">
            <a:extLst>
              <a:ext uri="{FF2B5EF4-FFF2-40B4-BE49-F238E27FC236}">
                <a16:creationId xmlns:a16="http://schemas.microsoft.com/office/drawing/2014/main" id="{7B25C0D2-7D87-4489-9F84-DB70E6F91740}"/>
              </a:ext>
            </a:extLst>
          </p:cNvPr>
          <p:cNvSpPr txBox="1">
            <a:spLocks noChangeArrowheads="1"/>
          </p:cNvSpPr>
          <p:nvPr/>
        </p:nvSpPr>
        <p:spPr bwMode="auto">
          <a:xfrm>
            <a:off x="2563813" y="5094289"/>
            <a:ext cx="4083050" cy="8309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a:t>
            </a:r>
            <a:r>
              <a:rPr lang="en-US" altLang="en-US" sz="2400" dirty="0" err="1"/>
              <a:t>television".substring</a:t>
            </a:r>
            <a:r>
              <a:rPr lang="en-US" altLang="en-US" sz="2400" dirty="0"/>
              <a:t> (2,5); </a:t>
            </a:r>
          </a:p>
          <a:p>
            <a:pPr eaLnBrk="1" hangingPunct="1"/>
            <a:r>
              <a:rPr lang="en-US" altLang="en-US" sz="2400" dirty="0"/>
              <a:t>“</a:t>
            </a:r>
            <a:r>
              <a:rPr lang="en-US" altLang="en-US" sz="2400" dirty="0" err="1"/>
              <a:t>immutable".substring</a:t>
            </a:r>
            <a:r>
              <a:rPr lang="en-US" altLang="en-US" sz="2400" dirty="0"/>
              <a:t> (2);</a:t>
            </a:r>
          </a:p>
        </p:txBody>
      </p:sp>
      <p:sp>
        <p:nvSpPr>
          <p:cNvPr id="50181" name="Text Box 6">
            <a:extLst>
              <a:ext uri="{FF2B5EF4-FFF2-40B4-BE49-F238E27FC236}">
                <a16:creationId xmlns:a16="http://schemas.microsoft.com/office/drawing/2014/main" id="{4B45C399-7EBE-48E3-8890-C5F160F32B7A}"/>
              </a:ext>
            </a:extLst>
          </p:cNvPr>
          <p:cNvSpPr txBox="1">
            <a:spLocks noChangeArrowheads="1"/>
          </p:cNvSpPr>
          <p:nvPr/>
        </p:nvSpPr>
        <p:spPr bwMode="auto">
          <a:xfrm>
            <a:off x="7527925" y="47672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50182" name="Line 7">
            <a:extLst>
              <a:ext uri="{FF2B5EF4-FFF2-40B4-BE49-F238E27FC236}">
                <a16:creationId xmlns:a16="http://schemas.microsoft.com/office/drawing/2014/main" id="{BA01EF2A-3ABF-401D-B8B6-9D693CE12ED5}"/>
              </a:ext>
            </a:extLst>
          </p:cNvPr>
          <p:cNvSpPr>
            <a:spLocks noChangeShapeType="1"/>
          </p:cNvSpPr>
          <p:nvPr/>
        </p:nvSpPr>
        <p:spPr bwMode="auto">
          <a:xfrm>
            <a:off x="6856413" y="570706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a:extLst>
              <a:ext uri="{FF2B5EF4-FFF2-40B4-BE49-F238E27FC236}">
                <a16:creationId xmlns:a16="http://schemas.microsoft.com/office/drawing/2014/main" id="{B3746043-5F04-4924-B0C3-DA527437833B}"/>
              </a:ext>
            </a:extLst>
          </p:cNvPr>
          <p:cNvSpPr>
            <a:spLocks noChangeShapeType="1"/>
          </p:cNvSpPr>
          <p:nvPr/>
        </p:nvSpPr>
        <p:spPr bwMode="auto">
          <a:xfrm>
            <a:off x="6856413" y="530701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5" name="Text Box 10">
            <a:extLst>
              <a:ext uri="{FF2B5EF4-FFF2-40B4-BE49-F238E27FC236}">
                <a16:creationId xmlns:a16="http://schemas.microsoft.com/office/drawing/2014/main" id="{C8A0C3E6-37A9-44C6-BF30-AFA209B07C30}"/>
              </a:ext>
            </a:extLst>
          </p:cNvPr>
          <p:cNvSpPr txBox="1">
            <a:spLocks noChangeArrowheads="1"/>
          </p:cNvSpPr>
          <p:nvPr/>
        </p:nvSpPr>
        <p:spPr bwMode="auto">
          <a:xfrm>
            <a:off x="8001000" y="2244726"/>
            <a:ext cx="22161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Courier New" panose="02070309020205020404" pitchFamily="49" charset="0"/>
              </a:rPr>
              <a:t> television</a:t>
            </a:r>
          </a:p>
          <a:p>
            <a:pPr eaLnBrk="1" hangingPunct="1"/>
            <a:endParaRPr lang="en-US" altLang="en-US" sz="2400" b="1" i="1" dirty="0">
              <a:latin typeface="Courier New" panose="02070309020205020404" pitchFamily="49" charset="0"/>
            </a:endParaRPr>
          </a:p>
          <a:p>
            <a:pPr eaLnBrk="1" hangingPunct="1"/>
            <a:r>
              <a:rPr lang="en-US" altLang="en-US" sz="2400" b="1" i="1" dirty="0">
                <a:latin typeface="Courier New" panose="02070309020205020404" pitchFamily="49" charset="0"/>
              </a:rPr>
              <a:t>   </a:t>
            </a:r>
            <a:r>
              <a:rPr lang="en-US" altLang="en-US" sz="2400" b="1" i="1" dirty="0" err="1">
                <a:latin typeface="Courier New" panose="02070309020205020404" pitchFamily="49" charset="0"/>
              </a:rPr>
              <a:t>i</a:t>
            </a:r>
            <a:r>
              <a:rPr lang="en-US" altLang="en-US" sz="2400" b="1" i="1" dirty="0">
                <a:latin typeface="Courier New" panose="02070309020205020404" pitchFamily="49" charset="0"/>
              </a:rPr>
              <a:t>  k</a:t>
            </a:r>
            <a:endParaRPr lang="en-US" altLang="en-US" sz="2400" dirty="0">
              <a:latin typeface="Courier New" panose="02070309020205020404" pitchFamily="49" charset="0"/>
            </a:endParaRPr>
          </a:p>
        </p:txBody>
      </p:sp>
      <p:sp>
        <p:nvSpPr>
          <p:cNvPr id="50186" name="Rectangle 11">
            <a:extLst>
              <a:ext uri="{FF2B5EF4-FFF2-40B4-BE49-F238E27FC236}">
                <a16:creationId xmlns:a16="http://schemas.microsoft.com/office/drawing/2014/main" id="{C326621D-C46D-44C4-A897-B503137BEF93}"/>
              </a:ext>
            </a:extLst>
          </p:cNvPr>
          <p:cNvSpPr>
            <a:spLocks noChangeArrowheads="1"/>
          </p:cNvSpPr>
          <p:nvPr/>
        </p:nvSpPr>
        <p:spPr bwMode="auto">
          <a:xfrm>
            <a:off x="8639176" y="2287589"/>
            <a:ext cx="542925"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7" name="Line 12">
            <a:extLst>
              <a:ext uri="{FF2B5EF4-FFF2-40B4-BE49-F238E27FC236}">
                <a16:creationId xmlns:a16="http://schemas.microsoft.com/office/drawing/2014/main" id="{AC75A55E-DDDC-4FCE-8230-129F0829B959}"/>
              </a:ext>
            </a:extLst>
          </p:cNvPr>
          <p:cNvSpPr>
            <a:spLocks noChangeShapeType="1"/>
          </p:cNvSpPr>
          <p:nvPr/>
        </p:nvSpPr>
        <p:spPr bwMode="auto">
          <a:xfrm flipV="1">
            <a:off x="8729663"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8" name="Line 13">
            <a:extLst>
              <a:ext uri="{FF2B5EF4-FFF2-40B4-BE49-F238E27FC236}">
                <a16:creationId xmlns:a16="http://schemas.microsoft.com/office/drawing/2014/main" id="{EB5CD445-8AEC-4443-B30F-CBB4C4B0E4EA}"/>
              </a:ext>
            </a:extLst>
          </p:cNvPr>
          <p:cNvSpPr>
            <a:spLocks noChangeShapeType="1"/>
          </p:cNvSpPr>
          <p:nvPr/>
        </p:nvSpPr>
        <p:spPr bwMode="auto">
          <a:xfrm flipV="1">
            <a:off x="9285288"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9" name="Text Box 14">
            <a:extLst>
              <a:ext uri="{FF2B5EF4-FFF2-40B4-BE49-F238E27FC236}">
                <a16:creationId xmlns:a16="http://schemas.microsoft.com/office/drawing/2014/main" id="{B980D734-92A7-4052-B361-8DD953E34235}"/>
              </a:ext>
            </a:extLst>
          </p:cNvPr>
          <p:cNvSpPr txBox="1">
            <a:spLocks noChangeArrowheads="1"/>
          </p:cNvSpPr>
          <p:nvPr/>
        </p:nvSpPr>
        <p:spPr bwMode="auto">
          <a:xfrm>
            <a:off x="7997825" y="3567114"/>
            <a:ext cx="22161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a:t>
            </a:r>
            <a:endParaRPr lang="en-US" altLang="en-US" sz="2400">
              <a:latin typeface="Courier New" panose="02070309020205020404" pitchFamily="49" charset="0"/>
            </a:endParaRPr>
          </a:p>
        </p:txBody>
      </p:sp>
      <p:sp>
        <p:nvSpPr>
          <p:cNvPr id="50190" name="Rectangle 15">
            <a:extLst>
              <a:ext uri="{FF2B5EF4-FFF2-40B4-BE49-F238E27FC236}">
                <a16:creationId xmlns:a16="http://schemas.microsoft.com/office/drawing/2014/main" id="{CF18EE14-AC81-4A81-A73B-B53FE4C2B517}"/>
              </a:ext>
            </a:extLst>
          </p:cNvPr>
          <p:cNvSpPr>
            <a:spLocks noChangeArrowheads="1"/>
          </p:cNvSpPr>
          <p:nvPr/>
        </p:nvSpPr>
        <p:spPr bwMode="auto">
          <a:xfrm>
            <a:off x="8636001" y="3609976"/>
            <a:ext cx="1490663"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91" name="Line 16">
            <a:extLst>
              <a:ext uri="{FF2B5EF4-FFF2-40B4-BE49-F238E27FC236}">
                <a16:creationId xmlns:a16="http://schemas.microsoft.com/office/drawing/2014/main" id="{4135ED07-37E7-4F01-90FC-EE55F4DFC2F4}"/>
              </a:ext>
            </a:extLst>
          </p:cNvPr>
          <p:cNvSpPr>
            <a:spLocks noChangeShapeType="1"/>
          </p:cNvSpPr>
          <p:nvPr/>
        </p:nvSpPr>
        <p:spPr bwMode="auto">
          <a:xfrm flipV="1">
            <a:off x="8726488" y="3987801"/>
            <a:ext cx="0" cy="3159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3" name="Rectangle 18">
            <a:extLst>
              <a:ext uri="{FF2B5EF4-FFF2-40B4-BE49-F238E27FC236}">
                <a16:creationId xmlns:a16="http://schemas.microsoft.com/office/drawing/2014/main" id="{8A482002-0128-492C-9A07-D9216E67E4F1}"/>
              </a:ext>
            </a:extLst>
          </p:cNvPr>
          <p:cNvSpPr>
            <a:spLocks noChangeArrowheads="1"/>
          </p:cNvSpPr>
          <p:nvPr/>
        </p:nvSpPr>
        <p:spPr bwMode="auto">
          <a:xfrm>
            <a:off x="1974850" y="1904048"/>
            <a:ext cx="783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Returns a new String by finding characters from an existing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0C37BBD2-16AC-429F-B0B3-639FA4A21605}"/>
              </a:ext>
            </a:extLst>
          </p:cNvPr>
          <p:cNvSpPr>
            <a:spLocks noGrp="1" noChangeArrowheads="1"/>
          </p:cNvSpPr>
          <p:nvPr>
            <p:ph type="title"/>
          </p:nvPr>
        </p:nvSpPr>
        <p:spPr>
          <a:noFill/>
        </p:spPr>
        <p:txBody>
          <a:bodyPr/>
          <a:lstStyle/>
          <a:p>
            <a:pPr eaLnBrk="1" hangingPunct="1"/>
            <a:r>
              <a:rPr lang="en-US" altLang="en-US" b="1" dirty="0" err="1">
                <a:solidFill>
                  <a:srgbClr val="FF0000"/>
                </a:solidFill>
              </a:rPr>
              <a:t>concat</a:t>
            </a:r>
            <a:r>
              <a:rPr lang="en-US" altLang="en-US" b="1" dirty="0">
                <a:solidFill>
                  <a:srgbClr val="FF0000"/>
                </a:solidFill>
              </a:rPr>
              <a:t>()</a:t>
            </a:r>
          </a:p>
        </p:txBody>
      </p:sp>
      <p:sp>
        <p:nvSpPr>
          <p:cNvPr id="51203" name="Rectangle 5">
            <a:extLst>
              <a:ext uri="{FF2B5EF4-FFF2-40B4-BE49-F238E27FC236}">
                <a16:creationId xmlns:a16="http://schemas.microsoft.com/office/drawing/2014/main" id="{4ADAC36C-4122-49F9-95F7-8025D038C772}"/>
              </a:ext>
            </a:extLst>
          </p:cNvPr>
          <p:cNvSpPr>
            <a:spLocks noGrp="1" noChangeArrowheads="1"/>
          </p:cNvSpPr>
          <p:nvPr>
            <p:ph idx="1"/>
          </p:nvPr>
        </p:nvSpPr>
        <p:spPr>
          <a:xfrm>
            <a:off x="1097280" y="2173357"/>
            <a:ext cx="9037321" cy="4105207"/>
          </a:xfrm>
          <a:noFill/>
        </p:spPr>
        <p:txBody>
          <a:bodyPr>
            <a:normAutofit/>
          </a:bodyPr>
          <a:lstStyle/>
          <a:p>
            <a:pPr eaLnBrk="1" hangingPunct="1">
              <a:buFont typeface="Wingdings" panose="05000000000000000000" pitchFamily="2" charset="2"/>
              <a:buNone/>
            </a:pPr>
            <a:r>
              <a:rPr lang="en-US" altLang="en-US" sz="2400" dirty="0"/>
              <a:t>String word1 = “re”, word2 = “think”; word3 = “</a:t>
            </a:r>
            <a:r>
              <a:rPr lang="en-US" altLang="en-US" sz="2400" dirty="0" err="1"/>
              <a:t>ing</a:t>
            </a:r>
            <a:r>
              <a:rPr lang="en-US" altLang="en-US" sz="2400" dirty="0"/>
              <a:t>”;</a:t>
            </a:r>
          </a:p>
          <a:p>
            <a:pPr eaLnBrk="1" hangingPunct="1">
              <a:buFont typeface="Wingdings" panose="05000000000000000000" pitchFamily="2" charset="2"/>
              <a:buNone/>
            </a:pPr>
            <a:r>
              <a:rPr lang="en-US" altLang="en-US" sz="2400" dirty="0"/>
              <a:t>int num = 2;</a:t>
            </a:r>
          </a:p>
          <a:p>
            <a:pPr eaLnBrk="1" hangingPunct="1"/>
            <a:r>
              <a:rPr lang="en-US" altLang="en-US" sz="2000" dirty="0"/>
              <a:t>String result = word1.</a:t>
            </a:r>
            <a:r>
              <a:rPr lang="en-US" altLang="en-US" sz="2000" b="1" dirty="0"/>
              <a:t>concat</a:t>
            </a:r>
            <a:r>
              <a:rPr lang="en-US" altLang="en-US" sz="2000" dirty="0"/>
              <a:t> (word2);</a:t>
            </a:r>
          </a:p>
          <a:p>
            <a:pPr lvl="1" eaLnBrk="1" hangingPunct="1">
              <a:buFont typeface="Wingdings" panose="05000000000000000000" pitchFamily="2" charset="2"/>
              <a:buNone/>
            </a:pPr>
            <a:r>
              <a:rPr lang="en-US" altLang="en-US" sz="2400" dirty="0"/>
              <a:t>//the same as word1 + word2  “rethink“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3AD3811-5EC6-483C-B203-235637279E2A}"/>
              </a:ext>
            </a:extLst>
          </p:cNvPr>
          <p:cNvSpPr txBox="1">
            <a:spLocks noChangeArrowheads="1"/>
          </p:cNvSpPr>
          <p:nvPr/>
        </p:nvSpPr>
        <p:spPr>
          <a:xfrm>
            <a:off x="503582" y="212035"/>
            <a:ext cx="9897717" cy="1502465"/>
          </a:xfrm>
          <a:prstGeom prst="rect">
            <a:avLst/>
          </a:prstGeom>
        </p:spPr>
        <p:txBody>
          <a:bodyPr/>
          <a:lstStyle/>
          <a:p>
            <a:pPr>
              <a:defRPr/>
            </a:pPr>
            <a:endParaRPr lang="en-US" sz="2400" dirty="0">
              <a:latin typeface="+mj-lt"/>
              <a:ea typeface="+mj-ea"/>
              <a:cs typeface="+mj-cs"/>
            </a:endParaRPr>
          </a:p>
          <a:p>
            <a:pPr>
              <a:defRPr/>
            </a:pPr>
            <a:r>
              <a:rPr lang="en-US" sz="2400" b="1" dirty="0" err="1">
                <a:solidFill>
                  <a:srgbClr val="FF0000"/>
                </a:solidFill>
                <a:latin typeface="+mj-lt"/>
                <a:ea typeface="+mj-ea"/>
                <a:cs typeface="+mj-cs"/>
              </a:rPr>
              <a:t>indexOf</a:t>
            </a:r>
            <a:r>
              <a:rPr lang="en-US" sz="2400" b="1" dirty="0">
                <a:solidFill>
                  <a:srgbClr val="FF0000"/>
                </a:solidFill>
                <a:latin typeface="+mj-lt"/>
                <a:ea typeface="+mj-ea"/>
                <a:cs typeface="+mj-cs"/>
              </a:rPr>
              <a:t>():   </a:t>
            </a:r>
            <a:r>
              <a:rPr lang="en-US" sz="2400" b="1" dirty="0">
                <a:latin typeface="+mj-lt"/>
                <a:ea typeface="+mj-ea"/>
                <a:cs typeface="+mj-cs"/>
              </a:rPr>
              <a:t>The </a:t>
            </a:r>
            <a:r>
              <a:rPr lang="en-US" sz="2400" b="1" dirty="0" err="1">
                <a:latin typeface="+mj-lt"/>
                <a:ea typeface="+mj-ea"/>
                <a:cs typeface="+mj-cs"/>
              </a:rPr>
              <a:t>indexOf</a:t>
            </a:r>
            <a:r>
              <a:rPr lang="en-US" sz="2400" b="1" dirty="0">
                <a:latin typeface="+mj-lt"/>
                <a:ea typeface="+mj-ea"/>
                <a:cs typeface="+mj-cs"/>
              </a:rPr>
              <a:t>() method returns the position of the first occurrence of specified character(s) in a string.</a:t>
            </a:r>
          </a:p>
        </p:txBody>
      </p:sp>
      <p:pic>
        <p:nvPicPr>
          <p:cNvPr id="3" name="Picture 2">
            <a:extLst>
              <a:ext uri="{FF2B5EF4-FFF2-40B4-BE49-F238E27FC236}">
                <a16:creationId xmlns:a16="http://schemas.microsoft.com/office/drawing/2014/main" id="{D433DD48-3AB4-4D85-B876-9AE95BC6CD95}"/>
              </a:ext>
            </a:extLst>
          </p:cNvPr>
          <p:cNvPicPr>
            <a:picLocks noChangeAspect="1"/>
          </p:cNvPicPr>
          <p:nvPr/>
        </p:nvPicPr>
        <p:blipFill>
          <a:blip r:embed="rId2"/>
          <a:stretch>
            <a:fillRect/>
          </a:stretch>
        </p:blipFill>
        <p:spPr>
          <a:xfrm>
            <a:off x="901148" y="1601657"/>
            <a:ext cx="9110884" cy="4730002"/>
          </a:xfrm>
          <a:prstGeom prst="rect">
            <a:avLst/>
          </a:prstGeom>
        </p:spPr>
      </p:pic>
    </p:spTree>
    <p:extLst>
      <p:ext uri="{BB962C8B-B14F-4D97-AF65-F5344CB8AC3E}">
        <p14:creationId xmlns:p14="http://schemas.microsoft.com/office/powerpoint/2010/main" val="180367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0CE13EB-C77C-42E3-80EE-9909BD620130}"/>
              </a:ext>
            </a:extLst>
          </p:cNvPr>
          <p:cNvSpPr>
            <a:spLocks noGrp="1" noChangeArrowheads="1"/>
          </p:cNvSpPr>
          <p:nvPr>
            <p:ph type="title"/>
          </p:nvPr>
        </p:nvSpPr>
        <p:spPr>
          <a:xfrm>
            <a:off x="384313" y="304800"/>
            <a:ext cx="9674087" cy="1143000"/>
          </a:xfrm>
        </p:spPr>
        <p:txBody>
          <a:bodyPr>
            <a:normAutofit/>
          </a:bodyPr>
          <a:lstStyle/>
          <a:p>
            <a:pPr eaLnBrk="1" hangingPunct="1"/>
            <a:r>
              <a:rPr lang="en-US" altLang="en-US" sz="4000" b="1" dirty="0" err="1">
                <a:solidFill>
                  <a:srgbClr val="FF0000"/>
                </a:solidFill>
              </a:rPr>
              <a:t>indexOf</a:t>
            </a:r>
            <a:r>
              <a:rPr lang="en-US" altLang="en-US" sz="4000" b="1" dirty="0">
                <a:solidFill>
                  <a:srgbClr val="FF0000"/>
                </a:solidFill>
              </a:rPr>
              <a:t>()</a:t>
            </a:r>
          </a:p>
        </p:txBody>
      </p:sp>
      <p:sp>
        <p:nvSpPr>
          <p:cNvPr id="53251" name="Rectangle 3">
            <a:extLst>
              <a:ext uri="{FF2B5EF4-FFF2-40B4-BE49-F238E27FC236}">
                <a16:creationId xmlns:a16="http://schemas.microsoft.com/office/drawing/2014/main" id="{76E8A2C0-3536-4F50-A883-B9E2BFBBD88E}"/>
              </a:ext>
            </a:extLst>
          </p:cNvPr>
          <p:cNvSpPr>
            <a:spLocks noGrp="1" noChangeArrowheads="1"/>
          </p:cNvSpPr>
          <p:nvPr>
            <p:ph idx="1"/>
          </p:nvPr>
        </p:nvSpPr>
        <p:spPr>
          <a:xfrm>
            <a:off x="2328863" y="2030414"/>
            <a:ext cx="7772400" cy="4802187"/>
          </a:xfrm>
        </p:spPr>
        <p:txBody>
          <a:bodyPr>
            <a:normAutofit/>
          </a:bodyPr>
          <a:lstStyle/>
          <a:p>
            <a:pPr eaLnBrk="1" hangingPunct="1">
              <a:buFont typeface="Wingdings" panose="05000000000000000000" pitchFamily="2" charset="2"/>
              <a:buNone/>
            </a:pPr>
            <a:r>
              <a:rPr lang="en-US" altLang="en-US" sz="2400" dirty="0"/>
              <a:t>String name =“President George Washington";</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(‘P');		      0</a:t>
            </a:r>
          </a:p>
          <a:p>
            <a:pPr eaLnBrk="1" hangingPunct="1">
              <a:buFont typeface="Wingdings" panose="05000000000000000000" pitchFamily="2" charset="2"/>
              <a:buNone/>
            </a:pPr>
            <a:r>
              <a:rPr lang="en-US" altLang="en-US" sz="2400" dirty="0" err="1"/>
              <a:t>name.indexOf</a:t>
            </a:r>
            <a:r>
              <a:rPr lang="en-US" altLang="en-US" sz="2400" dirty="0"/>
              <a:t> (‘e');		      2</a:t>
            </a:r>
          </a:p>
          <a:p>
            <a:pPr eaLnBrk="1" hangingPunct="1">
              <a:buFont typeface="Wingdings" panose="05000000000000000000" pitchFamily="2" charset="2"/>
              <a:buNone/>
            </a:pPr>
            <a:r>
              <a:rPr lang="en-US" altLang="en-US" sz="2400" dirty="0" err="1"/>
              <a:t>name.indexOf</a:t>
            </a:r>
            <a:r>
              <a:rPr lang="en-US" altLang="en-US" sz="2400" dirty="0"/>
              <a:t> (“George");	    10</a:t>
            </a:r>
          </a:p>
          <a:p>
            <a:pPr eaLnBrk="1" hangingPunct="1">
              <a:buFont typeface="Wingdings" panose="05000000000000000000" pitchFamily="2" charset="2"/>
              <a:buNone/>
            </a:pPr>
            <a:r>
              <a:rPr lang="en-US" altLang="en-US" sz="2400" dirty="0" err="1"/>
              <a:t>name.indexOf</a:t>
            </a:r>
            <a:r>
              <a:rPr lang="en-US" altLang="en-US" sz="2400" dirty="0"/>
              <a:t> (‘e', 3);		      6   </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(“Bob");	    </a:t>
            </a:r>
            <a:r>
              <a:rPr lang="en-US" altLang="en-US" sz="2400" dirty="0">
                <a:latin typeface="Courier New" panose="02070309020205020404" pitchFamily="49" charset="0"/>
              </a:rPr>
              <a:t>-</a:t>
            </a:r>
            <a:r>
              <a:rPr lang="en-US" altLang="en-US" sz="2400" dirty="0"/>
              <a:t>1</a:t>
            </a:r>
          </a:p>
        </p:txBody>
      </p:sp>
      <p:sp>
        <p:nvSpPr>
          <p:cNvPr id="53252" name="Line 4">
            <a:extLst>
              <a:ext uri="{FF2B5EF4-FFF2-40B4-BE49-F238E27FC236}">
                <a16:creationId xmlns:a16="http://schemas.microsoft.com/office/drawing/2014/main" id="{DFC17187-09BD-4180-8285-750B75C5DB87}"/>
              </a:ext>
            </a:extLst>
          </p:cNvPr>
          <p:cNvSpPr>
            <a:spLocks noChangeShapeType="1"/>
          </p:cNvSpPr>
          <p:nvPr/>
        </p:nvSpPr>
        <p:spPr bwMode="auto">
          <a:xfrm flipV="1">
            <a:off x="5943600" y="1816100"/>
            <a:ext cx="0" cy="312738"/>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5">
            <a:extLst>
              <a:ext uri="{FF2B5EF4-FFF2-40B4-BE49-F238E27FC236}">
                <a16:creationId xmlns:a16="http://schemas.microsoft.com/office/drawing/2014/main" id="{112F8CD0-D0A1-48C2-AF14-5D04D2890C58}"/>
              </a:ext>
            </a:extLst>
          </p:cNvPr>
          <p:cNvSpPr>
            <a:spLocks noChangeShapeType="1"/>
          </p:cNvSpPr>
          <p:nvPr/>
        </p:nvSpPr>
        <p:spPr bwMode="auto">
          <a:xfrm flipV="1">
            <a:off x="6738938" y="1811339"/>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6">
            <a:extLst>
              <a:ext uri="{FF2B5EF4-FFF2-40B4-BE49-F238E27FC236}">
                <a16:creationId xmlns:a16="http://schemas.microsoft.com/office/drawing/2014/main" id="{4339A3EA-E1B9-4351-87A5-3D23DFAB09C4}"/>
              </a:ext>
            </a:extLst>
          </p:cNvPr>
          <p:cNvSpPr>
            <a:spLocks noChangeShapeType="1"/>
          </p:cNvSpPr>
          <p:nvPr/>
        </p:nvSpPr>
        <p:spPr bwMode="auto">
          <a:xfrm flipV="1">
            <a:off x="5410200" y="1811339"/>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Text Box 7">
            <a:extLst>
              <a:ext uri="{FF2B5EF4-FFF2-40B4-BE49-F238E27FC236}">
                <a16:creationId xmlns:a16="http://schemas.microsoft.com/office/drawing/2014/main" id="{151C9CAD-5A1E-4604-8FAC-3FA7F15D2124}"/>
              </a:ext>
            </a:extLst>
          </p:cNvPr>
          <p:cNvSpPr txBox="1">
            <a:spLocks noChangeArrowheads="1"/>
          </p:cNvSpPr>
          <p:nvPr/>
        </p:nvSpPr>
        <p:spPr bwMode="auto">
          <a:xfrm>
            <a:off x="6176963" y="2590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tx2"/>
                </a:solidFill>
              </a:rPr>
              <a:t>Returns:</a:t>
            </a:r>
          </a:p>
        </p:txBody>
      </p:sp>
      <p:sp>
        <p:nvSpPr>
          <p:cNvPr id="53256" name="Line 8">
            <a:extLst>
              <a:ext uri="{FF2B5EF4-FFF2-40B4-BE49-F238E27FC236}">
                <a16:creationId xmlns:a16="http://schemas.microsoft.com/office/drawing/2014/main" id="{CAA229D3-8D6C-4C66-9997-C36A9D5915B5}"/>
              </a:ext>
            </a:extLst>
          </p:cNvPr>
          <p:cNvSpPr>
            <a:spLocks noChangeShapeType="1"/>
          </p:cNvSpPr>
          <p:nvPr/>
        </p:nvSpPr>
        <p:spPr bwMode="auto">
          <a:xfrm flipV="1">
            <a:off x="4587875" y="1811339"/>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7" name="Text Box 9">
            <a:extLst>
              <a:ext uri="{FF2B5EF4-FFF2-40B4-BE49-F238E27FC236}">
                <a16:creationId xmlns:a16="http://schemas.microsoft.com/office/drawing/2014/main" id="{6599DE57-B435-450B-92B4-9B00E52E00B5}"/>
              </a:ext>
            </a:extLst>
          </p:cNvPr>
          <p:cNvSpPr txBox="1">
            <a:spLocks noChangeArrowheads="1"/>
          </p:cNvSpPr>
          <p:nvPr/>
        </p:nvSpPr>
        <p:spPr bwMode="auto">
          <a:xfrm>
            <a:off x="7427914" y="5099050"/>
            <a:ext cx="2466975"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   </a:t>
            </a:r>
            <a:r>
              <a:rPr lang="en-US" altLang="en-US" sz="2400">
                <a:solidFill>
                  <a:schemeClr val="bg1"/>
                </a:solidFill>
              </a:rPr>
              <a:t>(not found)</a:t>
            </a:r>
          </a:p>
        </p:txBody>
      </p:sp>
      <p:sp>
        <p:nvSpPr>
          <p:cNvPr id="53258" name="Text Box 10">
            <a:extLst>
              <a:ext uri="{FF2B5EF4-FFF2-40B4-BE49-F238E27FC236}">
                <a16:creationId xmlns:a16="http://schemas.microsoft.com/office/drawing/2014/main" id="{7FAAA3B9-86F6-445D-A7CB-F341FADB589B}"/>
              </a:ext>
            </a:extLst>
          </p:cNvPr>
          <p:cNvSpPr txBox="1">
            <a:spLocks noChangeArrowheads="1"/>
          </p:cNvSpPr>
          <p:nvPr/>
        </p:nvSpPr>
        <p:spPr bwMode="auto">
          <a:xfrm>
            <a:off x="7415213" y="4064001"/>
            <a:ext cx="2463800"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bg1"/>
                </a:solidFill>
              </a:rPr>
              <a:t>(starts searching at position 3)</a:t>
            </a:r>
          </a:p>
        </p:txBody>
      </p:sp>
      <p:sp>
        <p:nvSpPr>
          <p:cNvPr id="53259" name="Line 11">
            <a:extLst>
              <a:ext uri="{FF2B5EF4-FFF2-40B4-BE49-F238E27FC236}">
                <a16:creationId xmlns:a16="http://schemas.microsoft.com/office/drawing/2014/main" id="{6ED4A2A8-4E8D-4A4F-8B03-C2A8DA92329B}"/>
              </a:ext>
            </a:extLst>
          </p:cNvPr>
          <p:cNvSpPr>
            <a:spLocks noChangeShapeType="1"/>
          </p:cNvSpPr>
          <p:nvPr/>
        </p:nvSpPr>
        <p:spPr bwMode="auto">
          <a:xfrm>
            <a:off x="6794501" y="5381833"/>
            <a:ext cx="633413"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3260" name="Group 12">
            <a:extLst>
              <a:ext uri="{FF2B5EF4-FFF2-40B4-BE49-F238E27FC236}">
                <a16:creationId xmlns:a16="http://schemas.microsoft.com/office/drawing/2014/main" id="{EF900E8C-3CBD-488D-8F9C-BD0BA96CA98C}"/>
              </a:ext>
            </a:extLst>
          </p:cNvPr>
          <p:cNvGrpSpPr>
            <a:grpSpLocks/>
          </p:cNvGrpSpPr>
          <p:nvPr/>
        </p:nvGrpSpPr>
        <p:grpSpPr bwMode="auto">
          <a:xfrm>
            <a:off x="4900613" y="4605339"/>
            <a:ext cx="2506662" cy="149225"/>
            <a:chOff x="2343" y="3049"/>
            <a:chExt cx="1469" cy="94"/>
          </a:xfrm>
        </p:grpSpPr>
        <p:sp>
          <p:nvSpPr>
            <p:cNvPr id="53263" name="Line 13">
              <a:extLst>
                <a:ext uri="{FF2B5EF4-FFF2-40B4-BE49-F238E27FC236}">
                  <a16:creationId xmlns:a16="http://schemas.microsoft.com/office/drawing/2014/main" id="{CA374793-5015-47A0-B6E9-37FEEDEFEF7E}"/>
                </a:ext>
              </a:extLst>
            </p:cNvPr>
            <p:cNvSpPr>
              <a:spLocks noChangeShapeType="1"/>
            </p:cNvSpPr>
            <p:nvPr/>
          </p:nvSpPr>
          <p:spPr bwMode="auto">
            <a:xfrm>
              <a:off x="2343" y="3143"/>
              <a:ext cx="14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4">
              <a:extLst>
                <a:ext uri="{FF2B5EF4-FFF2-40B4-BE49-F238E27FC236}">
                  <a16:creationId xmlns:a16="http://schemas.microsoft.com/office/drawing/2014/main" id="{933E2C21-52E3-42D8-A925-10530041CE4F}"/>
                </a:ext>
              </a:extLst>
            </p:cNvPr>
            <p:cNvSpPr>
              <a:spLocks noChangeShapeType="1"/>
            </p:cNvSpPr>
            <p:nvPr/>
          </p:nvSpPr>
          <p:spPr bwMode="auto">
            <a:xfrm flipV="1">
              <a:off x="2343" y="3049"/>
              <a:ext cx="0" cy="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3261" name="Text Box 15">
            <a:extLst>
              <a:ext uri="{FF2B5EF4-FFF2-40B4-BE49-F238E27FC236}">
                <a16:creationId xmlns:a16="http://schemas.microsoft.com/office/drawing/2014/main" id="{C21F1AF5-97F5-449D-8419-77E950F9AE57}"/>
              </a:ext>
            </a:extLst>
          </p:cNvPr>
          <p:cNvSpPr txBox="1">
            <a:spLocks noChangeArrowheads="1"/>
          </p:cNvSpPr>
          <p:nvPr/>
        </p:nvSpPr>
        <p:spPr bwMode="auto">
          <a:xfrm>
            <a:off x="4340226" y="1498601"/>
            <a:ext cx="3711575" cy="3968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bg1"/>
                </a:solidFill>
              </a:rPr>
              <a:t> index positions</a:t>
            </a:r>
            <a:endParaRPr lang="en-US" altLang="en-US" sz="2400">
              <a:solidFill>
                <a:schemeClr val="bg1"/>
              </a:solidFill>
              <a:latin typeface="Courier New" panose="02070309020205020404" pitchFamily="49" charset="0"/>
            </a:endParaRPr>
          </a:p>
        </p:txBody>
      </p:sp>
      <p:sp>
        <p:nvSpPr>
          <p:cNvPr id="53262" name="Line 16">
            <a:extLst>
              <a:ext uri="{FF2B5EF4-FFF2-40B4-BE49-F238E27FC236}">
                <a16:creationId xmlns:a16="http://schemas.microsoft.com/office/drawing/2014/main" id="{401362E8-200A-4755-BF18-F52327AE7367}"/>
              </a:ext>
            </a:extLst>
          </p:cNvPr>
          <p:cNvSpPr>
            <a:spLocks noChangeShapeType="1"/>
          </p:cNvSpPr>
          <p:nvPr/>
        </p:nvSpPr>
        <p:spPr bwMode="auto">
          <a:xfrm flipV="1">
            <a:off x="4854575" y="1824039"/>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0A446AB-B018-4DC2-8602-8A58D9E342CD}"/>
              </a:ext>
            </a:extLst>
          </p:cNvPr>
          <p:cNvSpPr>
            <a:spLocks noGrp="1" noChangeArrowheads="1"/>
          </p:cNvSpPr>
          <p:nvPr>
            <p:ph type="title"/>
          </p:nvPr>
        </p:nvSpPr>
        <p:spPr/>
        <p:txBody>
          <a:bodyPr/>
          <a:lstStyle/>
          <a:p>
            <a:pPr eaLnBrk="1" hangingPunct="1"/>
            <a:r>
              <a:rPr lang="en-US" altLang="en-US" b="1" dirty="0">
                <a:solidFill>
                  <a:srgbClr val="FF0000"/>
                </a:solidFill>
              </a:rPr>
              <a:t>equals()/</a:t>
            </a:r>
            <a:r>
              <a:rPr lang="en-US" altLang="en-US" b="1" dirty="0" err="1">
                <a:solidFill>
                  <a:srgbClr val="FF0000"/>
                </a:solidFill>
              </a:rPr>
              <a:t>equalsIgnoreCase</a:t>
            </a:r>
            <a:r>
              <a:rPr lang="en-US" altLang="en-US" b="1" dirty="0">
                <a:solidFill>
                  <a:srgbClr val="FF0000"/>
                </a:solidFill>
              </a:rPr>
              <a:t>()</a:t>
            </a:r>
            <a:endParaRPr lang="en-US" altLang="en-US" dirty="0">
              <a:solidFill>
                <a:srgbClr val="FF0000"/>
              </a:solidFill>
            </a:endParaRPr>
          </a:p>
        </p:txBody>
      </p:sp>
      <p:sp>
        <p:nvSpPr>
          <p:cNvPr id="54275" name="Rectangle 3">
            <a:extLst>
              <a:ext uri="{FF2B5EF4-FFF2-40B4-BE49-F238E27FC236}">
                <a16:creationId xmlns:a16="http://schemas.microsoft.com/office/drawing/2014/main" id="{485D59A5-6D93-42E0-96FB-85FC1A09DAAF}"/>
              </a:ext>
            </a:extLst>
          </p:cNvPr>
          <p:cNvSpPr>
            <a:spLocks noGrp="1" noChangeArrowheads="1"/>
          </p:cNvSpPr>
          <p:nvPr>
            <p:ph idx="1"/>
          </p:nvPr>
        </p:nvSpPr>
        <p:spPr>
          <a:xfrm>
            <a:off x="2397126" y="1866901"/>
            <a:ext cx="7661275" cy="4295775"/>
          </a:xfrm>
        </p:spPr>
        <p:txBody>
          <a:bodyPr/>
          <a:lstStyle/>
          <a:p>
            <a:pPr eaLnBrk="1" hangingPunct="1">
              <a:spcBef>
                <a:spcPct val="0"/>
              </a:spcBef>
              <a:buFont typeface="Wingdings" panose="05000000000000000000" pitchFamily="2" charset="2"/>
              <a:buNone/>
            </a:pPr>
            <a:r>
              <a:rPr lang="en-US" altLang="en-US" sz="2400" dirty="0" err="1"/>
              <a:t>boolean</a:t>
            </a:r>
            <a:r>
              <a:rPr lang="en-US" altLang="en-US" sz="2400" dirty="0"/>
              <a:t> b = word1.</a:t>
            </a:r>
            <a:r>
              <a:rPr lang="en-US" altLang="en-US" sz="2400" b="1" dirty="0"/>
              <a:t>equals</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is equal to </a:t>
            </a:r>
            <a:r>
              <a:rPr lang="en-US" altLang="en-US" sz="2400" b="1" dirty="0"/>
              <a:t>word2</a:t>
            </a:r>
          </a:p>
          <a:p>
            <a:pPr eaLnBrk="1" hangingPunct="1">
              <a:spcBef>
                <a:spcPct val="50000"/>
              </a:spcBef>
              <a:buFont typeface="Wingdings" panose="05000000000000000000" pitchFamily="2" charset="2"/>
              <a:buNone/>
            </a:pPr>
            <a:r>
              <a:rPr lang="en-US" altLang="en-US" sz="2400" dirty="0" err="1"/>
              <a:t>boolean</a:t>
            </a:r>
            <a:r>
              <a:rPr lang="en-US" altLang="en-US" sz="2400" dirty="0"/>
              <a:t> b = word1.</a:t>
            </a:r>
            <a:r>
              <a:rPr lang="en-US" altLang="en-US" sz="2400" b="1" dirty="0"/>
              <a:t>equalsIgnoreCase</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matches </a:t>
            </a:r>
            <a:r>
              <a:rPr lang="en-US" altLang="en-US" sz="2400" b="1" dirty="0"/>
              <a:t>word2</a:t>
            </a:r>
            <a:r>
              <a:rPr lang="en-US" altLang="en-US" sz="2400" dirty="0"/>
              <a:t>, case-blind</a:t>
            </a:r>
          </a:p>
        </p:txBody>
      </p:sp>
      <p:sp>
        <p:nvSpPr>
          <p:cNvPr id="54276" name="Text Box 4">
            <a:extLst>
              <a:ext uri="{FF2B5EF4-FFF2-40B4-BE49-F238E27FC236}">
                <a16:creationId xmlns:a16="http://schemas.microsoft.com/office/drawing/2014/main" id="{2024485A-9B3A-480C-A73F-D15FCB1A2942}"/>
              </a:ext>
            </a:extLst>
          </p:cNvPr>
          <p:cNvSpPr txBox="1">
            <a:spLocks noChangeArrowheads="1"/>
          </p:cNvSpPr>
          <p:nvPr/>
        </p:nvSpPr>
        <p:spPr bwMode="auto">
          <a:xfrm>
            <a:off x="2481263" y="4146551"/>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(“Raiders”);//true</a:t>
            </a:r>
          </a:p>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(“raiders”);//false</a:t>
            </a:r>
            <a:br>
              <a:rPr lang="en-US" altLang="en-US" sz="2000" b="1" dirty="0">
                <a:latin typeface="Lucida Console" panose="020B0609040504020204" pitchFamily="49" charset="0"/>
              </a:rPr>
            </a:br>
            <a:r>
              <a:rPr lang="en-US" altLang="en-US" sz="2000" b="1" dirty="0">
                <a:latin typeface="Lucida Console" panose="020B0609040504020204" pitchFamily="49" charset="0"/>
              </a:rPr>
              <a:t>b = “Raiders”.</a:t>
            </a:r>
            <a:r>
              <a:rPr lang="en-US" altLang="en-US" sz="2000" b="1" dirty="0" err="1">
                <a:latin typeface="Lucida Console" panose="020B0609040504020204" pitchFamily="49" charset="0"/>
              </a:rPr>
              <a:t>equalsIgnoreCase</a:t>
            </a:r>
            <a:r>
              <a:rPr lang="en-US" altLang="en-US" sz="2000" b="1" dirty="0">
                <a:latin typeface="Lucida Console" panose="020B0609040504020204" pitchFamily="49" charset="0"/>
              </a:rPr>
              <a:t>(“raiders”);//true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B4A2D39-CF29-46B7-9024-5A86AF597BDB}"/>
              </a:ext>
            </a:extLst>
          </p:cNvPr>
          <p:cNvSpPr>
            <a:spLocks noGrp="1"/>
          </p:cNvSpPr>
          <p:nvPr>
            <p:ph type="title"/>
          </p:nvPr>
        </p:nvSpPr>
        <p:spPr/>
        <p:txBody>
          <a:bodyPr>
            <a:normAutofit fontScale="90000"/>
          </a:bodyPr>
          <a:lstStyle/>
          <a:p>
            <a:br>
              <a:rPr lang="en-US" altLang="en-US" sz="3200" dirty="0"/>
            </a:br>
            <a:br>
              <a:rPr lang="en-US" altLang="en-US" sz="3200" dirty="0"/>
            </a:br>
            <a:r>
              <a:rPr lang="en-US" altLang="en-US" sz="3200" b="1" dirty="0">
                <a:solidFill>
                  <a:srgbClr val="FF0000"/>
                </a:solidFill>
              </a:rPr>
              <a:t>Difference between == and .equals() method in Java</a:t>
            </a:r>
            <a:br>
              <a:rPr lang="en-US" altLang="en-US" sz="3200" dirty="0"/>
            </a:br>
            <a:endParaRPr lang="en-US" altLang="en-US" sz="3200" dirty="0"/>
          </a:p>
        </p:txBody>
      </p:sp>
      <p:sp>
        <p:nvSpPr>
          <p:cNvPr id="55299" name="Content Placeholder 2">
            <a:extLst>
              <a:ext uri="{FF2B5EF4-FFF2-40B4-BE49-F238E27FC236}">
                <a16:creationId xmlns:a16="http://schemas.microsoft.com/office/drawing/2014/main" id="{7561B022-F4C2-45DF-9EBC-EC6C2A9630BD}"/>
              </a:ext>
            </a:extLst>
          </p:cNvPr>
          <p:cNvSpPr>
            <a:spLocks noGrp="1"/>
          </p:cNvSpPr>
          <p:nvPr>
            <p:ph idx="1"/>
          </p:nvPr>
        </p:nvSpPr>
        <p:spPr/>
        <p:txBody>
          <a:bodyPr/>
          <a:lstStyle/>
          <a:p>
            <a:pPr algn="just">
              <a:buFont typeface="Wingdings" panose="05000000000000000000" pitchFamily="2" charset="2"/>
              <a:buChar char="v"/>
            </a:pPr>
            <a:r>
              <a:rPr lang="en-US" altLang="en-US" dirty="0"/>
              <a:t>  equals() is a method and == is a operator</a:t>
            </a:r>
          </a:p>
          <a:p>
            <a:pPr algn="just">
              <a:buFont typeface="Wingdings" panose="05000000000000000000" pitchFamily="2" charset="2"/>
              <a:buChar char="v"/>
            </a:pPr>
            <a:r>
              <a:rPr lang="en-US" altLang="en-US" dirty="0"/>
              <a:t>  use == operators for reference comparison (</a:t>
            </a:r>
            <a:r>
              <a:rPr lang="en-US" altLang="en-US" b="1" dirty="0"/>
              <a:t>address comparison</a:t>
            </a:r>
            <a:r>
              <a:rPr lang="en-US" altLang="en-US" dirty="0"/>
              <a:t>) and .equals() method for </a:t>
            </a:r>
            <a:r>
              <a:rPr lang="en-US" altLang="en-US" b="1" dirty="0"/>
              <a:t>content comparison</a:t>
            </a:r>
            <a:r>
              <a:rPr lang="en-US" altLang="en-US" dirty="0"/>
              <a:t>. </a:t>
            </a:r>
          </a:p>
          <a:p>
            <a:pPr algn="just">
              <a:buFont typeface="Wingdings" panose="05000000000000000000" pitchFamily="2" charset="2"/>
              <a:buChar char="v"/>
            </a:pPr>
            <a:r>
              <a:rPr lang="en-US" altLang="en-US" dirty="0"/>
              <a:t>  In simple words, == checks if both objects point to the same memory location whereas .equals() evaluates to the comparison of values in the objects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E626E6B-0D0B-46D9-ADF5-6F8E3576C8FD}"/>
              </a:ext>
            </a:extLst>
          </p:cNvPr>
          <p:cNvSpPr>
            <a:spLocks noGrp="1" noChangeArrowheads="1"/>
          </p:cNvSpPr>
          <p:nvPr>
            <p:ph type="title"/>
          </p:nvPr>
        </p:nvSpPr>
        <p:spPr/>
        <p:txBody>
          <a:bodyPr/>
          <a:lstStyle/>
          <a:p>
            <a:pPr eaLnBrk="1" hangingPunct="1"/>
            <a:r>
              <a:rPr lang="en-US" altLang="en-US" b="1" dirty="0" err="1">
                <a:solidFill>
                  <a:srgbClr val="FF0000"/>
                </a:solidFill>
              </a:rPr>
              <a:t>compareTo</a:t>
            </a:r>
            <a:r>
              <a:rPr lang="en-US" altLang="en-US" b="1" dirty="0">
                <a:solidFill>
                  <a:srgbClr val="FF0000"/>
                </a:solidFill>
              </a:rPr>
              <a:t>()</a:t>
            </a:r>
            <a:endParaRPr lang="en-US" altLang="en-US" dirty="0">
              <a:solidFill>
                <a:srgbClr val="FF0000"/>
              </a:solidFill>
            </a:endParaRPr>
          </a:p>
        </p:txBody>
      </p:sp>
      <p:sp>
        <p:nvSpPr>
          <p:cNvPr id="57347" name="Rectangle 3">
            <a:extLst>
              <a:ext uri="{FF2B5EF4-FFF2-40B4-BE49-F238E27FC236}">
                <a16:creationId xmlns:a16="http://schemas.microsoft.com/office/drawing/2014/main" id="{4C28C9C7-A8B5-4738-9CE6-A1E8CEE243DD}"/>
              </a:ext>
            </a:extLst>
          </p:cNvPr>
          <p:cNvSpPr>
            <a:spLocks noGrp="1" noChangeArrowheads="1"/>
          </p:cNvSpPr>
          <p:nvPr>
            <p:ph idx="1"/>
          </p:nvPr>
        </p:nvSpPr>
        <p:spPr>
          <a:xfrm>
            <a:off x="1736036" y="1590260"/>
            <a:ext cx="8322366" cy="2219739"/>
          </a:xfrm>
        </p:spPr>
        <p:txBody>
          <a:bodyPr>
            <a:normAutofit/>
          </a:bodyPr>
          <a:lstStyle/>
          <a:p>
            <a:pPr eaLnBrk="1" hangingPunct="1">
              <a:spcBef>
                <a:spcPct val="50000"/>
              </a:spcBef>
              <a:buFont typeface="Wingdings" panose="05000000000000000000" pitchFamily="2" charset="2"/>
              <a:buNone/>
            </a:pPr>
            <a:r>
              <a:rPr lang="en-US" altLang="en-US" sz="2400" dirty="0"/>
              <a:t>int diff = word1.</a:t>
            </a:r>
            <a:r>
              <a:rPr lang="en-US" altLang="en-US" sz="2400" b="1" dirty="0"/>
              <a:t>compareTo</a:t>
            </a:r>
            <a:r>
              <a:rPr lang="en-US" altLang="en-US" sz="2400" dirty="0"/>
              <a:t>(word2);</a:t>
            </a:r>
          </a:p>
          <a:p>
            <a:pPr lvl="1" eaLnBrk="1" hangingPunct="1">
              <a:spcBef>
                <a:spcPct val="0"/>
              </a:spcBef>
              <a:buFont typeface="Wingdings" panose="05000000000000000000" pitchFamily="2" charset="2"/>
              <a:buNone/>
            </a:pPr>
            <a:r>
              <a:rPr lang="en-US" altLang="en-US" sz="2400" dirty="0"/>
              <a:t>	returns the “difference” </a:t>
            </a:r>
            <a:r>
              <a:rPr lang="en-US" altLang="en-US" sz="2400" b="1" dirty="0"/>
              <a:t>word1</a:t>
            </a:r>
            <a:r>
              <a:rPr lang="en-US" altLang="en-US" sz="2400" dirty="0"/>
              <a:t> </a:t>
            </a:r>
            <a:r>
              <a:rPr lang="en-US" altLang="en-US" sz="2400" b="1" dirty="0">
                <a:latin typeface="Courier New" panose="02070309020205020404" pitchFamily="49" charset="0"/>
              </a:rPr>
              <a:t>-</a:t>
            </a:r>
            <a:r>
              <a:rPr lang="en-US" altLang="en-US" sz="2400" dirty="0"/>
              <a:t> </a:t>
            </a:r>
            <a:r>
              <a:rPr lang="en-US" altLang="en-US" sz="2400" b="1" dirty="0"/>
              <a:t>word2</a:t>
            </a:r>
          </a:p>
          <a:p>
            <a:r>
              <a:rPr lang="en-US" altLang="en-US" sz="2400" b="1" dirty="0"/>
              <a:t>if</a:t>
            </a:r>
            <a:r>
              <a:rPr lang="en-US" altLang="en-US" sz="2400" dirty="0"/>
              <a:t> string1 &gt; string2, it returns positive number  </a:t>
            </a:r>
          </a:p>
          <a:p>
            <a:r>
              <a:rPr lang="en-US" altLang="en-US" sz="2400" b="1" dirty="0"/>
              <a:t>if</a:t>
            </a:r>
            <a:r>
              <a:rPr lang="en-US" altLang="en-US" sz="2400" dirty="0"/>
              <a:t> string1 &lt; string2, it returns negative number  </a:t>
            </a:r>
          </a:p>
          <a:p>
            <a:r>
              <a:rPr lang="en-US" altLang="en-US" sz="2400" b="1" dirty="0"/>
              <a:t>if</a:t>
            </a:r>
            <a:r>
              <a:rPr lang="en-US" altLang="en-US" sz="2400" dirty="0"/>
              <a:t> string1 == string2, it returns 0  </a:t>
            </a:r>
          </a:p>
        </p:txBody>
      </p:sp>
      <p:sp>
        <p:nvSpPr>
          <p:cNvPr id="57348" name="Rectangle 3">
            <a:extLst>
              <a:ext uri="{FF2B5EF4-FFF2-40B4-BE49-F238E27FC236}">
                <a16:creationId xmlns:a16="http://schemas.microsoft.com/office/drawing/2014/main" id="{5D3A0919-2A27-4490-B570-A3BCC36EF82E}"/>
              </a:ext>
            </a:extLst>
          </p:cNvPr>
          <p:cNvSpPr>
            <a:spLocks noChangeArrowheads="1"/>
          </p:cNvSpPr>
          <p:nvPr/>
        </p:nvSpPr>
        <p:spPr bwMode="auto">
          <a:xfrm>
            <a:off x="1563757" y="3935896"/>
            <a:ext cx="895184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The </a:t>
            </a:r>
            <a:r>
              <a:rPr lang="en-US" altLang="en-US" sz="2400" b="1" dirty="0"/>
              <a:t>java string </a:t>
            </a:r>
            <a:r>
              <a:rPr lang="en-US" altLang="en-US" sz="2400" b="1" dirty="0" err="1"/>
              <a:t>compareTo</a:t>
            </a:r>
            <a:r>
              <a:rPr lang="en-US" altLang="en-US" sz="2400" b="1" dirty="0"/>
              <a:t>()</a:t>
            </a:r>
            <a:r>
              <a:rPr lang="en-US" altLang="en-US" sz="2400" dirty="0"/>
              <a:t> method compares the given string with current string . It returns positive number, negative number or 0.</a:t>
            </a:r>
          </a:p>
          <a:p>
            <a:pPr eaLnBrk="1" hangingPunct="1"/>
            <a:r>
              <a:rPr lang="en-US" altLang="en-US" sz="2400" dirty="0"/>
              <a:t>It compares strings on the basis of Unicode value of each character in the strings.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23A867-ED61-4CC3-D638-1F14FB0353D6}"/>
              </a:ext>
            </a:extLst>
          </p:cNvPr>
          <p:cNvSpPr>
            <a:spLocks noGrp="1"/>
          </p:cNvSpPr>
          <p:nvPr>
            <p:ph type="title"/>
          </p:nvPr>
        </p:nvSpPr>
        <p:spPr>
          <a:xfrm>
            <a:off x="212035" y="821635"/>
            <a:ext cx="11141765" cy="869053"/>
          </a:xfrm>
        </p:spPr>
        <p:txBody>
          <a:bodyPr>
            <a:noAutofit/>
          </a:bodyPr>
          <a:lstStyle/>
          <a:p>
            <a:pPr algn="ctr"/>
            <a:r>
              <a:rPr lang="en-US" sz="3200" dirty="0"/>
              <a:t>constructors and methods of String and String Builder class</a:t>
            </a:r>
          </a:p>
        </p:txBody>
      </p:sp>
      <p:sp>
        <p:nvSpPr>
          <p:cNvPr id="9" name="Rectangle 8" descr="Checkmark">
            <a:extLst>
              <a:ext uri="{FF2B5EF4-FFF2-40B4-BE49-F238E27FC236}">
                <a16:creationId xmlns:a16="http://schemas.microsoft.com/office/drawing/2014/main" id="{DE4701CA-6B90-2F98-6D50-E265F31D675C}"/>
              </a:ext>
            </a:extLst>
          </p:cNvPr>
          <p:cNvSpPr/>
          <p:nvPr/>
        </p:nvSpPr>
        <p:spPr>
          <a:xfrm>
            <a:off x="10649846" y="2517170"/>
            <a:ext cx="664462" cy="67328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US" dirty="0"/>
          </a:p>
        </p:txBody>
      </p:sp>
      <p:sp>
        <p:nvSpPr>
          <p:cNvPr id="10" name="Rectangle 9" descr="Checkmark">
            <a:extLst>
              <a:ext uri="{FF2B5EF4-FFF2-40B4-BE49-F238E27FC236}">
                <a16:creationId xmlns:a16="http://schemas.microsoft.com/office/drawing/2014/main" id="{E083E30E-ACF4-42F0-72FF-BD35A5C1F1FB}"/>
              </a:ext>
            </a:extLst>
          </p:cNvPr>
          <p:cNvSpPr/>
          <p:nvPr/>
        </p:nvSpPr>
        <p:spPr>
          <a:xfrm>
            <a:off x="4397070" y="2649694"/>
            <a:ext cx="664462" cy="67328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1" name="Rectangle 10" descr="Checkmark">
            <a:extLst>
              <a:ext uri="{FF2B5EF4-FFF2-40B4-BE49-F238E27FC236}">
                <a16:creationId xmlns:a16="http://schemas.microsoft.com/office/drawing/2014/main" id="{E1D3BD82-4B43-A44F-9A4A-354A5488037B}"/>
              </a:ext>
            </a:extLst>
          </p:cNvPr>
          <p:cNvSpPr/>
          <p:nvPr/>
        </p:nvSpPr>
        <p:spPr>
          <a:xfrm>
            <a:off x="7191227" y="2535019"/>
            <a:ext cx="664462" cy="67328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US" dirty="0"/>
          </a:p>
        </p:txBody>
      </p:sp>
      <p:sp>
        <p:nvSpPr>
          <p:cNvPr id="12" name="Rectangle 11" descr="Checkmark">
            <a:extLst>
              <a:ext uri="{FF2B5EF4-FFF2-40B4-BE49-F238E27FC236}">
                <a16:creationId xmlns:a16="http://schemas.microsoft.com/office/drawing/2014/main" id="{04BA2292-E75D-366A-9FA4-7D61870CBB06}"/>
              </a:ext>
            </a:extLst>
          </p:cNvPr>
          <p:cNvSpPr/>
          <p:nvPr/>
        </p:nvSpPr>
        <p:spPr>
          <a:xfrm>
            <a:off x="1209923" y="2701416"/>
            <a:ext cx="664462" cy="67328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371DEFBF-5F49-FFA6-7460-D24B2F7DEF43}"/>
              </a:ext>
            </a:extLst>
          </p:cNvPr>
          <p:cNvSpPr txBox="1"/>
          <p:nvPr/>
        </p:nvSpPr>
        <p:spPr>
          <a:xfrm>
            <a:off x="627553" y="3374705"/>
            <a:ext cx="1250663" cy="369332"/>
          </a:xfrm>
          <a:prstGeom prst="rect">
            <a:avLst/>
          </a:prstGeom>
          <a:noFill/>
        </p:spPr>
        <p:txBody>
          <a:bodyPr wrap="none" rtlCol="0">
            <a:spAutoFit/>
          </a:bodyPr>
          <a:lstStyle/>
          <a:p>
            <a:r>
              <a:rPr lang="en-US" dirty="0"/>
              <a:t>String Class</a:t>
            </a:r>
          </a:p>
        </p:txBody>
      </p:sp>
      <p:sp>
        <p:nvSpPr>
          <p:cNvPr id="14" name="TextBox 13">
            <a:extLst>
              <a:ext uri="{FF2B5EF4-FFF2-40B4-BE49-F238E27FC236}">
                <a16:creationId xmlns:a16="http://schemas.microsoft.com/office/drawing/2014/main" id="{824FA02A-3744-EE20-484C-00C35025997D}"/>
              </a:ext>
            </a:extLst>
          </p:cNvPr>
          <p:cNvSpPr txBox="1"/>
          <p:nvPr/>
        </p:nvSpPr>
        <p:spPr>
          <a:xfrm>
            <a:off x="3220279" y="3366054"/>
            <a:ext cx="2668936" cy="646331"/>
          </a:xfrm>
          <a:prstGeom prst="rect">
            <a:avLst/>
          </a:prstGeom>
          <a:noFill/>
        </p:spPr>
        <p:txBody>
          <a:bodyPr wrap="none" rtlCol="0">
            <a:spAutoFit/>
          </a:bodyPr>
          <a:lstStyle/>
          <a:p>
            <a:r>
              <a:rPr lang="en-US" dirty="0"/>
              <a:t>Constructors and methods</a:t>
            </a:r>
          </a:p>
          <a:p>
            <a:r>
              <a:rPr lang="en-US" dirty="0"/>
              <a:t> of String Class</a:t>
            </a:r>
          </a:p>
        </p:txBody>
      </p:sp>
      <p:sp>
        <p:nvSpPr>
          <p:cNvPr id="15" name="TextBox 14">
            <a:extLst>
              <a:ext uri="{FF2B5EF4-FFF2-40B4-BE49-F238E27FC236}">
                <a16:creationId xmlns:a16="http://schemas.microsoft.com/office/drawing/2014/main" id="{97E2F15B-8371-7B15-7C93-B0BEEE0921BB}"/>
              </a:ext>
            </a:extLst>
          </p:cNvPr>
          <p:cNvSpPr txBox="1"/>
          <p:nvPr/>
        </p:nvSpPr>
        <p:spPr>
          <a:xfrm>
            <a:off x="6771861" y="3208308"/>
            <a:ext cx="1947969" cy="369332"/>
          </a:xfrm>
          <a:prstGeom prst="rect">
            <a:avLst/>
          </a:prstGeom>
          <a:noFill/>
        </p:spPr>
        <p:txBody>
          <a:bodyPr wrap="none" rtlCol="0">
            <a:spAutoFit/>
          </a:bodyPr>
          <a:lstStyle/>
          <a:p>
            <a:r>
              <a:rPr lang="en-US" dirty="0"/>
              <a:t>StringBuilder class</a:t>
            </a:r>
          </a:p>
        </p:txBody>
      </p:sp>
      <p:sp>
        <p:nvSpPr>
          <p:cNvPr id="16" name="TextBox 15">
            <a:extLst>
              <a:ext uri="{FF2B5EF4-FFF2-40B4-BE49-F238E27FC236}">
                <a16:creationId xmlns:a16="http://schemas.microsoft.com/office/drawing/2014/main" id="{5C486D74-99BD-305E-1723-D33ACE14FDAB}"/>
              </a:ext>
            </a:extLst>
          </p:cNvPr>
          <p:cNvSpPr txBox="1"/>
          <p:nvPr/>
        </p:nvSpPr>
        <p:spPr>
          <a:xfrm>
            <a:off x="9381190" y="3097706"/>
            <a:ext cx="2668936" cy="646331"/>
          </a:xfrm>
          <a:prstGeom prst="rect">
            <a:avLst/>
          </a:prstGeom>
          <a:noFill/>
        </p:spPr>
        <p:txBody>
          <a:bodyPr wrap="none" rtlCol="0">
            <a:spAutoFit/>
          </a:bodyPr>
          <a:lstStyle/>
          <a:p>
            <a:r>
              <a:rPr lang="en-US" dirty="0"/>
              <a:t>Constructors and methods</a:t>
            </a:r>
          </a:p>
          <a:p>
            <a:r>
              <a:rPr lang="en-US" dirty="0"/>
              <a:t> of StringBuilder class</a:t>
            </a:r>
          </a:p>
        </p:txBody>
      </p:sp>
    </p:spTree>
    <p:extLst>
      <p:ext uri="{BB962C8B-B14F-4D97-AF65-F5344CB8AC3E}">
        <p14:creationId xmlns:p14="http://schemas.microsoft.com/office/powerpoint/2010/main" val="194053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98150D0-6382-442C-8D4E-7A2098A19C49}"/>
              </a:ext>
            </a:extLst>
          </p:cNvPr>
          <p:cNvSpPr>
            <a:spLocks noGrp="1" noChangeArrowheads="1"/>
          </p:cNvSpPr>
          <p:nvPr>
            <p:ph type="title"/>
          </p:nvPr>
        </p:nvSpPr>
        <p:spPr/>
        <p:txBody>
          <a:bodyPr/>
          <a:lstStyle/>
          <a:p>
            <a:pPr eaLnBrk="1" hangingPunct="1"/>
            <a:r>
              <a:rPr lang="en-US" altLang="en-US" b="1" i="1" dirty="0">
                <a:solidFill>
                  <a:srgbClr val="FF0000"/>
                </a:solidFill>
              </a:rPr>
              <a:t>Comparison Examples</a:t>
            </a:r>
          </a:p>
        </p:txBody>
      </p:sp>
      <p:sp>
        <p:nvSpPr>
          <p:cNvPr id="58371" name="Text Box 13">
            <a:extLst>
              <a:ext uri="{FF2B5EF4-FFF2-40B4-BE49-F238E27FC236}">
                <a16:creationId xmlns:a16="http://schemas.microsoft.com/office/drawing/2014/main" id="{28BFF5BA-3282-403A-9DA6-4B3536A765AB}"/>
              </a:ext>
            </a:extLst>
          </p:cNvPr>
          <p:cNvSpPr txBox="1">
            <a:spLocks noChangeArrowheads="1"/>
          </p:cNvSpPr>
          <p:nvPr/>
        </p:nvSpPr>
        <p:spPr bwMode="auto">
          <a:xfrm>
            <a:off x="2443163" y="1809751"/>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Lucida Console" panose="020B0609040504020204" pitchFamily="49" charset="0"/>
              </a:rPr>
              <a:t>//negative differences</a:t>
            </a:r>
          </a:p>
          <a:p>
            <a:pPr eaLnBrk="1" hangingPunct="1"/>
            <a:r>
              <a:rPr lang="en-US" altLang="en-US" sz="2000" b="1">
                <a:latin typeface="Lucida Console" panose="020B0609040504020204" pitchFamily="49" charset="0"/>
              </a:rPr>
              <a:t>diff = “apple”.compareTo(“berry”);//a before b</a:t>
            </a:r>
          </a:p>
          <a:p>
            <a:pPr eaLnBrk="1" hangingPunct="1"/>
            <a:r>
              <a:rPr lang="en-US" altLang="en-US" sz="2000" b="1">
                <a:latin typeface="Lucida Console" panose="020B0609040504020204" pitchFamily="49" charset="0"/>
              </a:rPr>
              <a:t>diff = “Zebra”.compareTo(“apple”);//Z before a</a:t>
            </a:r>
          </a:p>
          <a:p>
            <a:pPr eaLnBrk="1" hangingPunct="1"/>
            <a:r>
              <a:rPr lang="en-US" altLang="en-US" sz="2000" b="1">
                <a:latin typeface="Lucida Console" panose="020B0609040504020204" pitchFamily="49" charset="0"/>
              </a:rPr>
              <a:t>diff = “dig”.compareTo(“dug”);//i before u</a:t>
            </a:r>
          </a:p>
          <a:p>
            <a:pPr eaLnBrk="1" hangingPunct="1"/>
            <a:r>
              <a:rPr lang="en-US" altLang="en-US" sz="2000" b="1">
                <a:latin typeface="Lucida Console" panose="020B0609040504020204" pitchFamily="49" charset="0"/>
              </a:rPr>
              <a:t>diff = “dig”.compareTo(“digs”);//dig is shorter</a:t>
            </a:r>
          </a:p>
        </p:txBody>
      </p:sp>
      <p:sp>
        <p:nvSpPr>
          <p:cNvPr id="58372" name="Text Box 15">
            <a:extLst>
              <a:ext uri="{FF2B5EF4-FFF2-40B4-BE49-F238E27FC236}">
                <a16:creationId xmlns:a16="http://schemas.microsoft.com/office/drawing/2014/main" id="{E9255095-29CE-4758-9856-B01CBDA64735}"/>
              </a:ext>
            </a:extLst>
          </p:cNvPr>
          <p:cNvSpPr txBox="1">
            <a:spLocks noChangeArrowheads="1"/>
          </p:cNvSpPr>
          <p:nvPr/>
        </p:nvSpPr>
        <p:spPr bwMode="auto">
          <a:xfrm>
            <a:off x="2481263" y="3575051"/>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//zero differences</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(“apple”);//equal</a:t>
            </a:r>
          </a:p>
          <a:p>
            <a:pPr eaLnBrk="1" hangingPunct="1"/>
            <a:r>
              <a:rPr lang="en-US" altLang="en-US" sz="2000" b="1" dirty="0">
                <a:latin typeface="Lucida Console" panose="020B0609040504020204" pitchFamily="49" charset="0"/>
              </a:rPr>
              <a:t>diff = “dig”.</a:t>
            </a:r>
            <a:r>
              <a:rPr lang="en-US" altLang="en-US" sz="2000" b="1" dirty="0" err="1">
                <a:latin typeface="Lucida Console" panose="020B0609040504020204" pitchFamily="49" charset="0"/>
              </a:rPr>
              <a:t>compareToIgnoreCase</a:t>
            </a:r>
            <a:r>
              <a:rPr lang="en-US" altLang="en-US" sz="2000" b="1" dirty="0">
                <a:latin typeface="Lucida Console" panose="020B0609040504020204" pitchFamily="49" charset="0"/>
              </a:rPr>
              <a:t>(“DIG”);//equal</a:t>
            </a:r>
          </a:p>
        </p:txBody>
      </p:sp>
      <p:sp>
        <p:nvSpPr>
          <p:cNvPr id="58373" name="Text Box 16">
            <a:extLst>
              <a:ext uri="{FF2B5EF4-FFF2-40B4-BE49-F238E27FC236}">
                <a16:creationId xmlns:a16="http://schemas.microsoft.com/office/drawing/2014/main" id="{1E20961D-C4D9-4BBC-AE45-219A0B635A2A}"/>
              </a:ext>
            </a:extLst>
          </p:cNvPr>
          <p:cNvSpPr txBox="1">
            <a:spLocks noChangeArrowheads="1"/>
          </p:cNvSpPr>
          <p:nvPr/>
        </p:nvSpPr>
        <p:spPr bwMode="auto">
          <a:xfrm>
            <a:off x="2481263" y="4768851"/>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//positive differences</a:t>
            </a:r>
          </a:p>
          <a:p>
            <a:pPr eaLnBrk="1" hangingPunct="1"/>
            <a:r>
              <a:rPr lang="en-US" altLang="en-US" sz="2000" b="1" dirty="0">
                <a:latin typeface="Lucida Console" panose="020B0609040504020204" pitchFamily="49" charset="0"/>
              </a:rPr>
              <a:t>diff = “berry”.</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(“apple”);//b after a</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(“Apple”);//a after A</a:t>
            </a:r>
          </a:p>
          <a:p>
            <a:pPr eaLnBrk="1" hangingPunct="1"/>
            <a:r>
              <a:rPr lang="en-US" altLang="en-US" sz="2000" b="1" dirty="0">
                <a:latin typeface="Lucida Console" panose="020B0609040504020204" pitchFamily="49" charset="0"/>
              </a:rPr>
              <a:t>diff = “BIT”.</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(“BIG”);//T after G</a:t>
            </a:r>
          </a:p>
          <a:p>
            <a:pPr eaLnBrk="1" hangingPunct="1"/>
            <a:r>
              <a:rPr lang="en-US" altLang="en-US" sz="2000" b="1" dirty="0">
                <a:latin typeface="Lucida Console" panose="020B0609040504020204" pitchFamily="49" charset="0"/>
              </a:rPr>
              <a:t>diff = “huge”.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(“hug”);//huge is longer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72E2A43-4961-441D-986C-C193FD9F06DA}"/>
              </a:ext>
            </a:extLst>
          </p:cNvPr>
          <p:cNvSpPr>
            <a:spLocks noGrp="1" noChangeArrowheads="1"/>
          </p:cNvSpPr>
          <p:nvPr>
            <p:ph type="title"/>
          </p:nvPr>
        </p:nvSpPr>
        <p:spPr/>
        <p:txBody>
          <a:bodyPr/>
          <a:lstStyle/>
          <a:p>
            <a:pPr eaLnBrk="1" hangingPunct="1"/>
            <a:r>
              <a:rPr lang="en-US" altLang="en-US" b="1" dirty="0">
                <a:solidFill>
                  <a:srgbClr val="FF0000"/>
                </a:solidFill>
              </a:rPr>
              <a:t>Methods — Changing Case</a:t>
            </a:r>
          </a:p>
        </p:txBody>
      </p:sp>
      <p:sp>
        <p:nvSpPr>
          <p:cNvPr id="62467" name="Rectangle 3">
            <a:extLst>
              <a:ext uri="{FF2B5EF4-FFF2-40B4-BE49-F238E27FC236}">
                <a16:creationId xmlns:a16="http://schemas.microsoft.com/office/drawing/2014/main" id="{9B14EC48-E33F-4DE3-B03E-B3653D1FA79B}"/>
              </a:ext>
            </a:extLst>
          </p:cNvPr>
          <p:cNvSpPr>
            <a:spLocks noGrp="1" noChangeArrowheads="1"/>
          </p:cNvSpPr>
          <p:nvPr>
            <p:ph idx="1"/>
          </p:nvPr>
        </p:nvSpPr>
        <p:spPr>
          <a:xfrm>
            <a:off x="2417763" y="1752601"/>
            <a:ext cx="7397750" cy="4652963"/>
          </a:xfrm>
        </p:spPr>
        <p:txBody>
          <a:bodyPr/>
          <a:lstStyle/>
          <a:p>
            <a:pPr eaLnBrk="1" hangingPunct="1">
              <a:spcBef>
                <a:spcPct val="50000"/>
              </a:spcBef>
              <a:buClr>
                <a:schemeClr val="tx1"/>
              </a:buClr>
              <a:buFont typeface="Wingdings" panose="05000000000000000000" pitchFamily="2" charset="2"/>
              <a:buNone/>
            </a:pPr>
            <a:r>
              <a:rPr lang="en-US" altLang="en-US" sz="2400"/>
              <a:t>String word2 = word1.</a:t>
            </a:r>
            <a:r>
              <a:rPr lang="en-US" altLang="en-US" sz="2400" b="1"/>
              <a:t>toUpperCase</a:t>
            </a:r>
            <a:r>
              <a:rPr lang="en-US" altLang="en-US" sz="2400"/>
              <a:t>();</a:t>
            </a:r>
          </a:p>
          <a:p>
            <a:pPr eaLnBrk="1" hangingPunct="1">
              <a:spcBef>
                <a:spcPct val="0"/>
              </a:spcBef>
              <a:buClr>
                <a:schemeClr val="tx1"/>
              </a:buClr>
              <a:buFont typeface="Wingdings" panose="05000000000000000000" pitchFamily="2" charset="2"/>
              <a:buNone/>
            </a:pPr>
            <a:r>
              <a:rPr lang="en-US" altLang="en-US" sz="2400"/>
              <a:t>String word3 = word1.</a:t>
            </a:r>
            <a:r>
              <a:rPr lang="en-US" altLang="en-US" sz="2400" b="1"/>
              <a:t>toLowerCase</a:t>
            </a:r>
            <a:r>
              <a:rPr lang="en-US" altLang="en-US" sz="2400"/>
              <a:t>();</a:t>
            </a:r>
          </a:p>
          <a:p>
            <a:pPr lvl="1" eaLnBrk="1" hangingPunct="1">
              <a:spcBef>
                <a:spcPct val="0"/>
              </a:spcBef>
              <a:buFont typeface="Wingdings" panose="05000000000000000000" pitchFamily="2" charset="2"/>
              <a:buNone/>
            </a:pPr>
            <a:r>
              <a:rPr lang="en-US" altLang="en-US" sz="2400"/>
              <a:t>	returns a new string formed from </a:t>
            </a:r>
            <a:r>
              <a:rPr lang="en-US" altLang="en-US" sz="2400" b="1"/>
              <a:t>word1</a:t>
            </a:r>
            <a:r>
              <a:rPr lang="en-US" altLang="en-US" sz="2400"/>
              <a:t> by converting its characters to upper (lower) case</a:t>
            </a:r>
          </a:p>
        </p:txBody>
      </p:sp>
      <p:sp>
        <p:nvSpPr>
          <p:cNvPr id="62468" name="Text Box 4">
            <a:extLst>
              <a:ext uri="{FF2B5EF4-FFF2-40B4-BE49-F238E27FC236}">
                <a16:creationId xmlns:a16="http://schemas.microsoft.com/office/drawing/2014/main" id="{24A794AC-B168-401A-B474-5471EBC0F4F7}"/>
              </a:ext>
            </a:extLst>
          </p:cNvPr>
          <p:cNvSpPr txBox="1">
            <a:spLocks noChangeArrowheads="1"/>
          </p:cNvSpPr>
          <p:nvPr/>
        </p:nvSpPr>
        <p:spPr bwMode="auto">
          <a:xfrm>
            <a:off x="2586038" y="3622675"/>
            <a:ext cx="6838950" cy="156966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“HeLLo“;</a:t>
            </a:r>
          </a:p>
          <a:p>
            <a:pPr eaLnBrk="1" hangingPunct="1"/>
            <a:r>
              <a:rPr lang="en-US" altLang="en-US" sz="2400"/>
              <a:t>String word2 = word1.toUpperCase();//”HELLO”</a:t>
            </a:r>
          </a:p>
          <a:p>
            <a:pPr eaLnBrk="1" hangingPunct="1"/>
            <a:r>
              <a:rPr lang="en-US" altLang="en-US" sz="2400"/>
              <a:t>String word3 = word1.toLowerCase();//”hello”</a:t>
            </a:r>
          </a:p>
          <a:p>
            <a:pPr eaLnBrk="1" hangingPunct="1"/>
            <a:r>
              <a:rPr lang="en-US" altLang="en-US" sz="2400"/>
              <a:t>//word1 is still “HeLLo“</a:t>
            </a:r>
          </a:p>
        </p:txBody>
      </p:sp>
    </p:spTree>
    <p:extLst>
      <p:ext uri="{BB962C8B-B14F-4D97-AF65-F5344CB8AC3E}">
        <p14:creationId xmlns:p14="http://schemas.microsoft.com/office/powerpoint/2010/main" val="4279097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7520520-00C9-414E-B490-63534C327297}"/>
              </a:ext>
            </a:extLst>
          </p:cNvPr>
          <p:cNvSpPr>
            <a:spLocks noGrp="1" noChangeArrowheads="1"/>
          </p:cNvSpPr>
          <p:nvPr>
            <p:ph type="title"/>
          </p:nvPr>
        </p:nvSpPr>
        <p:spPr/>
        <p:txBody>
          <a:bodyPr/>
          <a:lstStyle/>
          <a:p>
            <a:pPr eaLnBrk="1" hangingPunct="1"/>
            <a:r>
              <a:rPr lang="en-US" altLang="en-US" b="1" dirty="0">
                <a:solidFill>
                  <a:srgbClr val="FF0000"/>
                </a:solidFill>
              </a:rPr>
              <a:t>trim()</a:t>
            </a:r>
          </a:p>
        </p:txBody>
      </p:sp>
      <p:sp>
        <p:nvSpPr>
          <p:cNvPr id="59395" name="Rectangle 3">
            <a:extLst>
              <a:ext uri="{FF2B5EF4-FFF2-40B4-BE49-F238E27FC236}">
                <a16:creationId xmlns:a16="http://schemas.microsoft.com/office/drawing/2014/main" id="{07D942CC-64DF-4D8F-A80E-FB982002C724}"/>
              </a:ext>
            </a:extLst>
          </p:cNvPr>
          <p:cNvSpPr>
            <a:spLocks noGrp="1" noChangeArrowheads="1"/>
          </p:cNvSpPr>
          <p:nvPr>
            <p:ph idx="1"/>
          </p:nvPr>
        </p:nvSpPr>
        <p:spPr>
          <a:xfrm>
            <a:off x="742122" y="1431235"/>
            <a:ext cx="9073391" cy="4974329"/>
          </a:xfrm>
        </p:spPr>
        <p:txBody>
          <a:bodyPr/>
          <a:lstStyle/>
          <a:p>
            <a:pPr eaLnBrk="1" hangingPunct="1">
              <a:spcBef>
                <a:spcPct val="0"/>
              </a:spcBef>
              <a:buClr>
                <a:schemeClr val="tx1"/>
              </a:buClr>
              <a:buFont typeface="Wingdings" panose="05000000000000000000" pitchFamily="2" charset="2"/>
              <a:buChar char="v"/>
            </a:pPr>
            <a:r>
              <a:rPr lang="en-US" altLang="en-US" sz="2400" dirty="0"/>
              <a:t>    removing white space at both ends</a:t>
            </a:r>
          </a:p>
          <a:p>
            <a:pPr eaLnBrk="1" hangingPunct="1">
              <a:spcBef>
                <a:spcPct val="0"/>
              </a:spcBef>
              <a:buClr>
                <a:schemeClr val="tx1"/>
              </a:buClr>
              <a:buFont typeface="Wingdings" panose="05000000000000000000" pitchFamily="2" charset="2"/>
              <a:buChar char="v"/>
            </a:pPr>
            <a:r>
              <a:rPr lang="en-US" altLang="en-US" sz="2400" dirty="0"/>
              <a:t>    does not affect whites space in  the middle</a:t>
            </a:r>
          </a:p>
          <a:p>
            <a:pPr lvl="1" eaLnBrk="1" hangingPunct="1">
              <a:spcBef>
                <a:spcPct val="0"/>
              </a:spcBef>
              <a:buClr>
                <a:schemeClr val="tx1"/>
              </a:buClr>
              <a:buFont typeface="Wingdings" panose="05000000000000000000" pitchFamily="2" charset="2"/>
              <a:buNone/>
            </a:pPr>
            <a:endParaRPr lang="en-US" altLang="en-US" sz="2400" dirty="0"/>
          </a:p>
          <a:p>
            <a:pPr lvl="1" eaLnBrk="1" hangingPunct="1">
              <a:spcBef>
                <a:spcPct val="0"/>
              </a:spcBef>
              <a:buClr>
                <a:schemeClr val="tx1"/>
              </a:buClr>
              <a:buFont typeface="Wingdings" panose="05000000000000000000" pitchFamily="2" charset="2"/>
              <a:buNone/>
            </a:pPr>
            <a:endParaRPr lang="en-US" altLang="en-US" dirty="0"/>
          </a:p>
          <a:p>
            <a:pPr lvl="1" eaLnBrk="1" hangingPunct="1">
              <a:spcBef>
                <a:spcPct val="0"/>
              </a:spcBef>
              <a:buClr>
                <a:schemeClr val="tx1"/>
              </a:buClr>
              <a:buFont typeface="Wingdings" panose="05000000000000000000" pitchFamily="2" charset="2"/>
              <a:buNone/>
            </a:pPr>
            <a:r>
              <a:rPr lang="en-US" altLang="en-US" sz="2400" dirty="0"/>
              <a:t>Example:</a:t>
            </a:r>
          </a:p>
          <a:p>
            <a:pPr eaLnBrk="1" hangingPunct="1">
              <a:spcBef>
                <a:spcPct val="50000"/>
              </a:spcBef>
              <a:buClr>
                <a:schemeClr val="tx1"/>
              </a:buClr>
              <a:buFont typeface="Wingdings" panose="05000000000000000000" pitchFamily="2" charset="2"/>
              <a:buNone/>
            </a:pPr>
            <a:endParaRPr lang="en-US" altLang="en-US" sz="2400" dirty="0"/>
          </a:p>
        </p:txBody>
      </p:sp>
      <p:sp>
        <p:nvSpPr>
          <p:cNvPr id="59396" name="Text Box 4">
            <a:extLst>
              <a:ext uri="{FF2B5EF4-FFF2-40B4-BE49-F238E27FC236}">
                <a16:creationId xmlns:a16="http://schemas.microsoft.com/office/drawing/2014/main" id="{FE65C986-6CD8-419C-B4AD-0DE6AEF2577B}"/>
              </a:ext>
            </a:extLst>
          </p:cNvPr>
          <p:cNvSpPr txBox="1">
            <a:spLocks noChangeArrowheads="1"/>
          </p:cNvSpPr>
          <p:nvPr/>
        </p:nvSpPr>
        <p:spPr bwMode="auto">
          <a:xfrm>
            <a:off x="2376488" y="3449639"/>
            <a:ext cx="7378700" cy="15700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 Hi Kumar “;</a:t>
            </a:r>
          </a:p>
          <a:p>
            <a:pPr eaLnBrk="1" hangingPunct="1"/>
            <a:r>
              <a:rPr lang="en-US" altLang="en-US" sz="2400"/>
              <a:t>String word2 = word1.trim();</a:t>
            </a:r>
          </a:p>
          <a:p>
            <a:pPr eaLnBrk="1" hangingPunct="1"/>
            <a:r>
              <a:rPr lang="en-US" altLang="en-US" sz="2400"/>
              <a:t>//word2 is “Hi Kumar” – no spaces on either end</a:t>
            </a:r>
          </a:p>
          <a:p>
            <a:pPr eaLnBrk="1" hangingPunct="1"/>
            <a:r>
              <a:rPr lang="en-US" altLang="en-US" sz="2400"/>
              <a:t>//word1 is still “ Hi Kumar “ – with middle spaces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808AE1A-9CEE-4ADF-8A08-21293D29444E}"/>
              </a:ext>
            </a:extLst>
          </p:cNvPr>
          <p:cNvSpPr>
            <a:spLocks noGrp="1" noChangeArrowheads="1"/>
          </p:cNvSpPr>
          <p:nvPr>
            <p:ph type="title"/>
          </p:nvPr>
        </p:nvSpPr>
        <p:spPr>
          <a:xfrm>
            <a:off x="781878" y="274638"/>
            <a:ext cx="9428922" cy="411162"/>
          </a:xfrm>
        </p:spPr>
        <p:txBody>
          <a:bodyPr>
            <a:normAutofit fontScale="90000"/>
          </a:bodyPr>
          <a:lstStyle/>
          <a:p>
            <a:pPr eaLnBrk="1" hangingPunct="1"/>
            <a:r>
              <a:rPr lang="en-US" altLang="en-US" b="1" dirty="0">
                <a:solidFill>
                  <a:srgbClr val="FF0000"/>
                </a:solidFill>
              </a:rPr>
              <a:t>replace()</a:t>
            </a:r>
          </a:p>
        </p:txBody>
      </p:sp>
      <p:sp>
        <p:nvSpPr>
          <p:cNvPr id="60419" name="Rectangle 3">
            <a:extLst>
              <a:ext uri="{FF2B5EF4-FFF2-40B4-BE49-F238E27FC236}">
                <a16:creationId xmlns:a16="http://schemas.microsoft.com/office/drawing/2014/main" id="{9DCB00AC-858A-4E9E-9BAA-0EA087138E63}"/>
              </a:ext>
            </a:extLst>
          </p:cNvPr>
          <p:cNvSpPr>
            <a:spLocks noGrp="1" noChangeArrowheads="1"/>
          </p:cNvSpPr>
          <p:nvPr>
            <p:ph idx="1"/>
          </p:nvPr>
        </p:nvSpPr>
        <p:spPr>
          <a:xfrm>
            <a:off x="1060174" y="1152939"/>
            <a:ext cx="8922026" cy="5252625"/>
          </a:xfrm>
        </p:spPr>
        <p:txBody>
          <a:bodyPr>
            <a:normAutofit lnSpcReduction="10000"/>
          </a:bodyPr>
          <a:lstStyle/>
          <a:p>
            <a:pPr marL="0" indent="0" eaLnBrk="1" hangingPunct="1">
              <a:spcBef>
                <a:spcPct val="50000"/>
              </a:spcBef>
              <a:buClr>
                <a:schemeClr val="tx1"/>
              </a:buClr>
              <a:buNone/>
            </a:pPr>
            <a:r>
              <a:rPr lang="en-US" altLang="en-US" sz="2400" dirty="0"/>
              <a:t>Method returns a string replacing all the old char or Char Sequence to new char or Char Sequence.</a:t>
            </a:r>
          </a:p>
          <a:p>
            <a:pPr>
              <a:buFont typeface="Arial" panose="020B0604020202020204" pitchFamily="34" charset="0"/>
              <a:buNone/>
            </a:pPr>
            <a:r>
              <a:rPr lang="en-US" altLang="en-US" sz="2400" dirty="0">
                <a:solidFill>
                  <a:srgbClr val="FF0000"/>
                </a:solidFill>
              </a:rPr>
              <a:t>Syntax:</a:t>
            </a:r>
          </a:p>
          <a:p>
            <a:pPr>
              <a:buFont typeface="Arial" panose="020B0604020202020204" pitchFamily="34" charset="0"/>
              <a:buNone/>
            </a:pPr>
            <a:r>
              <a:rPr lang="en-US" altLang="en-US" sz="2400" dirty="0"/>
              <a:t>String replace(</a:t>
            </a:r>
            <a:r>
              <a:rPr lang="en-US" altLang="en-US" sz="2400" b="1" dirty="0"/>
              <a:t>char</a:t>
            </a:r>
            <a:r>
              <a:rPr lang="en-US" altLang="en-US" sz="2400" dirty="0"/>
              <a:t> </a:t>
            </a:r>
            <a:r>
              <a:rPr lang="en-US" altLang="en-US" sz="2400" dirty="0" err="1"/>
              <a:t>oldChar</a:t>
            </a:r>
            <a:r>
              <a:rPr lang="en-US" altLang="en-US" sz="2400" dirty="0"/>
              <a:t>, </a:t>
            </a:r>
            <a:r>
              <a:rPr lang="en-US" altLang="en-US" sz="2400" b="1" dirty="0"/>
              <a:t>char</a:t>
            </a:r>
            <a:r>
              <a:rPr lang="en-US" altLang="en-US" sz="2400" dirty="0"/>
              <a:t> </a:t>
            </a:r>
            <a:r>
              <a:rPr lang="en-US" altLang="en-US" sz="2400" dirty="0" err="1"/>
              <a:t>newChar</a:t>
            </a:r>
            <a:r>
              <a:rPr lang="en-US" altLang="en-US" sz="2400" dirty="0"/>
              <a:t>)  </a:t>
            </a:r>
          </a:p>
          <a:p>
            <a:pPr>
              <a:buFont typeface="Arial" panose="020B0604020202020204" pitchFamily="34" charset="0"/>
              <a:buNone/>
            </a:pPr>
            <a:r>
              <a:rPr lang="en-US" altLang="en-US" sz="2400" dirty="0"/>
              <a:t> String replace(</a:t>
            </a:r>
            <a:r>
              <a:rPr lang="en-US" altLang="en-US" sz="2400" dirty="0" err="1"/>
              <a:t>CharSequence</a:t>
            </a:r>
            <a:r>
              <a:rPr lang="en-US" altLang="en-US" sz="2400" dirty="0"/>
              <a:t> target, </a:t>
            </a:r>
            <a:r>
              <a:rPr lang="en-US" altLang="en-US" sz="2400" dirty="0" err="1"/>
              <a:t>CharSequence</a:t>
            </a:r>
            <a:r>
              <a:rPr lang="en-US" altLang="en-US" sz="2400" dirty="0"/>
              <a:t> replacement)  </a:t>
            </a:r>
          </a:p>
          <a:p>
            <a:pPr eaLnBrk="1" hangingPunct="1">
              <a:spcBef>
                <a:spcPct val="50000"/>
              </a:spcBef>
              <a:buClr>
                <a:schemeClr val="tx1"/>
              </a:buClr>
              <a:buFont typeface="Wingdings" panose="05000000000000000000" pitchFamily="2" charset="2"/>
              <a:buNone/>
            </a:pPr>
            <a:r>
              <a:rPr lang="en-US" altLang="en-US" sz="2400" dirty="0"/>
              <a:t>Example:</a:t>
            </a:r>
          </a:p>
          <a:p>
            <a:pPr eaLnBrk="1" hangingPunct="1">
              <a:spcBef>
                <a:spcPct val="50000"/>
              </a:spcBef>
              <a:buClr>
                <a:schemeClr val="tx1"/>
              </a:buClr>
              <a:buFont typeface="Wingdings" panose="05000000000000000000" pitchFamily="2" charset="2"/>
              <a:buNone/>
            </a:pPr>
            <a:r>
              <a:rPr lang="en-US" altLang="en-US" sz="2400" b="1" dirty="0"/>
              <a:t>     </a:t>
            </a:r>
            <a:r>
              <a:rPr lang="en-US" altLang="en-US" sz="2000" b="1" dirty="0"/>
              <a:t>String str1="hello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String str2="hello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str1=str1.replace('h', 'H');</a:t>
            </a:r>
          </a:p>
          <a:p>
            <a:pPr eaLnBrk="1" hangingPunct="1">
              <a:spcBef>
                <a:spcPct val="50000"/>
              </a:spcBef>
              <a:buClr>
                <a:schemeClr val="tx1"/>
              </a:buClr>
              <a:buFont typeface="Wingdings" panose="05000000000000000000" pitchFamily="2" charset="2"/>
              <a:buNone/>
            </a:pPr>
            <a:r>
              <a:rPr lang="en-US" altLang="en-US" sz="2000" b="1" dirty="0"/>
              <a:t>       str2=str2.replace("hello", "hi");</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(str1);</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(str2);</a:t>
            </a:r>
            <a:endParaRPr lang="en-US" altLang="en-US" sz="2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6D4501E-ED8B-4837-B79C-F0795440E192}"/>
              </a:ext>
            </a:extLst>
          </p:cNvPr>
          <p:cNvSpPr>
            <a:spLocks noGrp="1"/>
          </p:cNvSpPr>
          <p:nvPr>
            <p:ph type="title"/>
          </p:nvPr>
        </p:nvSpPr>
        <p:spPr>
          <a:xfrm>
            <a:off x="596348" y="274638"/>
            <a:ext cx="9614452" cy="563562"/>
          </a:xfrm>
        </p:spPr>
        <p:txBody>
          <a:bodyPr>
            <a:normAutofit fontScale="90000"/>
          </a:bodyPr>
          <a:lstStyle/>
          <a:p>
            <a:r>
              <a:rPr lang="en-US" altLang="en-US" b="1" dirty="0" err="1">
                <a:solidFill>
                  <a:srgbClr val="FF0000"/>
                </a:solidFill>
              </a:rPr>
              <a:t>replaceAll</a:t>
            </a:r>
            <a:r>
              <a:rPr lang="en-US" altLang="en-US" b="1" dirty="0">
                <a:solidFill>
                  <a:srgbClr val="FF0000"/>
                </a:solidFill>
              </a:rPr>
              <a:t>()</a:t>
            </a:r>
          </a:p>
        </p:txBody>
      </p:sp>
      <p:sp>
        <p:nvSpPr>
          <p:cNvPr id="61443" name="Content Placeholder 2">
            <a:extLst>
              <a:ext uri="{FF2B5EF4-FFF2-40B4-BE49-F238E27FC236}">
                <a16:creationId xmlns:a16="http://schemas.microsoft.com/office/drawing/2014/main" id="{BFDA57AF-48D9-4FCA-AB47-A8E7DA6C7691}"/>
              </a:ext>
            </a:extLst>
          </p:cNvPr>
          <p:cNvSpPr>
            <a:spLocks noGrp="1"/>
          </p:cNvSpPr>
          <p:nvPr>
            <p:ph idx="1"/>
          </p:nvPr>
        </p:nvSpPr>
        <p:spPr>
          <a:xfrm>
            <a:off x="397565" y="1325217"/>
            <a:ext cx="9813235" cy="4800947"/>
          </a:xfrm>
        </p:spPr>
        <p:txBody>
          <a:bodyPr>
            <a:normAutofit fontScale="92500" lnSpcReduction="10000"/>
          </a:bodyPr>
          <a:lstStyle/>
          <a:p>
            <a:pPr marL="0" indent="0">
              <a:buNone/>
            </a:pPr>
            <a:r>
              <a:rPr lang="en-US" altLang="en-US" sz="2800" dirty="0"/>
              <a:t>The </a:t>
            </a:r>
            <a:r>
              <a:rPr lang="en-US" altLang="en-US" sz="2800" b="1" dirty="0"/>
              <a:t>java string </a:t>
            </a:r>
            <a:r>
              <a:rPr lang="en-US" altLang="en-US" sz="2800" b="1" dirty="0" err="1"/>
              <a:t>replaceAll</a:t>
            </a:r>
            <a:r>
              <a:rPr lang="en-US" altLang="en-US" sz="2800" b="1" dirty="0"/>
              <a:t>()</a:t>
            </a:r>
            <a:r>
              <a:rPr lang="en-US" altLang="en-US" sz="2800" dirty="0"/>
              <a:t> method returns a string replacing all the sequence of characters matching regular expression and replacement string.</a:t>
            </a:r>
          </a:p>
          <a:p>
            <a:pPr>
              <a:buFont typeface="Arial" panose="020B0604020202020204" pitchFamily="34" charset="0"/>
              <a:buNone/>
            </a:pPr>
            <a:r>
              <a:rPr lang="en-US" altLang="en-US" dirty="0">
                <a:solidFill>
                  <a:srgbClr val="FF0000"/>
                </a:solidFill>
              </a:rPr>
              <a:t>Syntax: </a:t>
            </a:r>
            <a:r>
              <a:rPr lang="en-US" altLang="en-US" sz="2800" dirty="0"/>
              <a:t>String </a:t>
            </a:r>
            <a:r>
              <a:rPr lang="en-US" altLang="en-US" sz="2800" dirty="0" err="1"/>
              <a:t>replaceAll</a:t>
            </a:r>
            <a:r>
              <a:rPr lang="en-US" altLang="en-US" sz="2800" dirty="0"/>
              <a:t>(String regex, String replacement)  </a:t>
            </a:r>
          </a:p>
          <a:p>
            <a:pPr>
              <a:buFont typeface="Arial" panose="020B0604020202020204" pitchFamily="34" charset="0"/>
              <a:buNone/>
            </a:pPr>
            <a:r>
              <a:rPr lang="en-US" altLang="en-US" sz="2800" dirty="0"/>
              <a:t>Example:</a:t>
            </a:r>
          </a:p>
          <a:p>
            <a:pPr>
              <a:buFont typeface="Arial" panose="020B0604020202020204" pitchFamily="34" charset="0"/>
              <a:buNone/>
            </a:pPr>
            <a:r>
              <a:rPr lang="en-US" sz="2800" b="1" dirty="0"/>
              <a:t>replace all occurrences of white spaces in a string:</a:t>
            </a:r>
            <a:endParaRPr lang="en-US" altLang="en-US" sz="2800" b="1" dirty="0"/>
          </a:p>
          <a:p>
            <a:pPr marL="0" indent="0">
              <a:buNone/>
            </a:pPr>
            <a:r>
              <a:rPr lang="en-US" sz="2800" dirty="0"/>
              <a:t>String str = "how to do in java provides java reading materials";</a:t>
            </a:r>
          </a:p>
          <a:p>
            <a:pPr marL="0" indent="0">
              <a:buNone/>
            </a:pPr>
            <a:r>
              <a:rPr lang="en-US" sz="2800" dirty="0"/>
              <a:t>String </a:t>
            </a:r>
            <a:r>
              <a:rPr lang="en-US" sz="2800" dirty="0" err="1"/>
              <a:t>newStr</a:t>
            </a:r>
            <a:r>
              <a:rPr lang="en-US" sz="2800" dirty="0"/>
              <a:t> = </a:t>
            </a:r>
            <a:r>
              <a:rPr lang="en-US" sz="2800" dirty="0" err="1"/>
              <a:t>str.replaceAll</a:t>
            </a:r>
            <a:r>
              <a:rPr lang="en-US" sz="2800" dirty="0"/>
              <a:t>(“\\s", "");   </a:t>
            </a:r>
          </a:p>
          <a:p>
            <a:pPr marL="0" indent="0">
              <a:buNone/>
            </a:pPr>
            <a:r>
              <a:rPr lang="en-US" sz="2800" dirty="0" err="1"/>
              <a:t>System.out.println</a:t>
            </a:r>
            <a:r>
              <a:rPr lang="en-US" sz="2800" dirty="0"/>
              <a:t>(</a:t>
            </a:r>
            <a:r>
              <a:rPr lang="en-US" sz="2800" dirty="0" err="1"/>
              <a:t>newStr</a:t>
            </a:r>
            <a:r>
              <a:rPr lang="en-US" sz="2800" dirty="0"/>
              <a:t>);</a:t>
            </a:r>
          </a:p>
          <a:p>
            <a:pPr>
              <a:buFont typeface="Arial" panose="020B0604020202020204" pitchFamily="34" charset="0"/>
              <a:buNone/>
            </a:pPr>
            <a:endParaRPr lang="en-US" altLang="en-US" dirty="0"/>
          </a:p>
          <a:p>
            <a:pPr>
              <a:buFont typeface="Arial" panose="020B0604020202020204" pitchFamily="34" charset="0"/>
              <a:buNone/>
            </a:pPr>
            <a:r>
              <a:rPr lang="en-US" altLang="en-US"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547E134-9A86-4B74-ADE9-7D63D6940461}"/>
              </a:ext>
            </a:extLst>
          </p:cNvPr>
          <p:cNvSpPr>
            <a:spLocks noGrp="1"/>
          </p:cNvSpPr>
          <p:nvPr>
            <p:ph type="title"/>
          </p:nvPr>
        </p:nvSpPr>
        <p:spPr/>
        <p:txBody>
          <a:bodyPr>
            <a:normAutofit/>
          </a:bodyPr>
          <a:lstStyle/>
          <a:p>
            <a:r>
              <a:rPr lang="en-US" altLang="en-US" b="1" dirty="0">
                <a:solidFill>
                  <a:srgbClr val="FF0000"/>
                </a:solidFill>
              </a:rPr>
              <a:t>StringBuilder class</a:t>
            </a:r>
            <a:br>
              <a:rPr lang="en-US" altLang="en-US" dirty="0"/>
            </a:br>
            <a:endParaRPr lang="en-US" altLang="en-US" dirty="0"/>
          </a:p>
        </p:txBody>
      </p:sp>
      <p:sp>
        <p:nvSpPr>
          <p:cNvPr id="66563" name="Content Placeholder 2">
            <a:extLst>
              <a:ext uri="{FF2B5EF4-FFF2-40B4-BE49-F238E27FC236}">
                <a16:creationId xmlns:a16="http://schemas.microsoft.com/office/drawing/2014/main" id="{E8887319-3818-4FBC-B1FC-16C8BCD6DA30}"/>
              </a:ext>
            </a:extLst>
          </p:cNvPr>
          <p:cNvSpPr>
            <a:spLocks noGrp="1"/>
          </p:cNvSpPr>
          <p:nvPr>
            <p:ph idx="1"/>
          </p:nvPr>
        </p:nvSpPr>
        <p:spPr>
          <a:xfrm>
            <a:off x="702365" y="1690688"/>
            <a:ext cx="9508435" cy="4435476"/>
          </a:xfrm>
        </p:spPr>
        <p:txBody>
          <a:bodyPr/>
          <a:lstStyle/>
          <a:p>
            <a:pPr algn="just" eaLnBrk="1" hangingPunct="1">
              <a:buFont typeface="Wingdings" panose="05000000000000000000" pitchFamily="2" charset="2"/>
              <a:buChar char="v"/>
            </a:pPr>
            <a:r>
              <a:rPr lang="en-US" altLang="en-US" dirty="0"/>
              <a:t>StringBuilder is mutable means one can change the value of the object .</a:t>
            </a:r>
          </a:p>
          <a:p>
            <a:pPr algn="just" eaLnBrk="1" hangingPunct="1">
              <a:buFont typeface="Wingdings" panose="05000000000000000000" pitchFamily="2" charset="2"/>
              <a:buChar char="v"/>
            </a:pPr>
            <a:r>
              <a:rPr lang="en-US" altLang="en-US" dirty="0"/>
              <a:t>Each method in </a:t>
            </a:r>
            <a:r>
              <a:rPr lang="en-US" altLang="en-US" dirty="0" err="1"/>
              <a:t>StringBuffer</a:t>
            </a:r>
            <a:r>
              <a:rPr lang="en-US" altLang="en-US" dirty="0"/>
              <a:t> is non-synchronized that is i.e. not thread safe. It means two threads can call the methods of StringBuilder simultaneously.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AF0995-B6D9-4220-BF33-9842E71EC09B}"/>
              </a:ext>
            </a:extLst>
          </p:cNvPr>
          <p:cNvGraphicFramePr>
            <a:graphicFrameLocks noGrp="1"/>
          </p:cNvGraphicFramePr>
          <p:nvPr>
            <p:extLst>
              <p:ext uri="{D42A27DB-BD31-4B8C-83A1-F6EECF244321}">
                <p14:modId xmlns:p14="http://schemas.microsoft.com/office/powerpoint/2010/main" val="1623289534"/>
              </p:ext>
            </p:extLst>
          </p:nvPr>
        </p:nvGraphicFramePr>
        <p:xfrm>
          <a:off x="463826" y="1431236"/>
          <a:ext cx="10535478" cy="3392556"/>
        </p:xfrm>
        <a:graphic>
          <a:graphicData uri="http://schemas.openxmlformats.org/drawingml/2006/table">
            <a:tbl>
              <a:tblPr/>
              <a:tblGrid>
                <a:gridCol w="5267739">
                  <a:extLst>
                    <a:ext uri="{9D8B030D-6E8A-4147-A177-3AD203B41FA5}">
                      <a16:colId xmlns:a16="http://schemas.microsoft.com/office/drawing/2014/main" val="20000"/>
                    </a:ext>
                  </a:extLst>
                </a:gridCol>
                <a:gridCol w="5267739">
                  <a:extLst>
                    <a:ext uri="{9D8B030D-6E8A-4147-A177-3AD203B41FA5}">
                      <a16:colId xmlns:a16="http://schemas.microsoft.com/office/drawing/2014/main" val="20001"/>
                    </a:ext>
                  </a:extLst>
                </a:gridCol>
              </a:tblGrid>
              <a:tr h="792675">
                <a:tc>
                  <a:txBody>
                    <a:bodyPr/>
                    <a:lstStyle/>
                    <a:p>
                      <a:pPr algn="l" fontAlgn="t"/>
                      <a:r>
                        <a:rPr lang="en-US" sz="1600" b="1" dirty="0">
                          <a:solidFill>
                            <a:srgbClr val="000000"/>
                          </a:solidFill>
                          <a:latin typeface="verdana"/>
                        </a:rPr>
                        <a:t>StringBuffer </a:t>
                      </a:r>
                      <a:endParaRPr lang="en-US" sz="1600" b="1" dirty="0">
                        <a:solidFill>
                          <a:srgbClr val="000000"/>
                        </a:solidFill>
                        <a:latin typeface="times new roman"/>
                      </a:endParaRPr>
                    </a:p>
                  </a:txBody>
                  <a:tcPr marL="84180" marR="84180" marT="84169" marB="84169">
                    <a:lnL w="9525" cap="flat" cmpd="sng" algn="ctr">
                      <a:solidFill>
                        <a:srgbClr val="60CA28"/>
                      </a:solidFill>
                      <a:prstDash val="solid"/>
                      <a:round/>
                      <a:headEnd type="none" w="med" len="med"/>
                      <a:tailEnd type="none" w="med" len="med"/>
                    </a:lnL>
                    <a:lnR w="9525" cap="flat" cmpd="sng" algn="ctr">
                      <a:solidFill>
                        <a:srgbClr val="60CA28"/>
                      </a:solidFill>
                      <a:prstDash val="solid"/>
                      <a:round/>
                      <a:headEnd type="none" w="med" len="med"/>
                      <a:tailEnd type="none" w="med" len="med"/>
                    </a:lnR>
                    <a:lnT w="9525" cap="flat" cmpd="sng" algn="ctr">
                      <a:solidFill>
                        <a:srgbClr val="60CA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times new roman"/>
                        </a:rPr>
                        <a:t>StringBuilder</a:t>
                      </a:r>
                    </a:p>
                    <a:p>
                      <a:endParaRPr lang="en-US" sz="1300" dirty="0"/>
                    </a:p>
                  </a:txBody>
                  <a:tcPr marL="67344" marR="67344" marT="33668" marB="33668">
                    <a:lnL w="9525" cap="flat" cmpd="sng" algn="ctr">
                      <a:solidFill>
                        <a:srgbClr val="60CA28"/>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1681255">
                <a:tc>
                  <a:txBody>
                    <a:bodyPr/>
                    <a:lstStyle/>
                    <a:p>
                      <a:pPr algn="l" fontAlgn="t"/>
                      <a:r>
                        <a:rPr lang="en-US" sz="1800" dirty="0">
                          <a:solidFill>
                            <a:srgbClr val="000000"/>
                          </a:solidFill>
                          <a:latin typeface="verdana"/>
                        </a:rPr>
                        <a:t>StringBuffer is </a:t>
                      </a:r>
                      <a:r>
                        <a:rPr lang="en-US" sz="1800" i="1" dirty="0">
                          <a:solidFill>
                            <a:srgbClr val="000000"/>
                          </a:solidFill>
                          <a:latin typeface="verdana"/>
                        </a:rPr>
                        <a:t>synchronized</a:t>
                      </a:r>
                      <a:r>
                        <a:rPr lang="en-US" sz="1800" dirty="0">
                          <a:solidFill>
                            <a:srgbClr val="000000"/>
                          </a:solidFill>
                          <a:latin typeface="verdana"/>
                        </a:rPr>
                        <a:t> i.e. thread safe. It means two threads can't call the methods of StringBuffer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non-synchronized</a:t>
                      </a:r>
                      <a:r>
                        <a:rPr lang="en-US" sz="1800" dirty="0">
                          <a:solidFill>
                            <a:srgbClr val="000000"/>
                          </a:solidFill>
                          <a:latin typeface="verdana"/>
                        </a:rPr>
                        <a:t> i.e. not thread safe. It means two threads can call the methods of StringBuilder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18626">
                <a:tc>
                  <a:txBody>
                    <a:bodyPr/>
                    <a:lstStyle/>
                    <a:p>
                      <a:pPr algn="l" fontAlgn="t"/>
                      <a:r>
                        <a:rPr lang="en-US" sz="1800" dirty="0" err="1">
                          <a:solidFill>
                            <a:srgbClr val="000000"/>
                          </a:solidFill>
                          <a:latin typeface="verdana"/>
                        </a:rPr>
                        <a:t>StringBuffer</a:t>
                      </a:r>
                      <a:r>
                        <a:rPr lang="en-US" sz="1800" dirty="0">
                          <a:solidFill>
                            <a:srgbClr val="000000"/>
                          </a:solidFill>
                          <a:latin typeface="verdana"/>
                        </a:rPr>
                        <a:t> is </a:t>
                      </a:r>
                      <a:r>
                        <a:rPr lang="en-US" sz="1800" i="1" dirty="0">
                          <a:solidFill>
                            <a:srgbClr val="000000"/>
                          </a:solidFill>
                          <a:latin typeface="verdana"/>
                        </a:rPr>
                        <a:t>less efficient</a:t>
                      </a:r>
                      <a:r>
                        <a:rPr lang="en-US" sz="1800" dirty="0">
                          <a:solidFill>
                            <a:srgbClr val="000000"/>
                          </a:solidFill>
                          <a:latin typeface="verdana"/>
                        </a:rPr>
                        <a:t> than StringBuilder.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more efficient</a:t>
                      </a:r>
                      <a:r>
                        <a:rPr lang="en-US" sz="1800" dirty="0">
                          <a:solidFill>
                            <a:srgbClr val="000000"/>
                          </a:solidFill>
                          <a:latin typeface="verdana"/>
                        </a:rPr>
                        <a:t> than StringBuffer.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67604" name="TextBox 4">
            <a:extLst>
              <a:ext uri="{FF2B5EF4-FFF2-40B4-BE49-F238E27FC236}">
                <a16:creationId xmlns:a16="http://schemas.microsoft.com/office/drawing/2014/main" id="{B9DCD3A6-A9E5-400B-8ED9-7AE18181217A}"/>
              </a:ext>
            </a:extLst>
          </p:cNvPr>
          <p:cNvSpPr txBox="1">
            <a:spLocks noChangeArrowheads="1"/>
          </p:cNvSpPr>
          <p:nvPr/>
        </p:nvSpPr>
        <p:spPr bwMode="auto">
          <a:xfrm>
            <a:off x="556591" y="596348"/>
            <a:ext cx="98828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solidFill>
                  <a:srgbClr val="FF0000"/>
                </a:solidFill>
              </a:rPr>
              <a:t>Differences between </a:t>
            </a:r>
            <a:r>
              <a:rPr lang="en-US" altLang="en-US" sz="2000" b="1" dirty="0" err="1">
                <a:solidFill>
                  <a:srgbClr val="FF0000"/>
                </a:solidFill>
              </a:rPr>
              <a:t>StringBuffer</a:t>
            </a:r>
            <a:r>
              <a:rPr lang="en-US" altLang="en-US" sz="2000" b="1" dirty="0">
                <a:solidFill>
                  <a:srgbClr val="FF0000"/>
                </a:solidFill>
              </a:rPr>
              <a:t> and StringBuilder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8486-79B7-D407-93E7-EC352EAC577C}"/>
              </a:ext>
            </a:extLst>
          </p:cNvPr>
          <p:cNvSpPr>
            <a:spLocks noGrp="1"/>
          </p:cNvSpPr>
          <p:nvPr>
            <p:ph type="title"/>
          </p:nvPr>
        </p:nvSpPr>
        <p:spPr/>
        <p:txBody>
          <a:bodyPr/>
          <a:lstStyle/>
          <a:p>
            <a:r>
              <a:rPr lang="en-US" b="1" dirty="0"/>
              <a:t>Constructors of String Builder class</a:t>
            </a:r>
          </a:p>
        </p:txBody>
      </p:sp>
      <p:sp>
        <p:nvSpPr>
          <p:cNvPr id="3" name="Content Placeholder 2">
            <a:extLst>
              <a:ext uri="{FF2B5EF4-FFF2-40B4-BE49-F238E27FC236}">
                <a16:creationId xmlns:a16="http://schemas.microsoft.com/office/drawing/2014/main" id="{97FFD4C6-7EE6-344F-7356-2ACE870B3A7F}"/>
              </a:ext>
            </a:extLst>
          </p:cNvPr>
          <p:cNvSpPr>
            <a:spLocks noGrp="1"/>
          </p:cNvSpPr>
          <p:nvPr>
            <p:ph idx="1"/>
          </p:nvPr>
        </p:nvSpPr>
        <p:spPr/>
        <p:txBody>
          <a:bodyPr/>
          <a:lstStyle/>
          <a:p>
            <a:pPr marL="514350" indent="-514350">
              <a:buFont typeface="+mj-lt"/>
              <a:buAutoNum type="arabicPeriod"/>
            </a:pPr>
            <a:r>
              <a:rPr lang="en-US" dirty="0">
                <a:solidFill>
                  <a:srgbClr val="FF0000"/>
                </a:solidFill>
              </a:rPr>
              <a:t>StringBuilder():</a:t>
            </a:r>
          </a:p>
          <a:p>
            <a:pPr marL="0" indent="0">
              <a:buNone/>
            </a:pPr>
            <a:r>
              <a:rPr lang="en-US" dirty="0"/>
              <a:t>Constructs an empty StringBuilder with initial capacity of 16 characters. If more characters are appended than the initial capacity, the capacity is automatically increased. </a:t>
            </a:r>
          </a:p>
          <a:p>
            <a:pPr marL="0" indent="0">
              <a:buNone/>
            </a:pPr>
            <a:r>
              <a:rPr lang="en-US" dirty="0"/>
              <a:t>StringBuilder sb = new StringBuilder(); </a:t>
            </a:r>
          </a:p>
          <a:p>
            <a:pPr marL="0" indent="0">
              <a:buNone/>
            </a:pPr>
            <a:r>
              <a:rPr lang="en-US" dirty="0">
                <a:solidFill>
                  <a:srgbClr val="FF0000"/>
                </a:solidFill>
              </a:rPr>
              <a:t>2.  StringBuilder(int capacity):</a:t>
            </a:r>
          </a:p>
          <a:p>
            <a:pPr marL="0" indent="0">
              <a:buNone/>
            </a:pPr>
            <a:r>
              <a:rPr lang="en-US" dirty="0"/>
              <a:t>    Constructs an empty StringBuilder with the specified initial capacity.</a:t>
            </a:r>
          </a:p>
          <a:p>
            <a:pPr marL="0" indent="0">
              <a:buNone/>
            </a:pPr>
            <a:r>
              <a:rPr lang="en-US" dirty="0"/>
              <a:t>StringBuilder sb = new StringBuilder(50); </a:t>
            </a:r>
          </a:p>
          <a:p>
            <a:pPr marL="0" indent="0">
              <a:buNone/>
            </a:pPr>
            <a:r>
              <a:rPr lang="en-US" dirty="0"/>
              <a:t>// Initial capacity of 50 characters</a:t>
            </a:r>
          </a:p>
        </p:txBody>
      </p:sp>
    </p:spTree>
    <p:extLst>
      <p:ext uri="{BB962C8B-B14F-4D97-AF65-F5344CB8AC3E}">
        <p14:creationId xmlns:p14="http://schemas.microsoft.com/office/powerpoint/2010/main" val="1381890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8486-79B7-D407-93E7-EC352EAC577C}"/>
              </a:ext>
            </a:extLst>
          </p:cNvPr>
          <p:cNvSpPr>
            <a:spLocks noGrp="1"/>
          </p:cNvSpPr>
          <p:nvPr>
            <p:ph type="title"/>
          </p:nvPr>
        </p:nvSpPr>
        <p:spPr/>
        <p:txBody>
          <a:bodyPr/>
          <a:lstStyle/>
          <a:p>
            <a:r>
              <a:rPr lang="en-US" b="1" dirty="0"/>
              <a:t>Constructors of String Builder class</a:t>
            </a:r>
          </a:p>
        </p:txBody>
      </p:sp>
      <p:sp>
        <p:nvSpPr>
          <p:cNvPr id="3" name="Content Placeholder 2">
            <a:extLst>
              <a:ext uri="{FF2B5EF4-FFF2-40B4-BE49-F238E27FC236}">
                <a16:creationId xmlns:a16="http://schemas.microsoft.com/office/drawing/2014/main" id="{97FFD4C6-7EE6-344F-7356-2ACE870B3A7F}"/>
              </a:ext>
            </a:extLst>
          </p:cNvPr>
          <p:cNvSpPr>
            <a:spLocks noGrp="1"/>
          </p:cNvSpPr>
          <p:nvPr>
            <p:ph idx="1"/>
          </p:nvPr>
        </p:nvSpPr>
        <p:spPr/>
        <p:txBody>
          <a:bodyPr>
            <a:normAutofit fontScale="92500" lnSpcReduction="20000"/>
          </a:bodyPr>
          <a:lstStyle/>
          <a:p>
            <a:pPr marL="0" indent="0">
              <a:buNone/>
            </a:pPr>
            <a:r>
              <a:rPr lang="en-US" dirty="0">
                <a:solidFill>
                  <a:srgbClr val="FF0000"/>
                </a:solidFill>
              </a:rPr>
              <a:t>3. StringBuilder(</a:t>
            </a:r>
            <a:r>
              <a:rPr lang="en-US" dirty="0" err="1">
                <a:solidFill>
                  <a:srgbClr val="FF0000"/>
                </a:solidFill>
              </a:rPr>
              <a:t>CharSequence</a:t>
            </a:r>
            <a:r>
              <a:rPr lang="en-US" dirty="0">
                <a:solidFill>
                  <a:srgbClr val="FF0000"/>
                </a:solidFill>
              </a:rPr>
              <a:t> seq):</a:t>
            </a:r>
          </a:p>
          <a:p>
            <a:pPr marL="0" indent="0" algn="just">
              <a:buNone/>
            </a:pPr>
            <a:r>
              <a:rPr lang="en-US" dirty="0"/>
              <a:t>Constructs a StringBuilder containing the same characters as the specified </a:t>
            </a:r>
            <a:r>
              <a:rPr lang="en-US" dirty="0" err="1"/>
              <a:t>CharSequence</a:t>
            </a:r>
            <a:r>
              <a:rPr lang="en-US" dirty="0"/>
              <a:t> (which could be a String, StringBuilder, </a:t>
            </a:r>
            <a:r>
              <a:rPr lang="en-US" dirty="0" err="1"/>
              <a:t>StringBuffer</a:t>
            </a:r>
            <a:r>
              <a:rPr lang="en-US" dirty="0"/>
              <a:t>, etc.). </a:t>
            </a:r>
          </a:p>
          <a:p>
            <a:pPr marL="0" indent="0" algn="just">
              <a:buNone/>
            </a:pPr>
            <a:r>
              <a:rPr lang="en-US" dirty="0"/>
              <a:t>StringBuilder sb = new StringBuilder("Hello"); </a:t>
            </a:r>
          </a:p>
          <a:p>
            <a:pPr marL="0" indent="0" algn="just">
              <a:buNone/>
            </a:pPr>
            <a:r>
              <a:rPr lang="en-US" dirty="0"/>
              <a:t>// Initializes StringBuilder with "Hello"</a:t>
            </a:r>
          </a:p>
          <a:p>
            <a:pPr marL="0" indent="0">
              <a:buNone/>
            </a:pPr>
            <a:r>
              <a:rPr lang="en-US" dirty="0">
                <a:solidFill>
                  <a:srgbClr val="FF0000"/>
                </a:solidFill>
              </a:rPr>
              <a:t>4. StringBuilder(String str):</a:t>
            </a:r>
          </a:p>
          <a:p>
            <a:pPr marL="0" indent="0">
              <a:buNone/>
            </a:pPr>
            <a:r>
              <a:rPr lang="en-US" dirty="0"/>
              <a:t>Constructs a StringBuilder containing the characters of the specified string. The initial capacity of the StringBuilder is the length of the specified string plus 16.</a:t>
            </a:r>
          </a:p>
          <a:p>
            <a:pPr marL="0" indent="0">
              <a:buNone/>
            </a:pPr>
            <a:r>
              <a:rPr lang="en-US" dirty="0"/>
              <a:t>StringBuilder sb = new StringBuilder("Hello");</a:t>
            </a:r>
          </a:p>
          <a:p>
            <a:pPr marL="0" indent="0">
              <a:buNone/>
            </a:pPr>
            <a:r>
              <a:rPr lang="en-US" dirty="0"/>
              <a:t> // Initializes StringBuilder with "Hello"</a:t>
            </a:r>
          </a:p>
        </p:txBody>
      </p:sp>
    </p:spTree>
    <p:extLst>
      <p:ext uri="{BB962C8B-B14F-4D97-AF65-F5344CB8AC3E}">
        <p14:creationId xmlns:p14="http://schemas.microsoft.com/office/powerpoint/2010/main" val="2613374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8D9B4F0-1D59-41AA-A594-A6DD90DC425D}"/>
              </a:ext>
            </a:extLst>
          </p:cNvPr>
          <p:cNvSpPr>
            <a:spLocks noGrp="1"/>
          </p:cNvSpPr>
          <p:nvPr>
            <p:ph type="title"/>
          </p:nvPr>
        </p:nvSpPr>
        <p:spPr>
          <a:xfrm>
            <a:off x="602973" y="539681"/>
            <a:ext cx="9799983" cy="1143000"/>
          </a:xfrm>
        </p:spPr>
        <p:txBody>
          <a:bodyPr/>
          <a:lstStyle/>
          <a:p>
            <a:r>
              <a:rPr lang="en-US" altLang="en-US" sz="3600" b="1" dirty="0">
                <a:solidFill>
                  <a:srgbClr val="FF0000"/>
                </a:solidFill>
              </a:rPr>
              <a:t>methods of </a:t>
            </a:r>
            <a:r>
              <a:rPr lang="en-US" altLang="en-US" sz="3600" b="1" dirty="0" err="1">
                <a:solidFill>
                  <a:srgbClr val="FF0000"/>
                </a:solidFill>
              </a:rPr>
              <a:t>StringBuffer</a:t>
            </a:r>
            <a:r>
              <a:rPr lang="en-US" altLang="en-US" sz="3600" b="1" dirty="0">
                <a:solidFill>
                  <a:srgbClr val="FF0000"/>
                </a:solidFill>
              </a:rPr>
              <a:t>/StringBuilder class </a:t>
            </a:r>
          </a:p>
        </p:txBody>
      </p:sp>
      <p:sp>
        <p:nvSpPr>
          <p:cNvPr id="68611" name="Content Placeholder 2">
            <a:extLst>
              <a:ext uri="{FF2B5EF4-FFF2-40B4-BE49-F238E27FC236}">
                <a16:creationId xmlns:a16="http://schemas.microsoft.com/office/drawing/2014/main" id="{FB7695BE-29F1-4D42-A395-BFE6C21E5F76}"/>
              </a:ext>
            </a:extLst>
          </p:cNvPr>
          <p:cNvSpPr>
            <a:spLocks noGrp="1"/>
          </p:cNvSpPr>
          <p:nvPr>
            <p:ph idx="1"/>
          </p:nvPr>
        </p:nvSpPr>
        <p:spPr>
          <a:xfrm>
            <a:off x="795130" y="1828800"/>
            <a:ext cx="9415670" cy="4297364"/>
          </a:xfrm>
        </p:spPr>
        <p:txBody>
          <a:bodyPr>
            <a:normAutofit fontScale="92500" lnSpcReduction="20000"/>
          </a:bodyPr>
          <a:lstStyle/>
          <a:p>
            <a:pPr marL="514350" indent="-514350">
              <a:buFont typeface="+mj-lt"/>
              <a:buAutoNum type="arabicPeriod"/>
            </a:pPr>
            <a:r>
              <a:rPr lang="en-US" altLang="en-US" sz="2800" b="1" i="1" dirty="0"/>
              <a:t> append()</a:t>
            </a:r>
          </a:p>
          <a:p>
            <a:pPr marL="514350" indent="-514350">
              <a:buFont typeface="+mj-lt"/>
              <a:buAutoNum type="arabicPeriod"/>
            </a:pPr>
            <a:r>
              <a:rPr lang="en-US" altLang="en-US" sz="2800" b="1" i="1" dirty="0"/>
              <a:t>capacity()</a:t>
            </a:r>
          </a:p>
          <a:p>
            <a:pPr marL="514350" indent="-514350">
              <a:buFont typeface="+mj-lt"/>
              <a:buAutoNum type="arabicPeriod"/>
            </a:pPr>
            <a:r>
              <a:rPr lang="en-US" altLang="en-US" sz="2800" b="1" dirty="0" err="1"/>
              <a:t>ensureCapacity</a:t>
            </a:r>
            <a:r>
              <a:rPr lang="en-US" altLang="en-US" sz="2800" b="1" dirty="0"/>
              <a:t>()</a:t>
            </a:r>
            <a:r>
              <a:rPr lang="en-US" altLang="en-US" sz="2800" dirty="0"/>
              <a:t> </a:t>
            </a:r>
            <a:endParaRPr lang="en-US" altLang="en-US" sz="2800" b="1" i="1" dirty="0"/>
          </a:p>
          <a:p>
            <a:pPr marL="514350" indent="-514350">
              <a:buFont typeface="+mj-lt"/>
              <a:buAutoNum type="arabicPeriod"/>
            </a:pPr>
            <a:r>
              <a:rPr lang="en-US" altLang="en-US" sz="2800" b="1" i="1" dirty="0"/>
              <a:t>insert()</a:t>
            </a:r>
          </a:p>
          <a:p>
            <a:pPr marL="514350" indent="-514350">
              <a:buFont typeface="+mj-lt"/>
              <a:buAutoNum type="arabicPeriod"/>
            </a:pPr>
            <a:r>
              <a:rPr lang="en-US" altLang="en-US" sz="2800" b="1" dirty="0"/>
              <a:t>reverse()</a:t>
            </a:r>
          </a:p>
          <a:p>
            <a:pPr marL="514350" indent="-514350">
              <a:buFont typeface="+mj-lt"/>
              <a:buAutoNum type="arabicPeriod"/>
            </a:pPr>
            <a:r>
              <a:rPr lang="en-US" altLang="en-US" sz="2800" b="1" dirty="0"/>
              <a:t>replace()</a:t>
            </a:r>
          </a:p>
          <a:p>
            <a:pPr marL="514350" indent="-514350">
              <a:buFont typeface="+mj-lt"/>
              <a:buAutoNum type="arabicPeriod"/>
            </a:pPr>
            <a:r>
              <a:rPr lang="en-US" altLang="en-US" sz="2800" b="1" dirty="0"/>
              <a:t>length()</a:t>
            </a:r>
            <a:r>
              <a:rPr lang="en-US" altLang="en-US" sz="2800" dirty="0"/>
              <a:t> </a:t>
            </a:r>
          </a:p>
          <a:p>
            <a:pPr marL="514350" indent="-514350">
              <a:buFont typeface="+mj-lt"/>
              <a:buAutoNum type="arabicPeriod"/>
            </a:pPr>
            <a:r>
              <a:rPr lang="en-US" altLang="en-US" sz="2800" b="1" dirty="0"/>
              <a:t>delete()</a:t>
            </a:r>
          </a:p>
          <a:p>
            <a:pPr marL="514350" indent="-514350">
              <a:buFont typeface="+mj-lt"/>
              <a:buAutoNum type="arabicPeriod"/>
            </a:pPr>
            <a:r>
              <a:rPr lang="en-US" altLang="en-US" sz="2800" b="1" dirty="0" err="1"/>
              <a:t>deleteCharAt</a:t>
            </a:r>
            <a:r>
              <a:rPr lang="en-US" altLang="en-US" sz="2800" b="1" dirty="0"/>
              <a:t>()</a:t>
            </a:r>
          </a:p>
          <a:p>
            <a:pPr marL="514350" indent="-514350">
              <a:buFont typeface="+mj-lt"/>
              <a:buAutoNum type="arabicPeriod"/>
            </a:pPr>
            <a:r>
              <a:rPr lang="en-US" altLang="en-US" sz="2800" b="1" dirty="0"/>
              <a:t>substring() </a:t>
            </a:r>
          </a:p>
          <a:p>
            <a:endParaRPr lang="en-US" altLang="en-US" sz="2800" b="1" dirty="0"/>
          </a:p>
          <a:p>
            <a:endParaRPr lang="en-US" altLang="en-US" sz="2800" b="1" i="1" dirty="0"/>
          </a:p>
          <a:p>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7030A0"/>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r>
              <a:rPr lang="en-US" b="1" dirty="0"/>
              <a:t>String Class</a:t>
            </a:r>
            <a:endParaRPr b="1" dirty="0"/>
          </a:p>
        </p:txBody>
      </p:sp>
      <p:graphicFrame>
        <p:nvGraphicFramePr>
          <p:cNvPr id="6" name="Content Placeholder">
            <a:extLst>
              <a:ext uri="{FF2B5EF4-FFF2-40B4-BE49-F238E27FC236}">
                <a16:creationId xmlns:a16="http://schemas.microsoft.com/office/drawing/2014/main" id="{141C5E4A-1EE0-3ABF-EE89-B84FF1476595}"/>
              </a:ext>
            </a:extLst>
          </p:cNvPr>
          <p:cNvGraphicFramePr>
            <a:graphicFrameLocks noGrp="1"/>
          </p:cNvGraphicFramePr>
          <p:nvPr>
            <p:ph idx="1"/>
            <p:extLst>
              <p:ext uri="{D42A27DB-BD31-4B8C-83A1-F6EECF244321}">
                <p14:modId xmlns:p14="http://schemas.microsoft.com/office/powerpoint/2010/main" val="2827924114"/>
              </p:ext>
            </p:extLst>
          </p:nvPr>
        </p:nvGraphicFramePr>
        <p:xfrm>
          <a:off x="1096963" y="2098515"/>
          <a:ext cx="8497611" cy="2526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050243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5D27711-06C8-49E4-B2F7-59C2DEFC06B4}"/>
              </a:ext>
            </a:extLst>
          </p:cNvPr>
          <p:cNvSpPr>
            <a:spLocks noGrp="1"/>
          </p:cNvSpPr>
          <p:nvPr>
            <p:ph type="title"/>
          </p:nvPr>
        </p:nvSpPr>
        <p:spPr/>
        <p:txBody>
          <a:bodyPr/>
          <a:lstStyle/>
          <a:p>
            <a:pPr algn="l"/>
            <a:r>
              <a:rPr lang="en-US" altLang="en-US" b="1" i="1" dirty="0">
                <a:solidFill>
                  <a:srgbClr val="FF0000"/>
                </a:solidFill>
              </a:rPr>
              <a:t>append()</a:t>
            </a:r>
            <a:endParaRPr lang="en-US" altLang="en-US" dirty="0">
              <a:solidFill>
                <a:srgbClr val="FF0000"/>
              </a:solidFill>
            </a:endParaRPr>
          </a:p>
        </p:txBody>
      </p:sp>
      <p:sp>
        <p:nvSpPr>
          <p:cNvPr id="69635" name="Content Placeholder 2">
            <a:extLst>
              <a:ext uri="{FF2B5EF4-FFF2-40B4-BE49-F238E27FC236}">
                <a16:creationId xmlns:a16="http://schemas.microsoft.com/office/drawing/2014/main" id="{17D1FC80-2215-4B63-A83E-CDFA548A90D0}"/>
              </a:ext>
            </a:extLst>
          </p:cNvPr>
          <p:cNvSpPr>
            <a:spLocks noGrp="1"/>
          </p:cNvSpPr>
          <p:nvPr>
            <p:ph idx="1"/>
          </p:nvPr>
        </p:nvSpPr>
        <p:spPr>
          <a:xfrm>
            <a:off x="838200" y="1690688"/>
            <a:ext cx="10515600" cy="4486275"/>
          </a:xfrm>
        </p:spPr>
        <p:txBody>
          <a:bodyPr/>
          <a:lstStyle/>
          <a:p>
            <a:pPr marL="0" indent="0">
              <a:buNone/>
            </a:pPr>
            <a:r>
              <a:rPr lang="en-US" altLang="en-US" dirty="0"/>
              <a:t>is used to append the string from one string to another string like </a:t>
            </a:r>
            <a:r>
              <a:rPr lang="en-US" altLang="en-US" dirty="0" err="1"/>
              <a:t>concat</a:t>
            </a:r>
            <a:r>
              <a:rPr lang="en-US" altLang="en-US" dirty="0"/>
              <a:t>. </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err="1"/>
              <a:t>StringBufferClassReference.append</a:t>
            </a:r>
            <a:r>
              <a:rPr lang="en-US" altLang="en-US" dirty="0"/>
              <a:t>(any type)</a:t>
            </a:r>
          </a:p>
          <a:p>
            <a:pPr>
              <a:buFont typeface="Arial" panose="020B0604020202020204" pitchFamily="34" charset="0"/>
              <a:buNone/>
            </a:pPr>
            <a:r>
              <a:rPr lang="en-US" altLang="en-US" dirty="0"/>
              <a:t>Any type:-  </a:t>
            </a:r>
          </a:p>
          <a:p>
            <a:pPr>
              <a:buFont typeface="Arial" panose="020B0604020202020204" pitchFamily="34" charset="0"/>
              <a:buNone/>
            </a:pPr>
            <a:r>
              <a:rPr lang="en-US" altLang="en-US" dirty="0"/>
              <a:t> append(char), append(</a:t>
            </a:r>
            <a:r>
              <a:rPr lang="en-US" altLang="en-US" dirty="0" err="1"/>
              <a:t>boolean</a:t>
            </a:r>
            <a:r>
              <a:rPr lang="en-US" altLang="en-US" dirty="0"/>
              <a:t>), append(int), append(float), append(double) etc.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7C6F6EE-0596-4D6B-BD69-83F0ACBD56CE}"/>
              </a:ext>
            </a:extLst>
          </p:cNvPr>
          <p:cNvSpPr>
            <a:spLocks noGrp="1"/>
          </p:cNvSpPr>
          <p:nvPr>
            <p:ph type="title"/>
          </p:nvPr>
        </p:nvSpPr>
        <p:spPr/>
        <p:txBody>
          <a:bodyPr>
            <a:normAutofit/>
          </a:bodyPr>
          <a:lstStyle/>
          <a:p>
            <a:r>
              <a:rPr lang="en-US" altLang="en-US" b="1" i="1" dirty="0">
                <a:solidFill>
                  <a:srgbClr val="FF0000"/>
                </a:solidFill>
              </a:rPr>
              <a:t>capacity()</a:t>
            </a:r>
            <a:br>
              <a:rPr lang="en-US" altLang="en-US" b="1" i="1" dirty="0"/>
            </a:br>
            <a:endParaRPr lang="en-US" altLang="en-US" dirty="0"/>
          </a:p>
        </p:txBody>
      </p:sp>
      <p:sp>
        <p:nvSpPr>
          <p:cNvPr id="70659" name="Content Placeholder 2">
            <a:extLst>
              <a:ext uri="{FF2B5EF4-FFF2-40B4-BE49-F238E27FC236}">
                <a16:creationId xmlns:a16="http://schemas.microsoft.com/office/drawing/2014/main" id="{AD80E47E-4F23-4657-B641-37A172A38B7D}"/>
              </a:ext>
            </a:extLst>
          </p:cNvPr>
          <p:cNvSpPr>
            <a:spLocks noGrp="1"/>
          </p:cNvSpPr>
          <p:nvPr>
            <p:ph idx="1"/>
          </p:nvPr>
        </p:nvSpPr>
        <p:spPr/>
        <p:txBody>
          <a:bodyPr/>
          <a:lstStyle/>
          <a:p>
            <a:r>
              <a:rPr lang="en-US" altLang="en-US"/>
              <a:t>is used to return the current capacity of buffer.</a:t>
            </a:r>
          </a:p>
          <a:p>
            <a:r>
              <a:rPr lang="en-US" altLang="en-US"/>
              <a:t>The default capacity of the buffer is 16.</a:t>
            </a:r>
          </a:p>
          <a:p>
            <a:r>
              <a:rPr lang="en-US" altLang="en-US"/>
              <a:t> If the number of character increases from its current capacity, it increases the capacity by (oldcapacity*2)+2.</a:t>
            </a:r>
          </a:p>
          <a:p>
            <a:r>
              <a:rPr lang="en-US" altLang="en-US"/>
              <a:t> For example if your current capacity is 16, it will be (16*2)+2=34.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BE29C626-4556-4D06-9FC6-17EAF8EED67E}"/>
              </a:ext>
            </a:extLst>
          </p:cNvPr>
          <p:cNvSpPr>
            <a:spLocks noGrp="1"/>
          </p:cNvSpPr>
          <p:nvPr>
            <p:ph idx="1"/>
          </p:nvPr>
        </p:nvSpPr>
        <p:spPr>
          <a:xfrm>
            <a:off x="675861" y="1060174"/>
            <a:ext cx="9534939" cy="5065990"/>
          </a:xfrm>
        </p:spPr>
        <p:txBody>
          <a:bodyPr/>
          <a:lstStyle/>
          <a:p>
            <a:pPr>
              <a:buFont typeface="Arial" panose="020B0604020202020204" pitchFamily="34" charset="0"/>
              <a:buNone/>
            </a:pPr>
            <a:r>
              <a:rPr lang="en-US" altLang="en-US" dirty="0"/>
              <a:t>Condition1:</a:t>
            </a:r>
          </a:p>
          <a:p>
            <a:pPr>
              <a:buFont typeface="Arial" panose="020B0604020202020204" pitchFamily="34" charset="0"/>
              <a:buNone/>
            </a:pPr>
            <a:r>
              <a:rPr lang="en-US" altLang="en-US" dirty="0" err="1"/>
              <a:t>StringBuffer</a:t>
            </a:r>
            <a:r>
              <a:rPr lang="en-US" altLang="en-US" dirty="0"/>
              <a:t> sb=new </a:t>
            </a:r>
            <a:r>
              <a:rPr lang="en-US" altLang="en-US" dirty="0" err="1"/>
              <a:t>StringBuffer</a:t>
            </a:r>
            <a:r>
              <a:rPr lang="en-US" altLang="en-US" dirty="0"/>
              <a:t>(); </a:t>
            </a:r>
          </a:p>
          <a:p>
            <a:pPr>
              <a:buFont typeface="Arial" panose="020B0604020202020204" pitchFamily="34" charset="0"/>
              <a:buNone/>
            </a:pPr>
            <a:r>
              <a:rPr lang="en-US" altLang="en-US" sz="2800" dirty="0" err="1"/>
              <a:t>System.out.println</a:t>
            </a:r>
            <a:r>
              <a:rPr lang="en-US" altLang="en-US" sz="2800" dirty="0"/>
              <a:t>("Current Capacity:"+</a:t>
            </a:r>
            <a:r>
              <a:rPr lang="en-US" altLang="en-US" sz="2800" dirty="0" err="1"/>
              <a:t>sb.capacity</a:t>
            </a:r>
            <a:r>
              <a:rPr lang="en-US" altLang="en-US" sz="2800" dirty="0"/>
              <a:t>());</a:t>
            </a:r>
          </a:p>
          <a:p>
            <a:pPr>
              <a:buFont typeface="Arial" panose="020B0604020202020204" pitchFamily="34" charset="0"/>
              <a:buNone/>
            </a:pPr>
            <a:r>
              <a:rPr lang="en-US" altLang="en-US" sz="2800" dirty="0"/>
              <a:t>// Current Capacity:16</a:t>
            </a:r>
          </a:p>
          <a:p>
            <a:pPr>
              <a:buFont typeface="Arial" panose="020B0604020202020204" pitchFamily="34" charset="0"/>
              <a:buNone/>
            </a:pPr>
            <a:r>
              <a:rPr lang="en-US" altLang="en-US" sz="2800" dirty="0"/>
              <a:t>Condition2:</a:t>
            </a:r>
          </a:p>
          <a:p>
            <a:pPr>
              <a:buFont typeface="Arial" panose="020B0604020202020204" pitchFamily="34" charset="0"/>
              <a:buNone/>
            </a:pPr>
            <a:r>
              <a:rPr lang="en-US" altLang="en-US" sz="2800" dirty="0" err="1"/>
              <a:t>StringBuffer</a:t>
            </a:r>
            <a:r>
              <a:rPr lang="en-US" altLang="en-US" sz="2800" dirty="0"/>
              <a:t> sb=new </a:t>
            </a:r>
            <a:r>
              <a:rPr lang="en-US" altLang="en-US" sz="2800" dirty="0" err="1"/>
              <a:t>StringBuffer</a:t>
            </a:r>
            <a:r>
              <a:rPr lang="en-US" altLang="en-US" sz="2800" dirty="0"/>
              <a:t>(“hello”); </a:t>
            </a:r>
          </a:p>
          <a:p>
            <a:pPr>
              <a:buFont typeface="Arial" panose="020B0604020202020204" pitchFamily="34" charset="0"/>
              <a:buNone/>
            </a:pPr>
            <a:r>
              <a:rPr lang="en-US" altLang="en-US" sz="2800" dirty="0" err="1"/>
              <a:t>System.out.println</a:t>
            </a:r>
            <a:r>
              <a:rPr lang="en-US" altLang="en-US" sz="2800" dirty="0"/>
              <a:t>("Current Capacity:"+</a:t>
            </a:r>
            <a:r>
              <a:rPr lang="en-US" altLang="en-US" sz="2800" dirty="0" err="1"/>
              <a:t>sb.capacity</a:t>
            </a:r>
            <a:r>
              <a:rPr lang="en-US" altLang="en-US" sz="2800" dirty="0"/>
              <a:t>());</a:t>
            </a:r>
          </a:p>
          <a:p>
            <a:pPr>
              <a:buFont typeface="Arial" panose="020B0604020202020204" pitchFamily="34" charset="0"/>
              <a:buNone/>
            </a:pPr>
            <a:r>
              <a:rPr lang="en-US" altLang="en-US" sz="2800" dirty="0"/>
              <a:t>// Current Capacity:21</a:t>
            </a:r>
          </a:p>
          <a:p>
            <a:pPr>
              <a:buFont typeface="Arial" panose="020B0604020202020204" pitchFamily="34" charset="0"/>
              <a:buNone/>
            </a:pPr>
            <a:endParaRPr lang="en-US" altLang="en-US" sz="2800" dirty="0"/>
          </a:p>
          <a:p>
            <a:pPr>
              <a:buFont typeface="Arial" panose="020B0604020202020204" pitchFamily="34" charset="0"/>
              <a:buNone/>
            </a:pPr>
            <a:endParaRPr lang="en-US" altLang="en-US" sz="2800" dirty="0"/>
          </a:p>
          <a:p>
            <a:pPr>
              <a:buFont typeface="Arial" panose="020B0604020202020204" pitchFamily="34" charset="0"/>
              <a:buNone/>
            </a:pPr>
            <a:endParaRPr lang="en-US" altLang="en-US" sz="2800" dirty="0"/>
          </a:p>
          <a:p>
            <a:pPr>
              <a:buFont typeface="Arial" panose="020B0604020202020204" pitchFamily="34" charset="0"/>
              <a:buNone/>
            </a:pPr>
            <a:endParaRPr lang="en-US"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1474A484-0C0F-43DA-AC1A-80148D739333}"/>
              </a:ext>
            </a:extLst>
          </p:cNvPr>
          <p:cNvSpPr>
            <a:spLocks noGrp="1"/>
          </p:cNvSpPr>
          <p:nvPr>
            <p:ph type="title"/>
          </p:nvPr>
        </p:nvSpPr>
        <p:spPr/>
        <p:txBody>
          <a:bodyPr>
            <a:normAutofit/>
          </a:bodyPr>
          <a:lstStyle/>
          <a:p>
            <a:r>
              <a:rPr lang="en-US" altLang="en-US" b="1" dirty="0" err="1">
                <a:solidFill>
                  <a:srgbClr val="FF0000"/>
                </a:solidFill>
              </a:rPr>
              <a:t>ensureCapacity</a:t>
            </a:r>
            <a:r>
              <a:rPr lang="en-US" altLang="en-US" b="1" dirty="0">
                <a:solidFill>
                  <a:srgbClr val="FF0000"/>
                </a:solidFill>
              </a:rPr>
              <a:t>()</a:t>
            </a:r>
            <a:r>
              <a:rPr lang="en-US" altLang="en-US" dirty="0">
                <a:solidFill>
                  <a:srgbClr val="FF0000"/>
                </a:solidFill>
              </a:rPr>
              <a:t> </a:t>
            </a:r>
            <a:br>
              <a:rPr lang="en-US" altLang="en-US" b="1" i="1" dirty="0"/>
            </a:br>
            <a:endParaRPr lang="en-US" altLang="en-US" dirty="0"/>
          </a:p>
        </p:txBody>
      </p:sp>
      <p:sp>
        <p:nvSpPr>
          <p:cNvPr id="72707" name="Content Placeholder 2">
            <a:extLst>
              <a:ext uri="{FF2B5EF4-FFF2-40B4-BE49-F238E27FC236}">
                <a16:creationId xmlns:a16="http://schemas.microsoft.com/office/drawing/2014/main" id="{4742925C-89CB-4927-BE16-97AD7E862953}"/>
              </a:ext>
            </a:extLst>
          </p:cNvPr>
          <p:cNvSpPr>
            <a:spLocks noGrp="1"/>
          </p:cNvSpPr>
          <p:nvPr>
            <p:ph idx="1"/>
          </p:nvPr>
        </p:nvSpPr>
        <p:spPr>
          <a:xfrm>
            <a:off x="702365" y="1351722"/>
            <a:ext cx="9508435" cy="4774442"/>
          </a:xfrm>
        </p:spPr>
        <p:txBody>
          <a:bodyPr/>
          <a:lstStyle/>
          <a:p>
            <a:pPr marL="0" indent="0">
              <a:buNone/>
            </a:pPr>
            <a:r>
              <a:rPr lang="en-US" altLang="en-US" dirty="0"/>
              <a:t>It ensures that the given capacity is the minimum to the current capacity. If it is greater than the current capacity, it increases the capacity by (</a:t>
            </a:r>
            <a:r>
              <a:rPr lang="en-US" altLang="en-US" dirty="0" err="1"/>
              <a:t>oldcapacity</a:t>
            </a:r>
            <a:r>
              <a:rPr lang="en-US" altLang="en-US" dirty="0"/>
              <a:t>*2)+2.</a:t>
            </a:r>
          </a:p>
          <a:p>
            <a:pPr>
              <a:buFont typeface="Arial" panose="020B0604020202020204" pitchFamily="34" charset="0"/>
              <a:buNone/>
            </a:pPr>
            <a:r>
              <a:rPr lang="en-US" altLang="en-US" dirty="0"/>
              <a:t>Ex:</a:t>
            </a:r>
          </a:p>
          <a:p>
            <a:pPr>
              <a:buFont typeface="Arial" panose="020B0604020202020204" pitchFamily="34" charset="0"/>
              <a:buNone/>
            </a:pPr>
            <a:r>
              <a:rPr lang="en-US" altLang="en-US" dirty="0"/>
              <a:t>If current capacity is:70</a:t>
            </a:r>
          </a:p>
          <a:p>
            <a:pPr>
              <a:buFont typeface="Arial" panose="020B0604020202020204" pitchFamily="34" charset="0"/>
              <a:buNone/>
            </a:pPr>
            <a:r>
              <a:rPr lang="en-US" altLang="en-US" dirty="0" err="1"/>
              <a:t>sb.ensureCapacity</a:t>
            </a:r>
            <a:r>
              <a:rPr lang="en-US" altLang="en-US" dirty="0"/>
              <a:t>(70); // no change</a:t>
            </a:r>
          </a:p>
          <a:p>
            <a:pPr>
              <a:buFont typeface="Arial" panose="020B0604020202020204" pitchFamily="34" charset="0"/>
              <a:buNone/>
            </a:pPr>
            <a:r>
              <a:rPr lang="en-US" altLang="en-US" dirty="0"/>
              <a:t>But </a:t>
            </a:r>
          </a:p>
          <a:p>
            <a:pPr>
              <a:buFont typeface="Arial" panose="020B0604020202020204" pitchFamily="34" charset="0"/>
              <a:buNone/>
            </a:pPr>
            <a:r>
              <a:rPr lang="en-US" altLang="en-US" dirty="0" err="1"/>
              <a:t>sb.ensureCapacity</a:t>
            </a:r>
            <a:r>
              <a:rPr lang="en-US" altLang="en-US" dirty="0"/>
              <a:t>(71); // </a:t>
            </a:r>
            <a:r>
              <a:rPr lang="en-US" altLang="en-US" dirty="0" err="1"/>
              <a:t>cahnge</a:t>
            </a:r>
            <a:r>
              <a:rPr lang="en-US" altLang="en-US" dirty="0"/>
              <a:t> now 142</a:t>
            </a:r>
          </a:p>
          <a:p>
            <a:pPr>
              <a:buFont typeface="Arial" panose="020B0604020202020204" pitchFamily="34" charset="0"/>
              <a:buNone/>
            </a:pP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Content Placeholder 2">
            <a:extLst>
              <a:ext uri="{FF2B5EF4-FFF2-40B4-BE49-F238E27FC236}">
                <a16:creationId xmlns:a16="http://schemas.microsoft.com/office/drawing/2014/main" id="{C299CAA0-7594-43A6-98AB-49D3CCC4E694}"/>
              </a:ext>
            </a:extLst>
          </p:cNvPr>
          <p:cNvSpPr>
            <a:spLocks noGrp="1"/>
          </p:cNvSpPr>
          <p:nvPr>
            <p:ph idx="1"/>
          </p:nvPr>
        </p:nvSpPr>
        <p:spPr>
          <a:xfrm>
            <a:off x="530087" y="901149"/>
            <a:ext cx="9680713" cy="5225016"/>
          </a:xfrm>
        </p:spPr>
        <p:txBody>
          <a:bodyPr/>
          <a:lstStyle/>
          <a:p>
            <a:pPr marL="0" indent="0">
              <a:buNone/>
            </a:pPr>
            <a:r>
              <a:rPr lang="en-US" altLang="en-US" b="1" i="1" dirty="0">
                <a:solidFill>
                  <a:srgbClr val="FF0000"/>
                </a:solidFill>
              </a:rPr>
              <a:t>insert()</a:t>
            </a:r>
            <a:endParaRPr lang="en-US" altLang="en-US" dirty="0"/>
          </a:p>
          <a:p>
            <a:pPr marL="0" indent="0">
              <a:buNone/>
            </a:pPr>
            <a:r>
              <a:rPr lang="en-US" altLang="en-US" dirty="0"/>
              <a:t>It is used to inserts the string at the specified position.</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err="1"/>
              <a:t>StringBufferClassReference.insert</a:t>
            </a:r>
            <a:r>
              <a:rPr lang="en-US" altLang="en-US" dirty="0"/>
              <a:t>(</a:t>
            </a:r>
            <a:r>
              <a:rPr lang="en-US" altLang="en-US" dirty="0" err="1"/>
              <a:t>pos,string</a:t>
            </a:r>
            <a:r>
              <a:rPr lang="en-US" altLang="en-US" dirty="0"/>
              <a:t>)</a:t>
            </a:r>
          </a:p>
          <a:p>
            <a:pPr>
              <a:buFont typeface="Arial" panose="020B0604020202020204" pitchFamily="34" charset="0"/>
              <a:buNone/>
            </a:pPr>
            <a:r>
              <a:rPr lang="en-US" sz="2800" b="1" i="1" dirty="0">
                <a:solidFill>
                  <a:srgbClr val="FF0000"/>
                </a:solidFill>
                <a:ea typeface="+mj-ea"/>
                <a:cs typeface="+mj-cs"/>
              </a:rPr>
              <a:t>reverse()</a:t>
            </a:r>
          </a:p>
          <a:p>
            <a:pPr>
              <a:buFont typeface="Arial" panose="020B0604020202020204" pitchFamily="34" charset="0"/>
              <a:buNone/>
            </a:pPr>
            <a:r>
              <a:rPr lang="en-US" altLang="en-US" dirty="0"/>
              <a:t>It is used to reverses the current string</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err="1"/>
              <a:t>StringBufferClassReference.reverse</a:t>
            </a:r>
            <a:r>
              <a:rPr lang="en-US" altLang="en-US" dirty="0"/>
              <a:t>()</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B0D1ADE6-10D7-4124-B760-A4D61C767162}"/>
              </a:ext>
            </a:extLst>
          </p:cNvPr>
          <p:cNvSpPr>
            <a:spLocks noGrp="1"/>
          </p:cNvSpPr>
          <p:nvPr>
            <p:ph idx="1"/>
          </p:nvPr>
        </p:nvSpPr>
        <p:spPr>
          <a:xfrm>
            <a:off x="344557" y="1060174"/>
            <a:ext cx="10171043" cy="5065990"/>
          </a:xfrm>
        </p:spPr>
        <p:txBody>
          <a:bodyPr>
            <a:normAutofit/>
          </a:bodyPr>
          <a:lstStyle/>
          <a:p>
            <a:pPr marL="0" indent="0">
              <a:buNone/>
            </a:pPr>
            <a:r>
              <a:rPr lang="en-US" altLang="en-US" b="1" dirty="0">
                <a:solidFill>
                  <a:srgbClr val="FF0000"/>
                </a:solidFill>
              </a:rPr>
              <a:t>replace():</a:t>
            </a:r>
          </a:p>
          <a:p>
            <a:pPr>
              <a:buFont typeface="Arial" panose="020B0604020202020204" pitchFamily="34" charset="0"/>
              <a:buNone/>
            </a:pPr>
            <a:r>
              <a:rPr lang="en-US" altLang="en-US" dirty="0"/>
              <a:t>replaces the string from the specified </a:t>
            </a:r>
            <a:r>
              <a:rPr lang="en-US" altLang="en-US" dirty="0" err="1"/>
              <a:t>startingIndex</a:t>
            </a:r>
            <a:r>
              <a:rPr lang="en-US" altLang="en-US" dirty="0"/>
              <a:t> and </a:t>
            </a:r>
            <a:r>
              <a:rPr lang="en-US" altLang="en-US" dirty="0" err="1"/>
              <a:t>endingIndex</a:t>
            </a:r>
            <a:r>
              <a:rPr lang="en-US" altLang="en-US" dirty="0"/>
              <a:t>.</a:t>
            </a:r>
          </a:p>
          <a:p>
            <a:pPr>
              <a:buFont typeface="Arial" panose="020B0604020202020204" pitchFamily="34" charset="0"/>
              <a:buNone/>
            </a:pPr>
            <a:r>
              <a:rPr lang="en-US" altLang="en-US" b="1" dirty="0"/>
              <a:t>Syntax:</a:t>
            </a:r>
          </a:p>
          <a:p>
            <a:pPr>
              <a:buFont typeface="Arial" panose="020B0604020202020204" pitchFamily="34" charset="0"/>
              <a:buNone/>
            </a:pPr>
            <a:r>
              <a:rPr lang="en-US" altLang="en-US" dirty="0" err="1"/>
              <a:t>StringBufferClassReference.replace</a:t>
            </a:r>
            <a:r>
              <a:rPr lang="en-US" altLang="en-US" dirty="0"/>
              <a:t>(</a:t>
            </a:r>
            <a:r>
              <a:rPr lang="en-US" altLang="en-US" dirty="0" err="1"/>
              <a:t>startingIndex</a:t>
            </a:r>
            <a:r>
              <a:rPr lang="en-US" altLang="en-US" dirty="0"/>
              <a:t>, </a:t>
            </a:r>
            <a:r>
              <a:rPr lang="en-US" altLang="en-US" dirty="0" err="1"/>
              <a:t>endingIndex</a:t>
            </a:r>
            <a:r>
              <a:rPr lang="en-US" altLang="en-US" dirty="0"/>
              <a:t>, </a:t>
            </a:r>
            <a:r>
              <a:rPr lang="en-US" altLang="en-US" dirty="0" err="1"/>
              <a:t>newstring</a:t>
            </a:r>
            <a:r>
              <a:rPr lang="en-US" altLang="en-US" dirty="0"/>
              <a:t>)</a:t>
            </a:r>
          </a:p>
          <a:p>
            <a:pPr>
              <a:buFont typeface="Arial" panose="020B0604020202020204" pitchFamily="34" charset="0"/>
              <a:buNone/>
            </a:pPr>
            <a:r>
              <a:rPr lang="en-US" altLang="en-US" dirty="0" err="1"/>
              <a:t>e.g</a:t>
            </a:r>
            <a:r>
              <a:rPr lang="en-US" altLang="en-US" dirty="0"/>
              <a:t>:</a:t>
            </a:r>
          </a:p>
          <a:p>
            <a:pPr>
              <a:buFont typeface="Arial" panose="020B0604020202020204" pitchFamily="34" charset="0"/>
              <a:buNone/>
            </a:pPr>
            <a:r>
              <a:rPr lang="en-US" altLang="en-US" dirty="0" err="1"/>
              <a:t>StringBuffer</a:t>
            </a:r>
            <a:r>
              <a:rPr lang="en-US" altLang="en-US" dirty="0"/>
              <a:t> sb=</a:t>
            </a:r>
            <a:r>
              <a:rPr lang="en-US" altLang="en-US" b="1" dirty="0"/>
              <a:t>new</a:t>
            </a:r>
            <a:r>
              <a:rPr lang="en-US" altLang="en-US" dirty="0"/>
              <a:t> </a:t>
            </a:r>
            <a:r>
              <a:rPr lang="en-US" altLang="en-US" dirty="0" err="1"/>
              <a:t>StringBuffer</a:t>
            </a:r>
            <a:r>
              <a:rPr lang="en-US" altLang="en-US" dirty="0"/>
              <a:t>("Hello");  </a:t>
            </a:r>
          </a:p>
          <a:p>
            <a:pPr>
              <a:buFont typeface="Arial" panose="020B0604020202020204" pitchFamily="34" charset="0"/>
              <a:buNone/>
            </a:pPr>
            <a:r>
              <a:rPr lang="en-US" altLang="en-US" dirty="0" err="1"/>
              <a:t>sb.replace</a:t>
            </a:r>
            <a:r>
              <a:rPr lang="en-US" altLang="en-US" dirty="0"/>
              <a:t>(1,3,“kumar");  </a:t>
            </a:r>
          </a:p>
          <a:p>
            <a:pPr>
              <a:buFont typeface="Arial" panose="020B0604020202020204" pitchFamily="34" charset="0"/>
              <a:buNone/>
            </a:pPr>
            <a:r>
              <a:rPr lang="en-US" altLang="en-US" dirty="0" err="1"/>
              <a:t>System.out.println</a:t>
            </a:r>
            <a:r>
              <a:rPr lang="en-US" altLang="en-US" dirty="0"/>
              <a:t>(sb);//</a:t>
            </a:r>
            <a:r>
              <a:rPr lang="en-US" altLang="en-US" dirty="0" err="1"/>
              <a:t>Hkumarlo</a:t>
            </a:r>
            <a:r>
              <a:rPr lang="en-US" altLang="en-US" dirty="0"/>
              <a:t>  </a:t>
            </a:r>
          </a:p>
          <a:p>
            <a:pPr>
              <a:buFont typeface="Arial" panose="020B0604020202020204" pitchFamily="34" charset="0"/>
              <a:buNone/>
            </a:pP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4ECA9236-F8DF-4FAD-AD9C-F0363F8717FA}"/>
              </a:ext>
            </a:extLst>
          </p:cNvPr>
          <p:cNvSpPr>
            <a:spLocks noGrp="1"/>
          </p:cNvSpPr>
          <p:nvPr>
            <p:ph idx="1"/>
          </p:nvPr>
        </p:nvSpPr>
        <p:spPr>
          <a:xfrm>
            <a:off x="516835" y="927652"/>
            <a:ext cx="9693965" cy="5701748"/>
          </a:xfrm>
        </p:spPr>
        <p:txBody>
          <a:bodyPr/>
          <a:lstStyle/>
          <a:p>
            <a:r>
              <a:rPr lang="en-US" altLang="en-US" b="1" dirty="0">
                <a:solidFill>
                  <a:srgbClr val="FF0000"/>
                </a:solidFill>
              </a:rPr>
              <a:t>length()</a:t>
            </a:r>
            <a:r>
              <a:rPr lang="en-US" altLang="en-US" dirty="0">
                <a:solidFill>
                  <a:srgbClr val="FF0000"/>
                </a:solidFill>
              </a:rPr>
              <a:t> </a:t>
            </a:r>
            <a:r>
              <a:rPr lang="en-US" altLang="en-US" dirty="0"/>
              <a:t>: to find the length of current string</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err="1"/>
              <a:t>StringBufferClassReference.length</a:t>
            </a:r>
            <a:r>
              <a:rPr lang="en-US" altLang="en-US" dirty="0"/>
              <a:t>()</a:t>
            </a:r>
          </a:p>
          <a:p>
            <a:r>
              <a:rPr lang="en-US" altLang="en-US" b="1" dirty="0">
                <a:solidFill>
                  <a:srgbClr val="FF0000"/>
                </a:solidFill>
              </a:rPr>
              <a:t>delete(): </a:t>
            </a:r>
            <a:r>
              <a:rPr lang="en-US" altLang="en-US" dirty="0"/>
              <a:t>deletes the string from the specified </a:t>
            </a:r>
            <a:r>
              <a:rPr lang="en-US" altLang="en-US" dirty="0" err="1"/>
              <a:t>startingIndex</a:t>
            </a:r>
            <a:r>
              <a:rPr lang="en-US" altLang="en-US" dirty="0"/>
              <a:t> to </a:t>
            </a:r>
            <a:r>
              <a:rPr lang="en-US" altLang="en-US" dirty="0" err="1"/>
              <a:t>endingIndex</a:t>
            </a:r>
            <a:r>
              <a:rPr lang="en-US" altLang="en-US" dirty="0"/>
              <a:t>.</a:t>
            </a:r>
          </a:p>
          <a:p>
            <a:pPr>
              <a:buFont typeface="Arial" panose="020B0604020202020204" pitchFamily="34" charset="0"/>
              <a:buNone/>
            </a:pPr>
            <a:r>
              <a:rPr lang="en-US" altLang="en-US" b="1" dirty="0" err="1"/>
              <a:t>Syntax:</a:t>
            </a:r>
            <a:r>
              <a:rPr lang="en-US" altLang="en-US" dirty="0" err="1"/>
              <a:t>StringBufferClassReference.delete</a:t>
            </a:r>
            <a:r>
              <a:rPr lang="en-US" altLang="en-US" dirty="0"/>
              <a:t>(</a:t>
            </a:r>
            <a:r>
              <a:rPr lang="en-US" altLang="en-US" dirty="0" err="1"/>
              <a:t>startingIndex,endingIndex</a:t>
            </a:r>
            <a:r>
              <a:rPr lang="en-US" altLang="en-US" dirty="0"/>
              <a:t>)</a:t>
            </a:r>
            <a:endParaRPr lang="en-US" altLang="en-US" b="1" dirty="0"/>
          </a:p>
          <a:p>
            <a:pPr>
              <a:buFont typeface="Arial" panose="020B0604020202020204" pitchFamily="34" charset="0"/>
              <a:buNone/>
            </a:pPr>
            <a:r>
              <a:rPr lang="en-US" altLang="en-US" dirty="0" err="1"/>
              <a:t>e.g</a:t>
            </a:r>
            <a:r>
              <a:rPr lang="en-US" altLang="en-US" dirty="0"/>
              <a:t>:</a:t>
            </a:r>
          </a:p>
          <a:p>
            <a:pPr>
              <a:buFont typeface="Arial" panose="020B0604020202020204" pitchFamily="34" charset="0"/>
              <a:buNone/>
            </a:pPr>
            <a:r>
              <a:rPr lang="en-US" altLang="en-US" sz="2400" dirty="0" err="1"/>
              <a:t>StringBuffer</a:t>
            </a:r>
            <a:r>
              <a:rPr lang="en-US" altLang="en-US" sz="2400" dirty="0"/>
              <a:t> sb=</a:t>
            </a:r>
            <a:r>
              <a:rPr lang="en-US" altLang="en-US" sz="2400" b="1" dirty="0"/>
              <a:t>new</a:t>
            </a:r>
            <a:r>
              <a:rPr lang="en-US" altLang="en-US" sz="2400" dirty="0"/>
              <a:t> </a:t>
            </a:r>
            <a:r>
              <a:rPr lang="en-US" altLang="en-US" sz="2400" dirty="0" err="1"/>
              <a:t>StringBuffer</a:t>
            </a:r>
            <a:r>
              <a:rPr lang="en-US" altLang="en-US" sz="2400" dirty="0"/>
              <a:t>("Hello");  </a:t>
            </a:r>
          </a:p>
          <a:p>
            <a:pPr>
              <a:buFont typeface="Arial" panose="020B0604020202020204" pitchFamily="34" charset="0"/>
              <a:buNone/>
            </a:pPr>
            <a:r>
              <a:rPr lang="en-US" altLang="en-US" sz="2400" dirty="0" err="1"/>
              <a:t>sb.delete</a:t>
            </a:r>
            <a:r>
              <a:rPr lang="en-US" altLang="en-US" sz="2400" dirty="0"/>
              <a:t>(1,3);  </a:t>
            </a:r>
          </a:p>
          <a:p>
            <a:pPr>
              <a:buFont typeface="Arial" panose="020B0604020202020204" pitchFamily="34" charset="0"/>
              <a:buNone/>
            </a:pPr>
            <a:r>
              <a:rPr lang="en-US" altLang="en-US" sz="2400" dirty="0" err="1"/>
              <a:t>System.out.println</a:t>
            </a:r>
            <a:r>
              <a:rPr lang="en-US" altLang="en-US" sz="2400" dirty="0"/>
              <a:t>(sb);//</a:t>
            </a:r>
            <a:r>
              <a:rPr lang="en-US" altLang="en-US" sz="2400" dirty="0" err="1"/>
              <a:t>Hlo</a:t>
            </a:r>
            <a:r>
              <a:rPr lang="en-US" altLang="en-US" sz="2400" dirty="0"/>
              <a: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63EB6708-87F0-4FCD-BEED-4053DDBCC182}"/>
              </a:ext>
            </a:extLst>
          </p:cNvPr>
          <p:cNvSpPr>
            <a:spLocks noGrp="1"/>
          </p:cNvSpPr>
          <p:nvPr>
            <p:ph idx="1"/>
          </p:nvPr>
        </p:nvSpPr>
        <p:spPr>
          <a:xfrm>
            <a:off x="278296" y="834887"/>
            <a:ext cx="9932504" cy="5291277"/>
          </a:xfrm>
        </p:spPr>
        <p:txBody>
          <a:bodyPr/>
          <a:lstStyle/>
          <a:p>
            <a:r>
              <a:rPr lang="en-US" altLang="en-US" b="1" dirty="0" err="1">
                <a:solidFill>
                  <a:srgbClr val="FF0000"/>
                </a:solidFill>
              </a:rPr>
              <a:t>deleteCharAt</a:t>
            </a:r>
            <a:r>
              <a:rPr lang="en-US" altLang="en-US" b="1" dirty="0">
                <a:solidFill>
                  <a:srgbClr val="FF0000"/>
                </a:solidFill>
              </a:rPr>
              <a:t>():</a:t>
            </a:r>
          </a:p>
          <a:p>
            <a:pPr>
              <a:buFont typeface="Arial" panose="020B0604020202020204" pitchFamily="34" charset="0"/>
              <a:buNone/>
            </a:pPr>
            <a:r>
              <a:rPr lang="en-US" altLang="en-US" dirty="0"/>
              <a:t>deletes the character at the index specified by </a:t>
            </a:r>
            <a:r>
              <a:rPr lang="en-US" altLang="en-US" i="1" dirty="0"/>
              <a:t>loc.</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err="1"/>
              <a:t>StringBufferClassReference.deleteCharAt</a:t>
            </a:r>
            <a:r>
              <a:rPr lang="en-US" altLang="en-US" dirty="0"/>
              <a:t>(int loc)</a:t>
            </a:r>
          </a:p>
          <a:p>
            <a:pPr>
              <a:buFont typeface="Arial" panose="020B0604020202020204" pitchFamily="34" charset="0"/>
              <a:buNone/>
            </a:pPr>
            <a:r>
              <a:rPr lang="en-US" altLang="en-US" dirty="0" err="1"/>
              <a:t>e.g</a:t>
            </a:r>
            <a:r>
              <a:rPr lang="en-US" altLang="en-US" dirty="0"/>
              <a:t>:</a:t>
            </a:r>
          </a:p>
          <a:p>
            <a:pPr>
              <a:buFont typeface="Arial" panose="020B0604020202020204" pitchFamily="34" charset="0"/>
              <a:buNone/>
            </a:pPr>
            <a:r>
              <a:rPr lang="en-US" altLang="en-US" dirty="0" err="1"/>
              <a:t>StringBuffer</a:t>
            </a:r>
            <a:r>
              <a:rPr lang="en-US" altLang="en-US" dirty="0"/>
              <a:t> sb=</a:t>
            </a:r>
            <a:r>
              <a:rPr lang="en-US" altLang="en-US" b="1" dirty="0"/>
              <a:t>new</a:t>
            </a:r>
            <a:r>
              <a:rPr lang="en-US" altLang="en-US" dirty="0"/>
              <a:t> </a:t>
            </a:r>
            <a:r>
              <a:rPr lang="en-US" altLang="en-US" dirty="0" err="1"/>
              <a:t>StringBuffer</a:t>
            </a:r>
            <a:r>
              <a:rPr lang="en-US" altLang="en-US" dirty="0"/>
              <a:t>("Hello");  </a:t>
            </a:r>
          </a:p>
          <a:p>
            <a:pPr>
              <a:buFont typeface="Arial" panose="020B0604020202020204" pitchFamily="34" charset="0"/>
              <a:buNone/>
            </a:pPr>
            <a:r>
              <a:rPr lang="en-US" altLang="en-US" dirty="0" err="1"/>
              <a:t>sb.deleteCharAt</a:t>
            </a:r>
            <a:r>
              <a:rPr lang="en-US" altLang="en-US" dirty="0"/>
              <a:t>(3);  </a:t>
            </a:r>
          </a:p>
          <a:p>
            <a:pPr>
              <a:buFont typeface="Arial" panose="020B0604020202020204" pitchFamily="34" charset="0"/>
              <a:buNone/>
            </a:pPr>
            <a:r>
              <a:rPr lang="en-US" altLang="en-US" dirty="0" err="1"/>
              <a:t>System.out.println</a:t>
            </a:r>
            <a:r>
              <a:rPr lang="en-US" altLang="en-US" dirty="0"/>
              <a:t>(sb);//Helo  </a:t>
            </a:r>
          </a:p>
          <a:p>
            <a:pPr>
              <a:buFont typeface="Arial" panose="020B0604020202020204" pitchFamily="34" charset="0"/>
              <a:buNone/>
            </a:pPr>
            <a:endParaRPr lang="en-US" altLang="en-US" b="1" dirty="0"/>
          </a:p>
          <a:p>
            <a:pPr>
              <a:buFont typeface="Arial" panose="020B0604020202020204" pitchFamily="34" charset="0"/>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Content Placeholder 2">
            <a:extLst>
              <a:ext uri="{FF2B5EF4-FFF2-40B4-BE49-F238E27FC236}">
                <a16:creationId xmlns:a16="http://schemas.microsoft.com/office/drawing/2014/main" id="{7787E7C0-E85C-4F42-A76B-83CFF3E65D02}"/>
              </a:ext>
            </a:extLst>
          </p:cNvPr>
          <p:cNvSpPr>
            <a:spLocks noGrp="1"/>
          </p:cNvSpPr>
          <p:nvPr>
            <p:ph idx="1"/>
          </p:nvPr>
        </p:nvSpPr>
        <p:spPr>
          <a:xfrm>
            <a:off x="463826" y="861391"/>
            <a:ext cx="10889974" cy="5315572"/>
          </a:xfrm>
        </p:spPr>
        <p:txBody>
          <a:bodyPr/>
          <a:lstStyle/>
          <a:p>
            <a:pPr marL="0" indent="0">
              <a:buNone/>
            </a:pPr>
            <a:r>
              <a:rPr lang="en-US" altLang="en-US" b="1" dirty="0">
                <a:solidFill>
                  <a:srgbClr val="FF0000"/>
                </a:solidFill>
              </a:rPr>
              <a:t>substring()</a:t>
            </a:r>
            <a:endParaRPr lang="en-US" altLang="en-US" dirty="0">
              <a:solidFill>
                <a:srgbClr val="FF0000"/>
              </a:solidFill>
            </a:endParaRPr>
          </a:p>
          <a:p>
            <a:pPr marL="0" indent="0">
              <a:buNone/>
            </a:pPr>
            <a:r>
              <a:rPr lang="en-US" altLang="en-US" dirty="0"/>
              <a:t>is used to return the substring from the specified </a:t>
            </a:r>
            <a:r>
              <a:rPr lang="en-US" altLang="en-US" dirty="0" err="1"/>
              <a:t>startingIndex</a:t>
            </a:r>
            <a:r>
              <a:rPr lang="en-US" altLang="en-US" dirty="0"/>
              <a:t> and </a:t>
            </a:r>
            <a:r>
              <a:rPr lang="en-US" altLang="en-US" dirty="0" err="1"/>
              <a:t>endingIndex</a:t>
            </a:r>
            <a:r>
              <a:rPr lang="en-US" altLang="en-US" dirty="0"/>
              <a:t>.</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a:t>substring(int </a:t>
            </a:r>
            <a:r>
              <a:rPr lang="en-US" altLang="en-US" dirty="0" err="1"/>
              <a:t>startingIndex</a:t>
            </a:r>
            <a:r>
              <a:rPr lang="en-US" altLang="en-US" dirty="0"/>
              <a:t>, int </a:t>
            </a:r>
            <a:r>
              <a:rPr lang="en-US" altLang="en-US" dirty="0" err="1"/>
              <a:t>endingIndex</a:t>
            </a:r>
            <a:r>
              <a:rPr lang="en-US" altLang="en-US"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4982818" y="1033670"/>
            <a:ext cx="6172862" cy="703690"/>
          </a:xfrm>
        </p:spPr>
        <p:txBody>
          <a:bodyPr>
            <a:normAutofit/>
          </a:bodyPr>
          <a:lstStyle/>
          <a:p>
            <a:r>
              <a:rPr lang="en-US" dirty="0"/>
              <a:t>Example</a:t>
            </a:r>
          </a:p>
        </p:txBody>
      </p:sp>
      <p:pic>
        <p:nvPicPr>
          <p:cNvPr id="6" name="Picture 5" descr="Computer script on a screen">
            <a:extLst>
              <a:ext uri="{FF2B5EF4-FFF2-40B4-BE49-F238E27FC236}">
                <a16:creationId xmlns:a16="http://schemas.microsoft.com/office/drawing/2014/main" id="{DE33A1B1-F382-2E5A-341F-39E12DA5044B}"/>
              </a:ext>
            </a:extLst>
          </p:cNvPr>
          <p:cNvPicPr>
            <a:picLocks noChangeAspect="1"/>
          </p:cNvPicPr>
          <p:nvPr/>
        </p:nvPicPr>
        <p:blipFill rotWithShape="1">
          <a:blip r:embed="rId2"/>
          <a:srcRect l="7663" r="44643" b="-5"/>
          <a:stretch/>
        </p:blipFill>
        <p:spPr>
          <a:xfrm>
            <a:off x="20" y="10"/>
            <a:ext cx="4580077" cy="6400784"/>
          </a:xfrm>
          <a:prstGeom prst="rect">
            <a:avLst/>
          </a:prstGeom>
        </p:spPr>
      </p:pic>
      <p:pic>
        <p:nvPicPr>
          <p:cNvPr id="7" name="Content Placeholder 6" descr="Document">
            <a:hlinkClick r:id="rId3"/>
            <a:extLst>
              <a:ext uri="{FF2B5EF4-FFF2-40B4-BE49-F238E27FC236}">
                <a16:creationId xmlns:a16="http://schemas.microsoft.com/office/drawing/2014/main" id="{B9C2BF12-B734-BB6B-63E7-3169DC83A4BE}"/>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72074" y="2437355"/>
            <a:ext cx="1303671" cy="1303671"/>
          </a:xfrm>
          <a:prstGeom prst="rect">
            <a:avLst/>
          </a:prstGeom>
        </p:spPr>
      </p:pic>
      <p:sp>
        <p:nvSpPr>
          <p:cNvPr id="8" name="TextBox 7">
            <a:extLst>
              <a:ext uri="{FF2B5EF4-FFF2-40B4-BE49-F238E27FC236}">
                <a16:creationId xmlns:a16="http://schemas.microsoft.com/office/drawing/2014/main" id="{70AD81F1-93C7-59B2-2EF5-58094BB2B0D7}"/>
              </a:ext>
            </a:extLst>
          </p:cNvPr>
          <p:cNvSpPr txBox="1"/>
          <p:nvPr/>
        </p:nvSpPr>
        <p:spPr>
          <a:xfrm>
            <a:off x="6864626" y="2796209"/>
            <a:ext cx="4701928" cy="523220"/>
          </a:xfrm>
          <a:prstGeom prst="rect">
            <a:avLst/>
          </a:prstGeom>
          <a:noFill/>
        </p:spPr>
        <p:txBody>
          <a:bodyPr wrap="none" rtlCol="0">
            <a:spAutoFit/>
          </a:bodyPr>
          <a:lstStyle/>
          <a:p>
            <a:r>
              <a:rPr lang="en-US" sz="2800" b="1" i="1" dirty="0">
                <a:solidFill>
                  <a:schemeClr val="accent6"/>
                </a:solidFill>
                <a:hlinkClick r:id="rId3"/>
              </a:rPr>
              <a:t>String Class methods Example </a:t>
            </a:r>
            <a:endParaRPr lang="en-US" sz="2800" b="1" i="1" dirty="0">
              <a:solidFill>
                <a:schemeClr val="accent6"/>
              </a:solidFill>
            </a:endParaRPr>
          </a:p>
        </p:txBody>
      </p:sp>
      <p:sp>
        <p:nvSpPr>
          <p:cNvPr id="13" name="Arrow: Down 12">
            <a:extLst>
              <a:ext uri="{FF2B5EF4-FFF2-40B4-BE49-F238E27FC236}">
                <a16:creationId xmlns:a16="http://schemas.microsoft.com/office/drawing/2014/main" id="{39502677-24F3-027E-532D-B5573B3FCD97}"/>
              </a:ext>
            </a:extLst>
          </p:cNvPr>
          <p:cNvSpPr/>
          <p:nvPr/>
        </p:nvSpPr>
        <p:spPr>
          <a:xfrm rot="5400000">
            <a:off x="6426075" y="2834427"/>
            <a:ext cx="367573" cy="5095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6" descr="Document">
            <a:hlinkClick r:id="rId6"/>
            <a:extLst>
              <a:ext uri="{FF2B5EF4-FFF2-40B4-BE49-F238E27FC236}">
                <a16:creationId xmlns:a16="http://schemas.microsoft.com/office/drawing/2014/main" id="{C35AF350-F4B9-4A2C-E99F-B02F81EB66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72074" y="4047494"/>
            <a:ext cx="1303671" cy="1303671"/>
          </a:xfrm>
          <a:prstGeom prst="rect">
            <a:avLst/>
          </a:prstGeom>
        </p:spPr>
      </p:pic>
      <p:sp>
        <p:nvSpPr>
          <p:cNvPr id="4" name="Arrow: Down 3">
            <a:extLst>
              <a:ext uri="{FF2B5EF4-FFF2-40B4-BE49-F238E27FC236}">
                <a16:creationId xmlns:a16="http://schemas.microsoft.com/office/drawing/2014/main" id="{E8D1F4C4-DFE4-FDFF-F07C-52E31FC1187E}"/>
              </a:ext>
            </a:extLst>
          </p:cNvPr>
          <p:cNvSpPr/>
          <p:nvPr/>
        </p:nvSpPr>
        <p:spPr>
          <a:xfrm rot="5400000">
            <a:off x="6426075" y="4444566"/>
            <a:ext cx="367573" cy="5095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182C7E-89E0-FA41-ECF0-57410C841DDF}"/>
              </a:ext>
            </a:extLst>
          </p:cNvPr>
          <p:cNvSpPr txBox="1"/>
          <p:nvPr/>
        </p:nvSpPr>
        <p:spPr>
          <a:xfrm>
            <a:off x="6864626" y="4378278"/>
            <a:ext cx="5955671" cy="461665"/>
          </a:xfrm>
          <a:prstGeom prst="rect">
            <a:avLst/>
          </a:prstGeom>
          <a:noFill/>
        </p:spPr>
        <p:txBody>
          <a:bodyPr wrap="square" rtlCol="0">
            <a:spAutoFit/>
          </a:bodyPr>
          <a:lstStyle/>
          <a:p>
            <a:r>
              <a:rPr lang="en-US" sz="2400" b="1" i="1" dirty="0">
                <a:solidFill>
                  <a:schemeClr val="accent6"/>
                </a:solidFill>
                <a:hlinkClick r:id="rId6"/>
              </a:rPr>
              <a:t>StringBuilder Class methods Example </a:t>
            </a:r>
            <a:endParaRPr lang="en-US" sz="2400" b="1" i="1" dirty="0">
              <a:solidFill>
                <a:schemeClr val="accent6"/>
              </a:solidFill>
            </a:endParaRPr>
          </a:p>
        </p:txBody>
      </p:sp>
    </p:spTree>
    <p:extLst>
      <p:ext uri="{BB962C8B-B14F-4D97-AF65-F5344CB8AC3E}">
        <p14:creationId xmlns:p14="http://schemas.microsoft.com/office/powerpoint/2010/main" val="124457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2FA9-339E-47B4-F421-EB7AA32FEE8E}"/>
              </a:ext>
            </a:extLst>
          </p:cNvPr>
          <p:cNvSpPr>
            <a:spLocks noGrp="1"/>
          </p:cNvSpPr>
          <p:nvPr>
            <p:ph type="title"/>
          </p:nvPr>
        </p:nvSpPr>
        <p:spPr>
          <a:xfrm>
            <a:off x="1097280" y="286603"/>
            <a:ext cx="10058400" cy="627797"/>
          </a:xfrm>
        </p:spPr>
        <p:txBody>
          <a:bodyPr>
            <a:normAutofit fontScale="90000"/>
          </a:bodyPr>
          <a:lstStyle/>
          <a:p>
            <a:r>
              <a:rPr lang="en-US" sz="4800" dirty="0"/>
              <a:t>Constructors of String Class</a:t>
            </a:r>
          </a:p>
        </p:txBody>
      </p:sp>
      <p:pic>
        <p:nvPicPr>
          <p:cNvPr id="5" name="Picture 4">
            <a:extLst>
              <a:ext uri="{FF2B5EF4-FFF2-40B4-BE49-F238E27FC236}">
                <a16:creationId xmlns:a16="http://schemas.microsoft.com/office/drawing/2014/main" id="{BFC584C0-EC4B-3384-DE5D-CFEE50EDA324}"/>
              </a:ext>
            </a:extLst>
          </p:cNvPr>
          <p:cNvPicPr>
            <a:picLocks noChangeAspect="1"/>
          </p:cNvPicPr>
          <p:nvPr/>
        </p:nvPicPr>
        <p:blipFill>
          <a:blip r:embed="rId2"/>
          <a:stretch>
            <a:fillRect/>
          </a:stretch>
        </p:blipFill>
        <p:spPr>
          <a:xfrm>
            <a:off x="1036320" y="914400"/>
            <a:ext cx="8629816" cy="5694929"/>
          </a:xfrm>
          <a:prstGeom prst="rect">
            <a:avLst/>
          </a:prstGeom>
        </p:spPr>
      </p:pic>
    </p:spTree>
    <p:extLst>
      <p:ext uri="{BB962C8B-B14F-4D97-AF65-F5344CB8AC3E}">
        <p14:creationId xmlns:p14="http://schemas.microsoft.com/office/powerpoint/2010/main" val="4185679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oseup of a keyboard">
            <a:extLst>
              <a:ext uri="{FF2B5EF4-FFF2-40B4-BE49-F238E27FC236}">
                <a16:creationId xmlns:a16="http://schemas.microsoft.com/office/drawing/2014/main" id="{AE736A4F-39A4-1A79-AF88-DD73BB35F6A5}"/>
              </a:ext>
            </a:extLst>
          </p:cNvPr>
          <p:cNvPicPr>
            <a:picLocks noChangeAspect="1"/>
          </p:cNvPicPr>
          <p:nvPr/>
        </p:nvPicPr>
        <p:blipFill rotWithShape="1">
          <a:blip r:embed="rId2"/>
          <a:srcRect l="21136" r="33023"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pic>
        <p:nvPicPr>
          <p:cNvPr id="37893"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904522" y="1825625"/>
            <a:ext cx="2382955" cy="4351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hought Bubble: Cloud 6">
            <a:extLst>
              <a:ext uri="{FF2B5EF4-FFF2-40B4-BE49-F238E27FC236}">
                <a16:creationId xmlns:a16="http://schemas.microsoft.com/office/drawing/2014/main" id="{AE3BC0F5-AD8E-B1D6-D235-2DB4E7F741F3}"/>
              </a:ext>
            </a:extLst>
          </p:cNvPr>
          <p:cNvSpPr/>
          <p:nvPr/>
        </p:nvSpPr>
        <p:spPr>
          <a:xfrm>
            <a:off x="8494643" y="874643"/>
            <a:ext cx="1895061" cy="1669774"/>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Any Query</a:t>
            </a:r>
            <a:r>
              <a:rPr lang="en-US" dirty="0"/>
              <a:t>?</a:t>
            </a:r>
          </a:p>
        </p:txBody>
      </p:sp>
    </p:spTree>
    <p:extLst>
      <p:ext uri="{BB962C8B-B14F-4D97-AF65-F5344CB8AC3E}">
        <p14:creationId xmlns:p14="http://schemas.microsoft.com/office/powerpoint/2010/main" val="18123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2FA9-339E-47B4-F421-EB7AA32FEE8E}"/>
              </a:ext>
            </a:extLst>
          </p:cNvPr>
          <p:cNvSpPr>
            <a:spLocks noGrp="1"/>
          </p:cNvSpPr>
          <p:nvPr>
            <p:ph type="title"/>
          </p:nvPr>
        </p:nvSpPr>
        <p:spPr>
          <a:xfrm>
            <a:off x="1097280" y="286603"/>
            <a:ext cx="10058400" cy="702305"/>
          </a:xfrm>
        </p:spPr>
        <p:txBody>
          <a:bodyPr>
            <a:normAutofit fontScale="90000"/>
          </a:bodyPr>
          <a:lstStyle/>
          <a:p>
            <a:r>
              <a:rPr lang="en-US" sz="4800" dirty="0"/>
              <a:t>Constructors of String Class</a:t>
            </a:r>
          </a:p>
        </p:txBody>
      </p:sp>
      <p:pic>
        <p:nvPicPr>
          <p:cNvPr id="5" name="Picture 4">
            <a:extLst>
              <a:ext uri="{FF2B5EF4-FFF2-40B4-BE49-F238E27FC236}">
                <a16:creationId xmlns:a16="http://schemas.microsoft.com/office/drawing/2014/main" id="{BEB543FC-B2CD-9276-7893-A53D5D0D8282}"/>
              </a:ext>
            </a:extLst>
          </p:cNvPr>
          <p:cNvPicPr>
            <a:picLocks noChangeAspect="1"/>
          </p:cNvPicPr>
          <p:nvPr/>
        </p:nvPicPr>
        <p:blipFill>
          <a:blip r:embed="rId2"/>
          <a:stretch>
            <a:fillRect/>
          </a:stretch>
        </p:blipFill>
        <p:spPr>
          <a:xfrm>
            <a:off x="804655" y="988908"/>
            <a:ext cx="8564632" cy="5262282"/>
          </a:xfrm>
          <a:prstGeom prst="rect">
            <a:avLst/>
          </a:prstGeom>
        </p:spPr>
      </p:pic>
    </p:spTree>
    <p:extLst>
      <p:ext uri="{BB962C8B-B14F-4D97-AF65-F5344CB8AC3E}">
        <p14:creationId xmlns:p14="http://schemas.microsoft.com/office/powerpoint/2010/main" val="287706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953D-A6AA-FBC0-8C1F-D2ABBBC6A8AD}"/>
              </a:ext>
            </a:extLst>
          </p:cNvPr>
          <p:cNvSpPr>
            <a:spLocks noGrp="1"/>
          </p:cNvSpPr>
          <p:nvPr>
            <p:ph type="title"/>
          </p:nvPr>
        </p:nvSpPr>
        <p:spPr/>
        <p:txBody>
          <a:bodyPr>
            <a:noAutofit/>
          </a:bodyPr>
          <a:lstStyle/>
          <a:p>
            <a:r>
              <a:rPr lang="en-US" sz="2000" b="1" dirty="0">
                <a:solidFill>
                  <a:srgbClr val="FF0000"/>
                </a:solidFill>
              </a:rPr>
              <a:t>ASCII (American Standard Code for Information Interchange) vs UTF(Unicode Transformation Format)</a:t>
            </a:r>
            <a:endParaRPr lang="en-US" sz="2000" dirty="0">
              <a:solidFill>
                <a:srgbClr val="FF0000"/>
              </a:solidFill>
            </a:endParaRPr>
          </a:p>
        </p:txBody>
      </p:sp>
      <p:sp>
        <p:nvSpPr>
          <p:cNvPr id="3" name="Content Placeholder 2">
            <a:extLst>
              <a:ext uri="{FF2B5EF4-FFF2-40B4-BE49-F238E27FC236}">
                <a16:creationId xmlns:a16="http://schemas.microsoft.com/office/drawing/2014/main" id="{5647DD88-CA6D-1000-4E6E-40BF86920F52}"/>
              </a:ext>
            </a:extLst>
          </p:cNvPr>
          <p:cNvSpPr>
            <a:spLocks noGrp="1"/>
          </p:cNvSpPr>
          <p:nvPr>
            <p:ph idx="1"/>
          </p:nvPr>
        </p:nvSpPr>
        <p:spPr/>
        <p:txBody>
          <a:bodyPr>
            <a:normAutofit/>
          </a:bodyPr>
          <a:lstStyle/>
          <a:p>
            <a:pPr algn="just"/>
            <a:r>
              <a:rPr lang="en-US" sz="2400" dirty="0"/>
              <a:t>ASCII is a simple and limited character encoding primarily used for English text, Unicode provides a broader range of characters from various languages and scripts and supports multilingual text representation through its different encoding schemes (UTF-8, UTF-16, UTF-32). </a:t>
            </a:r>
          </a:p>
          <a:p>
            <a:pPr algn="just"/>
            <a:r>
              <a:rPr lang="en-US" sz="2400" dirty="0"/>
              <a:t>ASCII: ASCII uses fixed-width encoding, with each character represented by 7 bits (or 8 bits in extended ASCII). This means that each character is encoded using a single byte</a:t>
            </a:r>
            <a:r>
              <a:rPr lang="en-US" sz="2400" dirty="0">
                <a:solidFill>
                  <a:srgbClr val="002060"/>
                </a:solidFill>
              </a:rPr>
              <a:t>. ASCII does not support characters from non-English languages or special symbols extensively.</a:t>
            </a:r>
          </a:p>
          <a:p>
            <a:pPr algn="just"/>
            <a:r>
              <a:rPr lang="en-US" sz="2400" dirty="0"/>
              <a:t>Unicode (UTF): Unicode uses variable-width encoding, where characters can be represented using one or more bytes. UTF-8, UTF-16, and UTF-32 are different encoding schemes under the Unicode standard.</a:t>
            </a:r>
          </a:p>
        </p:txBody>
      </p:sp>
    </p:spTree>
    <p:extLst>
      <p:ext uri="{BB962C8B-B14F-4D97-AF65-F5344CB8AC3E}">
        <p14:creationId xmlns:p14="http://schemas.microsoft.com/office/powerpoint/2010/main" val="366457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2FA9-339E-47B4-F421-EB7AA32FEE8E}"/>
              </a:ext>
            </a:extLst>
          </p:cNvPr>
          <p:cNvSpPr>
            <a:spLocks noGrp="1"/>
          </p:cNvSpPr>
          <p:nvPr>
            <p:ph type="title"/>
          </p:nvPr>
        </p:nvSpPr>
        <p:spPr>
          <a:xfrm>
            <a:off x="1097280" y="286603"/>
            <a:ext cx="10058400" cy="800075"/>
          </a:xfrm>
        </p:spPr>
        <p:txBody>
          <a:bodyPr>
            <a:normAutofit/>
          </a:bodyPr>
          <a:lstStyle/>
          <a:p>
            <a:r>
              <a:rPr lang="en-US" sz="4800" dirty="0"/>
              <a:t>Constructors of String Class</a:t>
            </a:r>
          </a:p>
        </p:txBody>
      </p:sp>
      <p:pic>
        <p:nvPicPr>
          <p:cNvPr id="5" name="Picture 4">
            <a:extLst>
              <a:ext uri="{FF2B5EF4-FFF2-40B4-BE49-F238E27FC236}">
                <a16:creationId xmlns:a16="http://schemas.microsoft.com/office/drawing/2014/main" id="{9D5D8F3B-2B21-8D8E-5EA5-0E612E0FE04C}"/>
              </a:ext>
            </a:extLst>
          </p:cNvPr>
          <p:cNvPicPr>
            <a:picLocks noChangeAspect="1"/>
          </p:cNvPicPr>
          <p:nvPr/>
        </p:nvPicPr>
        <p:blipFill>
          <a:blip r:embed="rId2"/>
          <a:stretch>
            <a:fillRect/>
          </a:stretch>
        </p:blipFill>
        <p:spPr>
          <a:xfrm>
            <a:off x="1097279" y="1086678"/>
            <a:ext cx="8566731" cy="4611757"/>
          </a:xfrm>
          <a:prstGeom prst="rect">
            <a:avLst/>
          </a:prstGeom>
        </p:spPr>
      </p:pic>
    </p:spTree>
    <p:extLst>
      <p:ext uri="{BB962C8B-B14F-4D97-AF65-F5344CB8AC3E}">
        <p14:creationId xmlns:p14="http://schemas.microsoft.com/office/powerpoint/2010/main" val="744656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2FA9-339E-47B4-F421-EB7AA32FEE8E}"/>
              </a:ext>
            </a:extLst>
          </p:cNvPr>
          <p:cNvSpPr>
            <a:spLocks noGrp="1"/>
          </p:cNvSpPr>
          <p:nvPr>
            <p:ph type="title"/>
          </p:nvPr>
        </p:nvSpPr>
        <p:spPr>
          <a:xfrm>
            <a:off x="1097280" y="286603"/>
            <a:ext cx="10058400" cy="813327"/>
          </a:xfrm>
        </p:spPr>
        <p:txBody>
          <a:bodyPr>
            <a:normAutofit/>
          </a:bodyPr>
          <a:lstStyle/>
          <a:p>
            <a:r>
              <a:rPr lang="en-US" sz="4800" dirty="0"/>
              <a:t>Constructors of String Class</a:t>
            </a:r>
          </a:p>
        </p:txBody>
      </p:sp>
      <p:pic>
        <p:nvPicPr>
          <p:cNvPr id="5" name="Picture 4">
            <a:extLst>
              <a:ext uri="{FF2B5EF4-FFF2-40B4-BE49-F238E27FC236}">
                <a16:creationId xmlns:a16="http://schemas.microsoft.com/office/drawing/2014/main" id="{8C5ACB52-7ACA-1E22-8AAC-E21F024B614B}"/>
              </a:ext>
            </a:extLst>
          </p:cNvPr>
          <p:cNvPicPr>
            <a:picLocks noChangeAspect="1"/>
          </p:cNvPicPr>
          <p:nvPr/>
        </p:nvPicPr>
        <p:blipFill>
          <a:blip r:embed="rId2"/>
          <a:stretch>
            <a:fillRect/>
          </a:stretch>
        </p:blipFill>
        <p:spPr>
          <a:xfrm>
            <a:off x="1097280" y="1271795"/>
            <a:ext cx="8802094" cy="4851548"/>
          </a:xfrm>
          <a:prstGeom prst="rect">
            <a:avLst/>
          </a:prstGeom>
        </p:spPr>
      </p:pic>
    </p:spTree>
    <p:extLst>
      <p:ext uri="{BB962C8B-B14F-4D97-AF65-F5344CB8AC3E}">
        <p14:creationId xmlns:p14="http://schemas.microsoft.com/office/powerpoint/2010/main" val="12254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2FA9-339E-47B4-F421-EB7AA32FEE8E}"/>
              </a:ext>
            </a:extLst>
          </p:cNvPr>
          <p:cNvSpPr>
            <a:spLocks noGrp="1"/>
          </p:cNvSpPr>
          <p:nvPr>
            <p:ph type="title"/>
          </p:nvPr>
        </p:nvSpPr>
        <p:spPr>
          <a:xfrm>
            <a:off x="1097280" y="286603"/>
            <a:ext cx="10058400" cy="702305"/>
          </a:xfrm>
        </p:spPr>
        <p:txBody>
          <a:bodyPr>
            <a:normAutofit fontScale="90000"/>
          </a:bodyPr>
          <a:lstStyle/>
          <a:p>
            <a:r>
              <a:rPr lang="en-US" sz="4800" dirty="0"/>
              <a:t>Constructors of String Class</a:t>
            </a:r>
          </a:p>
        </p:txBody>
      </p:sp>
      <p:pic>
        <p:nvPicPr>
          <p:cNvPr id="5" name="Picture 4">
            <a:extLst>
              <a:ext uri="{FF2B5EF4-FFF2-40B4-BE49-F238E27FC236}">
                <a16:creationId xmlns:a16="http://schemas.microsoft.com/office/drawing/2014/main" id="{66393889-F897-FC03-54F6-45397662DEE8}"/>
              </a:ext>
            </a:extLst>
          </p:cNvPr>
          <p:cNvPicPr>
            <a:picLocks noChangeAspect="1"/>
          </p:cNvPicPr>
          <p:nvPr/>
        </p:nvPicPr>
        <p:blipFill>
          <a:blip r:embed="rId2"/>
          <a:stretch>
            <a:fillRect/>
          </a:stretch>
        </p:blipFill>
        <p:spPr>
          <a:xfrm>
            <a:off x="1097280" y="988908"/>
            <a:ext cx="7460974" cy="5722906"/>
          </a:xfrm>
          <a:prstGeom prst="rect">
            <a:avLst/>
          </a:prstGeom>
        </p:spPr>
      </p:pic>
    </p:spTree>
    <p:extLst>
      <p:ext uri="{BB962C8B-B14F-4D97-AF65-F5344CB8AC3E}">
        <p14:creationId xmlns:p14="http://schemas.microsoft.com/office/powerpoint/2010/main" val="111056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2879</Words>
  <Application>Microsoft Office PowerPoint</Application>
  <PresentationFormat>Widescreen</PresentationFormat>
  <Paragraphs>317</Paragraphs>
  <Slides>40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Courier New</vt:lpstr>
      <vt:lpstr>Lucida Console</vt:lpstr>
      <vt:lpstr>times new roman</vt:lpstr>
      <vt:lpstr>verdana</vt:lpstr>
      <vt:lpstr>Wingdings</vt:lpstr>
      <vt:lpstr>Office Theme</vt:lpstr>
      <vt:lpstr>CAP477 PROGRAMMING IN JAVA </vt:lpstr>
      <vt:lpstr>constructors and methods of String and String Builder class</vt:lpstr>
      <vt:lpstr>String Class</vt:lpstr>
      <vt:lpstr>Constructors of String Class</vt:lpstr>
      <vt:lpstr>Constructors of String Class</vt:lpstr>
      <vt:lpstr>ASCII (American Standard Code for Information Interchange) vs UTF(Unicode Transformation Format)</vt:lpstr>
      <vt:lpstr>Constructors of String Class</vt:lpstr>
      <vt:lpstr>Constructors of String Class</vt:lpstr>
      <vt:lpstr>Constructors of String Class</vt:lpstr>
      <vt:lpstr>Constructors of String Class</vt:lpstr>
      <vt:lpstr>Methods in String class:</vt:lpstr>
      <vt:lpstr>length(), charAt()</vt:lpstr>
      <vt:lpstr>substring()</vt:lpstr>
      <vt:lpstr>concat()</vt:lpstr>
      <vt:lpstr>PowerPoint Presentation</vt:lpstr>
      <vt:lpstr>indexOf()</vt:lpstr>
      <vt:lpstr>equals()/equalsIgnoreCase()</vt:lpstr>
      <vt:lpstr>  Difference between == and .equals() method in Java </vt:lpstr>
      <vt:lpstr>compareTo()</vt:lpstr>
      <vt:lpstr>Comparison Examples</vt:lpstr>
      <vt:lpstr>Methods — Changing Case</vt:lpstr>
      <vt:lpstr>trim()</vt:lpstr>
      <vt:lpstr>replace()</vt:lpstr>
      <vt:lpstr>replaceAll()</vt:lpstr>
      <vt:lpstr>StringBuilder class </vt:lpstr>
      <vt:lpstr>PowerPoint Presentation</vt:lpstr>
      <vt:lpstr>Constructors of String Builder class</vt:lpstr>
      <vt:lpstr>Constructors of String Builder class</vt:lpstr>
      <vt:lpstr>methods of StringBuffer/StringBuilder class </vt:lpstr>
      <vt:lpstr>append()</vt:lpstr>
      <vt:lpstr>capacity() </vt:lpstr>
      <vt:lpstr>PowerPoint Presentation</vt:lpstr>
      <vt:lpstr>ensureCapacity()  </vt:lpstr>
      <vt:lpstr>PowerPoint Presentation</vt:lpstr>
      <vt:lpstr>PowerPoint Presentation</vt:lpstr>
      <vt:lpstr>PowerPoint Presentation</vt:lpstr>
      <vt:lpstr>PowerPoint Presentation</vt:lpstr>
      <vt:lpstr>PowerPoint Presentation</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hp</cp:lastModifiedBy>
  <cp:revision>47</cp:revision>
  <dcterms:created xsi:type="dcterms:W3CDTF">2024-02-11T13:03:28Z</dcterms:created>
  <dcterms:modified xsi:type="dcterms:W3CDTF">2024-02-28T05:19:18Z</dcterms:modified>
</cp:coreProperties>
</file>