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2" r:id="rId1"/>
  </p:sldMasterIdLst>
  <p:notesMasterIdLst>
    <p:notesMasterId r:id="rId22"/>
  </p:notesMasterIdLst>
  <p:handoutMasterIdLst>
    <p:handoutMasterId r:id="rId23"/>
  </p:handoutMasterIdLst>
  <p:sldIdLst>
    <p:sldId id="256" r:id="rId2"/>
    <p:sldId id="362" r:id="rId3"/>
    <p:sldId id="363" r:id="rId4"/>
    <p:sldId id="364" r:id="rId5"/>
    <p:sldId id="365" r:id="rId6"/>
    <p:sldId id="366" r:id="rId7"/>
    <p:sldId id="368" r:id="rId8"/>
    <p:sldId id="369" r:id="rId9"/>
    <p:sldId id="367" r:id="rId10"/>
    <p:sldId id="371" r:id="rId11"/>
    <p:sldId id="370" r:id="rId12"/>
    <p:sldId id="372" r:id="rId13"/>
    <p:sldId id="373" r:id="rId14"/>
    <p:sldId id="377" r:id="rId15"/>
    <p:sldId id="378" r:id="rId16"/>
    <p:sldId id="379" r:id="rId17"/>
    <p:sldId id="374" r:id="rId18"/>
    <p:sldId id="375" r:id="rId19"/>
    <p:sldId id="376" r:id="rId20"/>
    <p:sldId id="353"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969" autoAdjust="0"/>
  </p:normalViewPr>
  <p:slideViewPr>
    <p:cSldViewPr>
      <p:cViewPr varScale="1">
        <p:scale>
          <a:sx n="68" d="100"/>
          <a:sy n="68" d="100"/>
        </p:scale>
        <p:origin x="1446" y="66"/>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60" d="100"/>
          <a:sy n="60" d="100"/>
        </p:scale>
        <p:origin x="-273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9BF3176-BDCC-49EA-B30D-5437BB8C7604}" type="datetimeFigureOut">
              <a:rPr lang="en-US" smtClean="0"/>
              <a:pPr/>
              <a:t>2/14/2024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A227CDD-B970-4E95-B4CD-CAD47DE6DC57}" type="slidenum">
              <a:rPr lang="en-US" smtClean="0"/>
              <a:pPr/>
              <a:t>‹#›</a:t>
            </a:fld>
            <a:endParaRPr lang="en-US"/>
          </a:p>
        </p:txBody>
      </p:sp>
    </p:spTree>
    <p:extLst>
      <p:ext uri="{BB962C8B-B14F-4D97-AF65-F5344CB8AC3E}">
        <p14:creationId xmlns:p14="http://schemas.microsoft.com/office/powerpoint/2010/main" val="12811844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CAB7907-3328-40C6-81DC-094447F4187C}" type="datetimeFigureOut">
              <a:rPr lang="en-US" smtClean="0"/>
              <a:pPr/>
              <a:t>2/14/2024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4FFCBBA-87C4-482A-9ED2-FD5CC3AE6FAA}" type="slidenum">
              <a:rPr lang="en-US" smtClean="0"/>
              <a:pPr/>
              <a:t>‹#›</a:t>
            </a:fld>
            <a:endParaRPr lang="en-US"/>
          </a:p>
        </p:txBody>
      </p:sp>
    </p:spTree>
    <p:extLst>
      <p:ext uri="{BB962C8B-B14F-4D97-AF65-F5344CB8AC3E}">
        <p14:creationId xmlns:p14="http://schemas.microsoft.com/office/powerpoint/2010/main" val="17212976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38200" y="3429000"/>
            <a:ext cx="7086600" cy="1752600"/>
          </a:xfrm>
        </p:spPr>
        <p:txBody>
          <a:bodyPr/>
          <a:lstStyle>
            <a:lvl1pPr marL="0" indent="0" algn="l">
              <a:buNone/>
              <a:defRPr>
                <a:solidFill>
                  <a:srgbClr val="C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cxnSp>
        <p:nvCxnSpPr>
          <p:cNvPr id="7" name="Straight Connector 6"/>
          <p:cNvCxnSpPr/>
          <p:nvPr/>
        </p:nvCxnSpPr>
        <p:spPr>
          <a:xfrm>
            <a:off x="839322" y="3352800"/>
            <a:ext cx="7056784" cy="0"/>
          </a:xfrm>
          <a:prstGeom prst="line">
            <a:avLst/>
          </a:prstGeom>
          <a:ln>
            <a:solidFill>
              <a:schemeClr val="accent6"/>
            </a:solidFill>
          </a:ln>
        </p:spPr>
        <p:style>
          <a:lnRef idx="3">
            <a:schemeClr val="accent6"/>
          </a:lnRef>
          <a:fillRef idx="0">
            <a:schemeClr val="accent6"/>
          </a:fillRef>
          <a:effectRef idx="2">
            <a:schemeClr val="accent6"/>
          </a:effectRef>
          <a:fontRef idx="minor">
            <a:schemeClr val="tx1"/>
          </a:fontRef>
        </p:style>
      </p:cxnSp>
      <p:cxnSp>
        <p:nvCxnSpPr>
          <p:cNvPr id="9" name="Straight Connector 8"/>
          <p:cNvCxnSpPr/>
          <p:nvPr/>
        </p:nvCxnSpPr>
        <p:spPr>
          <a:xfrm>
            <a:off x="839322" y="3352800"/>
            <a:ext cx="7056784" cy="0"/>
          </a:xfrm>
          <a:prstGeom prst="line">
            <a:avLst/>
          </a:prstGeom>
          <a:ln>
            <a:solidFill>
              <a:schemeClr val="accent6"/>
            </a:solidFill>
          </a:ln>
        </p:spPr>
        <p:style>
          <a:lnRef idx="3">
            <a:schemeClr val="accent6"/>
          </a:lnRef>
          <a:fillRef idx="0">
            <a:schemeClr val="accent6"/>
          </a:fillRef>
          <a:effectRef idx="2">
            <a:schemeClr val="accent6"/>
          </a:effectRef>
          <a:fontRef idx="minor">
            <a:schemeClr val="tx1"/>
          </a:fontRef>
        </p:style>
      </p:cxnSp>
      <p:sp>
        <p:nvSpPr>
          <p:cNvPr id="13" name="Subtitle 2"/>
          <p:cNvSpPr txBox="1">
            <a:spLocks/>
          </p:cNvSpPr>
          <p:nvPr/>
        </p:nvSpPr>
        <p:spPr>
          <a:xfrm>
            <a:off x="1375935" y="3886200"/>
            <a:ext cx="6400800" cy="17526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rgbClr val="C00000"/>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endParaRPr lang="en-US" dirty="0"/>
          </a:p>
        </p:txBody>
      </p:sp>
      <p:cxnSp>
        <p:nvCxnSpPr>
          <p:cNvPr id="14" name="Straight Connector 13"/>
          <p:cNvCxnSpPr/>
          <p:nvPr/>
        </p:nvCxnSpPr>
        <p:spPr>
          <a:xfrm>
            <a:off x="1043608" y="3352800"/>
            <a:ext cx="7056784" cy="0"/>
          </a:xfrm>
          <a:prstGeom prst="line">
            <a:avLst/>
          </a:prstGeom>
          <a:ln>
            <a:solidFill>
              <a:schemeClr val="accent5"/>
            </a:solidFill>
          </a:ln>
        </p:spPr>
        <p:style>
          <a:lnRef idx="3">
            <a:schemeClr val="accent6"/>
          </a:lnRef>
          <a:fillRef idx="0">
            <a:schemeClr val="accent6"/>
          </a:fillRef>
          <a:effectRef idx="2">
            <a:schemeClr val="accent6"/>
          </a:effectRef>
          <a:fontRef idx="minor">
            <a:schemeClr val="tx1"/>
          </a:fontRef>
        </p:style>
      </p:cxnSp>
      <p:sp>
        <p:nvSpPr>
          <p:cNvPr id="15" name="Subtitle 2"/>
          <p:cNvSpPr txBox="1">
            <a:spLocks/>
          </p:cNvSpPr>
          <p:nvPr userDrawn="1"/>
        </p:nvSpPr>
        <p:spPr>
          <a:xfrm>
            <a:off x="1375935" y="3886200"/>
            <a:ext cx="6400800" cy="17526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rgbClr val="C00000"/>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endParaRPr lang="en-US" dirty="0"/>
          </a:p>
        </p:txBody>
      </p:sp>
      <p:cxnSp>
        <p:nvCxnSpPr>
          <p:cNvPr id="16" name="Straight Connector 15"/>
          <p:cNvCxnSpPr/>
          <p:nvPr userDrawn="1"/>
        </p:nvCxnSpPr>
        <p:spPr>
          <a:xfrm>
            <a:off x="1043608" y="3352800"/>
            <a:ext cx="7056784" cy="0"/>
          </a:xfrm>
          <a:prstGeom prst="line">
            <a:avLst/>
          </a:prstGeom>
          <a:ln>
            <a:solidFill>
              <a:schemeClr val="accent5"/>
            </a:solidFill>
          </a:ln>
        </p:spPr>
        <p:style>
          <a:lnRef idx="3">
            <a:schemeClr val="accent6"/>
          </a:lnRef>
          <a:fillRef idx="0">
            <a:schemeClr val="accent6"/>
          </a:fillRef>
          <a:effectRef idx="2">
            <a:schemeClr val="accent6"/>
          </a:effectRef>
          <a:fontRef idx="minor">
            <a:schemeClr val="tx1"/>
          </a:fontRef>
        </p:style>
      </p:cxnSp>
      <p:sp>
        <p:nvSpPr>
          <p:cNvPr id="17" name="TextBox 16"/>
          <p:cNvSpPr txBox="1"/>
          <p:nvPr userDrawn="1"/>
        </p:nvSpPr>
        <p:spPr>
          <a:xfrm>
            <a:off x="4556070" y="5562600"/>
            <a:ext cx="4572000" cy="1015663"/>
          </a:xfrm>
          <a:prstGeom prst="rect">
            <a:avLst/>
          </a:prstGeom>
          <a:noFill/>
        </p:spPr>
        <p:txBody>
          <a:bodyPr wrap="square" rtlCol="0">
            <a:spAutoFit/>
          </a:bodyPr>
          <a:lstStyle/>
          <a:p>
            <a:pPr algn="r"/>
            <a:r>
              <a:rPr lang="en-US" sz="2000" b="0" dirty="0">
                <a:solidFill>
                  <a:srgbClr val="002060"/>
                </a:solidFill>
                <a:latin typeface="Arial Rounded MT Bold" pitchFamily="34" charset="0"/>
              </a:rPr>
              <a:t>Created By: 		</a:t>
            </a:r>
          </a:p>
          <a:p>
            <a:pPr algn="r"/>
            <a:r>
              <a:rPr lang="en-US" sz="2000" b="0" dirty="0">
                <a:solidFill>
                  <a:srgbClr val="002060"/>
                </a:solidFill>
                <a:latin typeface="Arial Rounded MT Bold" pitchFamily="34" charset="0"/>
              </a:rPr>
              <a:t>Kumar Vishal</a:t>
            </a:r>
          </a:p>
          <a:p>
            <a:pPr algn="r"/>
            <a:r>
              <a:rPr lang="en-US" sz="2000" b="0" dirty="0">
                <a:solidFill>
                  <a:srgbClr val="002060"/>
                </a:solidFill>
                <a:latin typeface="Arial Rounded MT Bold" pitchFamily="34" charset="0"/>
              </a:rPr>
              <a:t>		(SCA),</a:t>
            </a:r>
            <a:r>
              <a:rPr lang="en-US" sz="2000" b="0" baseline="0" dirty="0">
                <a:solidFill>
                  <a:srgbClr val="002060"/>
                </a:solidFill>
                <a:latin typeface="Arial Rounded MT Bold" pitchFamily="34" charset="0"/>
              </a:rPr>
              <a:t> LPU</a:t>
            </a:r>
            <a:endParaRPr lang="en-US" sz="2000" b="0" dirty="0">
              <a:solidFill>
                <a:srgbClr val="002060"/>
              </a:solidFill>
              <a:latin typeface="Arial Rounded MT Bold"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5576" y="635818"/>
            <a:ext cx="1808162" cy="329723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 name="Title 1"/>
          <p:cNvSpPr txBox="1">
            <a:spLocks/>
          </p:cNvSpPr>
          <p:nvPr/>
        </p:nvSpPr>
        <p:spPr>
          <a:xfrm>
            <a:off x="1953250" y="5958408"/>
            <a:ext cx="7155254" cy="89959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endParaRPr lang="en-IN" sz="1400" dirty="0">
              <a:solidFill>
                <a:schemeClr val="tx1">
                  <a:lumMod val="65000"/>
                  <a:lumOff val="35000"/>
                </a:schemeClr>
              </a:solidFill>
            </a:endParaRPr>
          </a:p>
        </p:txBody>
      </p:sp>
      <p:cxnSp>
        <p:nvCxnSpPr>
          <p:cNvPr id="9" name="Straight Connector 8"/>
          <p:cNvCxnSpPr/>
          <p:nvPr/>
        </p:nvCxnSpPr>
        <p:spPr>
          <a:xfrm>
            <a:off x="755576" y="4077072"/>
            <a:ext cx="7056784" cy="0"/>
          </a:xfrm>
          <a:prstGeom prst="line">
            <a:avLst/>
          </a:prstGeom>
        </p:spPr>
        <p:style>
          <a:lnRef idx="3">
            <a:schemeClr val="accent6"/>
          </a:lnRef>
          <a:fillRef idx="0">
            <a:schemeClr val="accent6"/>
          </a:fillRef>
          <a:effectRef idx="2">
            <a:schemeClr val="accent6"/>
          </a:effectRef>
          <a:fontRef idx="minor">
            <a:schemeClr val="tx1"/>
          </a:fontRef>
        </p:style>
      </p:cxnSp>
      <p:sp>
        <p:nvSpPr>
          <p:cNvPr id="10" name="Title 1"/>
          <p:cNvSpPr>
            <a:spLocks noGrp="1"/>
          </p:cNvSpPr>
          <p:nvPr>
            <p:ph type="title" hasCustomPrompt="1"/>
          </p:nvPr>
        </p:nvSpPr>
        <p:spPr>
          <a:xfrm>
            <a:off x="685800" y="4114800"/>
            <a:ext cx="7155254" cy="1600200"/>
          </a:xfrm>
        </p:spPr>
        <p:txBody>
          <a:bodyPr anchor="t">
            <a:noAutofit/>
          </a:bodyPr>
          <a:lstStyle>
            <a:lvl1pPr algn="r">
              <a:defRPr>
                <a:solidFill>
                  <a:srgbClr val="C00000"/>
                </a:solidFill>
              </a:defRPr>
            </a:lvl1pPr>
          </a:lstStyle>
          <a:p>
            <a:pPr algn="r"/>
            <a:r>
              <a:rPr lang="en-US" sz="3600" dirty="0">
                <a:solidFill>
                  <a:srgbClr val="C00000"/>
                </a:solidFill>
              </a:rPr>
              <a:t>Next Class:</a:t>
            </a:r>
            <a:endParaRPr lang="en-IN" sz="1400" dirty="0">
              <a:solidFill>
                <a:schemeClr val="tx1">
                  <a:lumMod val="95000"/>
                  <a:lumOff val="5000"/>
                </a:schemeClr>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6" name="Content Placeholder 5"/>
          <p:cNvSpPr>
            <a:spLocks noGrp="1"/>
          </p:cNvSpPr>
          <p:nvPr>
            <p:ph sz="quarter" idx="12"/>
          </p:nvPr>
        </p:nvSpPr>
        <p:spPr>
          <a:xfrm>
            <a:off x="0" y="685800"/>
            <a:ext cx="6400800" cy="5486400"/>
          </a:xfrm>
          <a:solidFill>
            <a:srgbClr val="FFE593"/>
          </a:solidFill>
        </p:spPr>
        <p:txBody>
          <a:bodyPr>
            <a:normAutofit/>
          </a:bodyPr>
          <a:lstStyle>
            <a:lvl1pPr marL="0" indent="0">
              <a:spcBef>
                <a:spcPts val="0"/>
              </a:spcBef>
              <a:buNone/>
              <a:defRPr sz="1800" b="1">
                <a:solidFill>
                  <a:schemeClr val="tx1"/>
                </a:solidFill>
                <a:latin typeface="Courier New" pitchFamily="49" charset="0"/>
                <a:cs typeface="Courier New" pitchFamily="49" charset="0"/>
              </a:defRPr>
            </a:lvl1pPr>
            <a:lvl2pPr marL="0" indent="0">
              <a:spcBef>
                <a:spcPts val="0"/>
              </a:spcBef>
              <a:buNone/>
              <a:defRPr sz="1800" b="1">
                <a:solidFill>
                  <a:schemeClr val="tx1"/>
                </a:solidFill>
                <a:latin typeface="Courier New" pitchFamily="49" charset="0"/>
                <a:cs typeface="Courier New" pitchFamily="49" charset="0"/>
              </a:defRPr>
            </a:lvl2pPr>
            <a:lvl3pPr marL="0" indent="0">
              <a:spcBef>
                <a:spcPts val="0"/>
              </a:spcBef>
              <a:buNone/>
              <a:defRPr sz="1800" b="1">
                <a:solidFill>
                  <a:schemeClr val="tx1"/>
                </a:solidFill>
                <a:latin typeface="Courier New" pitchFamily="49" charset="0"/>
                <a:cs typeface="Courier New" pitchFamily="49" charset="0"/>
              </a:defRPr>
            </a:lvl3pPr>
            <a:lvl4pPr marL="0" indent="0">
              <a:spcBef>
                <a:spcPts val="0"/>
              </a:spcBef>
              <a:buNone/>
              <a:defRPr sz="1800" b="1">
                <a:solidFill>
                  <a:schemeClr val="tx1"/>
                </a:solidFill>
                <a:latin typeface="Courier New" pitchFamily="49" charset="0"/>
                <a:cs typeface="Courier New" pitchFamily="49" charset="0"/>
              </a:defRPr>
            </a:lvl4pPr>
            <a:lvl5pPr marL="0" indent="0">
              <a:spcBef>
                <a:spcPts val="0"/>
              </a:spcBef>
              <a:buNone/>
              <a:defRPr sz="1800" b="1">
                <a:solidFill>
                  <a:schemeClr val="tx1"/>
                </a:solidFill>
                <a:latin typeface="Courier New" pitchFamily="49" charset="0"/>
                <a:cs typeface="Courier New"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7"/>
          <p:cNvSpPr>
            <a:spLocks noGrp="1"/>
          </p:cNvSpPr>
          <p:nvPr>
            <p:ph sz="quarter" idx="13"/>
          </p:nvPr>
        </p:nvSpPr>
        <p:spPr>
          <a:xfrm>
            <a:off x="6553200" y="685800"/>
            <a:ext cx="2590800" cy="5486400"/>
          </a:xfrm>
        </p:spPr>
        <p:txBody>
          <a:bodyPr>
            <a:noAutofit/>
          </a:bodyPr>
          <a:lstStyle>
            <a:lvl1pPr marL="0" indent="0">
              <a:spcBef>
                <a:spcPts val="0"/>
              </a:spcBef>
              <a:buNone/>
              <a:defRPr sz="2800">
                <a:solidFill>
                  <a:schemeClr val="accent1"/>
                </a:solidFill>
              </a:defRPr>
            </a:lvl1pPr>
            <a:lvl2pPr marL="0" indent="0">
              <a:spcBef>
                <a:spcPts val="0"/>
              </a:spcBef>
              <a:buNone/>
              <a:defRPr sz="2800">
                <a:solidFill>
                  <a:schemeClr val="accent1"/>
                </a:solidFill>
              </a:defRPr>
            </a:lvl2pPr>
            <a:lvl3pPr marL="0" indent="0">
              <a:spcBef>
                <a:spcPts val="0"/>
              </a:spcBef>
              <a:buNone/>
              <a:defRPr sz="2800">
                <a:solidFill>
                  <a:schemeClr val="accent1"/>
                </a:solidFill>
              </a:defRPr>
            </a:lvl3pPr>
            <a:lvl4pPr marL="0" indent="0">
              <a:spcBef>
                <a:spcPts val="0"/>
              </a:spcBef>
              <a:buNone/>
              <a:defRPr sz="2800">
                <a:solidFill>
                  <a:schemeClr val="accent1"/>
                </a:solidFill>
              </a:defRPr>
            </a:lvl4pPr>
            <a:lvl5pPr marL="0" indent="0">
              <a:spcBef>
                <a:spcPts val="0"/>
              </a:spcBef>
              <a:buNone/>
              <a:defRPr sz="28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3B80E-5539-D8C8-96D0-7BE1FC278C67}"/>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F46C0A66-0CA8-C854-2FF5-49D5952C17B0}"/>
              </a:ext>
            </a:extLst>
          </p:cNvPr>
          <p:cNvSpPr>
            <a:spLocks noGrp="1"/>
          </p:cNvSpPr>
          <p:nvPr>
            <p:ph type="subTitle" idx="1"/>
          </p:nvPr>
        </p:nvSpPr>
        <p:spPr>
          <a:xfrm>
            <a:off x="1143000" y="3602037"/>
            <a:ext cx="6858000" cy="1655763"/>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799A7E9D-62F0-40F0-0DEB-B211EADC2291}"/>
              </a:ext>
            </a:extLst>
          </p:cNvPr>
          <p:cNvSpPr>
            <a:spLocks noGrp="1"/>
          </p:cNvSpPr>
          <p:nvPr>
            <p:ph type="dt" sz="half" idx="10"/>
          </p:nvPr>
        </p:nvSpPr>
        <p:spPr/>
        <p:txBody>
          <a:bodyPr/>
          <a:lstStyle/>
          <a:p>
            <a:fld id="{53074F12-AA26-4AC8-9962-C36BB8F32554}" type="datetimeFigureOut">
              <a:rPr lang="en-US" smtClean="0"/>
              <a:pPr/>
              <a:t>2/14/2024</a:t>
            </a:fld>
            <a:endParaRPr lang="en-US"/>
          </a:p>
        </p:txBody>
      </p:sp>
      <p:sp>
        <p:nvSpPr>
          <p:cNvPr id="5" name="Footer Placeholder 4">
            <a:extLst>
              <a:ext uri="{FF2B5EF4-FFF2-40B4-BE49-F238E27FC236}">
                <a16:creationId xmlns:a16="http://schemas.microsoft.com/office/drawing/2014/main" id="{484478C2-B9D3-7B2C-DF40-FA2C217F5772}"/>
              </a:ext>
            </a:extLst>
          </p:cNvPr>
          <p:cNvSpPr>
            <a:spLocks noGrp="1"/>
          </p:cNvSpPr>
          <p:nvPr>
            <p:ph type="ftr" sz="quarter" idx="11"/>
          </p:nvPr>
        </p:nvSpPr>
        <p:spPr/>
        <p:txBody>
          <a:bodyPr/>
          <a:lstStyle/>
          <a:p>
            <a:endParaRPr lang="en-US" dirty="0"/>
          </a:p>
        </p:txBody>
      </p:sp>
      <p:sp>
        <p:nvSpPr>
          <p:cNvPr id="8" name="Footer Placeholder 4">
            <a:extLst>
              <a:ext uri="{FF2B5EF4-FFF2-40B4-BE49-F238E27FC236}">
                <a16:creationId xmlns:a16="http://schemas.microsoft.com/office/drawing/2014/main" id="{164FCB14-0A21-9031-661E-5BF4384E678C}"/>
              </a:ext>
            </a:extLst>
          </p:cNvPr>
          <p:cNvSpPr txBox="1">
            <a:spLocks/>
          </p:cNvSpPr>
          <p:nvPr userDrawn="1"/>
        </p:nvSpPr>
        <p:spPr>
          <a:xfrm>
            <a:off x="6714260" y="6441500"/>
            <a:ext cx="2429741" cy="365125"/>
          </a:xfrm>
          <a:prstGeom prst="rect">
            <a:avLst/>
          </a:prstGeom>
        </p:spPr>
        <p:txBody>
          <a:bodyPr vert="horz" lIns="91440" tIns="45720" rIns="91440" bIns="45720" rtlCol="0" anchor="ctr"/>
          <a:lstStyle>
            <a:defPPr>
              <a:defRPr lang="en-US"/>
            </a:defPPr>
            <a:lvl1pPr marL="0" algn="ctr" defTabSz="914400" rtl="0" eaLnBrk="1" latinLnBrk="0" hangingPunct="1">
              <a:defRPr sz="1000" kern="1200">
                <a:solidFill>
                  <a:srgbClr val="FF000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800" b="1" i="1" u="sng" dirty="0"/>
              <a:t>Prepared</a:t>
            </a:r>
            <a:r>
              <a:rPr lang="en-US" sz="1400" b="1" i="1" u="sng" dirty="0"/>
              <a:t> By Kumar Vishal</a:t>
            </a:r>
          </a:p>
        </p:txBody>
      </p:sp>
    </p:spTree>
    <p:extLst>
      <p:ext uri="{BB962C8B-B14F-4D97-AF65-F5344CB8AC3E}">
        <p14:creationId xmlns:p14="http://schemas.microsoft.com/office/powerpoint/2010/main" val="17339612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3">
            <a:extLst>
              <a:ext uri="{FF2B5EF4-FFF2-40B4-BE49-F238E27FC236}">
                <a16:creationId xmlns:a16="http://schemas.microsoft.com/office/drawing/2014/main" id="{899E7253-0452-56EE-4602-9AE991A9CA8E}"/>
              </a:ext>
            </a:extLst>
          </p:cNvPr>
          <p:cNvPicPr>
            <a:picLocks noChangeAspect="1"/>
          </p:cNvPicPr>
          <p:nvPr userDrawn="1"/>
        </p:nvPicPr>
        <p:blipFill>
          <a:blip r:embed="rId8"/>
          <a:stretch>
            <a:fillRect/>
          </a:stretch>
        </p:blipFill>
        <p:spPr>
          <a:xfrm>
            <a:off x="145473" y="101204"/>
            <a:ext cx="8998527" cy="891452"/>
          </a:xfrm>
          <a:prstGeom prst="rect">
            <a:avLst/>
          </a:prstGeom>
        </p:spPr>
      </p:pic>
    </p:spTree>
  </p:cSld>
  <p:clrMap bg1="lt1" tx1="dk1" bg2="lt2" tx2="dk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 id="2147483791" r:id="rId6"/>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accent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accent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trinket.io/java/c18f4b836b"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9591" y="1657350"/>
            <a:ext cx="6975987" cy="1973866"/>
          </a:xfrm>
        </p:spPr>
        <p:txBody>
          <a:bodyPr>
            <a:normAutofit/>
          </a:bodyPr>
          <a:lstStyle/>
          <a:p>
            <a:r>
              <a:rPr lang="en-US" sz="3600" b="1" dirty="0">
                <a:solidFill>
                  <a:srgbClr val="C00000"/>
                </a:solidFill>
              </a:rPr>
              <a:t>CAP477</a:t>
            </a:r>
            <a:br>
              <a:rPr lang="en-US" dirty="0"/>
            </a:br>
            <a:r>
              <a:rPr lang="en-US" sz="4400" dirty="0">
                <a:solidFill>
                  <a:srgbClr val="0000CC"/>
                </a:solidFill>
              </a:rPr>
              <a:t>PROGRAMMING IN JAVA</a:t>
            </a:r>
            <a:endParaRPr lang="en-US" dirty="0">
              <a:solidFill>
                <a:srgbClr val="0000CC"/>
              </a:solidFill>
            </a:endParaRPr>
          </a:p>
        </p:txBody>
      </p:sp>
      <p:pic>
        <p:nvPicPr>
          <p:cNvPr id="6" name="Picture 5">
            <a:extLst>
              <a:ext uri="{FF2B5EF4-FFF2-40B4-BE49-F238E27FC236}">
                <a16:creationId xmlns:a16="http://schemas.microsoft.com/office/drawing/2014/main" id="{5BA98E37-8FF7-FEA1-6776-57B26E7F6667}"/>
              </a:ext>
            </a:extLst>
          </p:cNvPr>
          <p:cNvPicPr>
            <a:picLocks noChangeAspect="1"/>
          </p:cNvPicPr>
          <p:nvPr/>
        </p:nvPicPr>
        <p:blipFill>
          <a:blip r:embed="rId2"/>
          <a:stretch>
            <a:fillRect/>
          </a:stretch>
        </p:blipFill>
        <p:spPr>
          <a:xfrm>
            <a:off x="3733800" y="3965284"/>
            <a:ext cx="1250606" cy="1250606"/>
          </a:xfrm>
          <a:prstGeom prst="rect">
            <a:avLst/>
          </a:prstGeom>
        </p:spPr>
      </p:pic>
      <p:cxnSp>
        <p:nvCxnSpPr>
          <p:cNvPr id="5" name="Straight Connector 4">
            <a:extLst>
              <a:ext uri="{FF2B5EF4-FFF2-40B4-BE49-F238E27FC236}">
                <a16:creationId xmlns:a16="http://schemas.microsoft.com/office/drawing/2014/main" id="{FC88D7F1-3A6A-E6BE-8308-0B0C8A3951DC}"/>
              </a:ext>
            </a:extLst>
          </p:cNvPr>
          <p:cNvCxnSpPr>
            <a:cxnSpLocks/>
          </p:cNvCxnSpPr>
          <p:nvPr/>
        </p:nvCxnSpPr>
        <p:spPr>
          <a:xfrm>
            <a:off x="978196" y="3547287"/>
            <a:ext cx="6485861" cy="0"/>
          </a:xfrm>
          <a:prstGeom prst="line">
            <a:avLst/>
          </a:prstGeom>
          <a:ln/>
        </p:spPr>
        <p:style>
          <a:lnRef idx="3">
            <a:schemeClr val="dk1"/>
          </a:lnRef>
          <a:fillRef idx="0">
            <a:schemeClr val="dk1"/>
          </a:fillRef>
          <a:effectRef idx="2">
            <a:schemeClr val="dk1"/>
          </a:effectRef>
          <a:fontRef idx="minor">
            <a:schemeClr val="tx1"/>
          </a:fontRef>
        </p:style>
      </p:cxnSp>
      <p:sp>
        <p:nvSpPr>
          <p:cNvPr id="8" name="Title 1">
            <a:extLst>
              <a:ext uri="{FF2B5EF4-FFF2-40B4-BE49-F238E27FC236}">
                <a16:creationId xmlns:a16="http://schemas.microsoft.com/office/drawing/2014/main" id="{4CF229A0-AE4C-CE56-0C82-13672AE1392A}"/>
              </a:ext>
            </a:extLst>
          </p:cNvPr>
          <p:cNvSpPr txBox="1">
            <a:spLocks/>
          </p:cNvSpPr>
          <p:nvPr/>
        </p:nvSpPr>
        <p:spPr>
          <a:xfrm>
            <a:off x="563526" y="3153884"/>
            <a:ext cx="8123274" cy="2046767"/>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sz="3200" dirty="0">
              <a:solidFill>
                <a:srgbClr val="0000CC"/>
              </a:solidFill>
            </a:endParaRPr>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8ED2E-CCC2-B43D-61AD-AF0C742B361F}"/>
              </a:ext>
            </a:extLst>
          </p:cNvPr>
          <p:cNvSpPr>
            <a:spLocks noGrp="1"/>
          </p:cNvSpPr>
          <p:nvPr>
            <p:ph type="title"/>
          </p:nvPr>
        </p:nvSpPr>
        <p:spPr/>
        <p:txBody>
          <a:bodyPr>
            <a:normAutofit/>
          </a:bodyPr>
          <a:lstStyle/>
          <a:p>
            <a:r>
              <a:rPr lang="en-US" sz="3600" dirty="0">
                <a:solidFill>
                  <a:srgbClr val="C00000"/>
                </a:solidFill>
                <a:effectLst/>
              </a:rPr>
              <a:t>Wrapper class</a:t>
            </a:r>
            <a:endParaRPr lang="en-US" sz="3600" dirty="0">
              <a:solidFill>
                <a:srgbClr val="C00000"/>
              </a:solidFill>
            </a:endParaRPr>
          </a:p>
        </p:txBody>
      </p:sp>
      <p:sp>
        <p:nvSpPr>
          <p:cNvPr id="3" name="Content Placeholder 2">
            <a:extLst>
              <a:ext uri="{FF2B5EF4-FFF2-40B4-BE49-F238E27FC236}">
                <a16:creationId xmlns:a16="http://schemas.microsoft.com/office/drawing/2014/main" id="{52102AD8-3AC0-04A0-CE62-A882B7171CF3}"/>
              </a:ext>
            </a:extLst>
          </p:cNvPr>
          <p:cNvSpPr>
            <a:spLocks noGrp="1"/>
          </p:cNvSpPr>
          <p:nvPr>
            <p:ph idx="1"/>
          </p:nvPr>
        </p:nvSpPr>
        <p:spPr>
          <a:xfrm>
            <a:off x="457200" y="1219200"/>
            <a:ext cx="8229600" cy="4906963"/>
          </a:xfrm>
        </p:spPr>
        <p:txBody>
          <a:bodyPr>
            <a:normAutofit/>
          </a:bodyPr>
          <a:lstStyle/>
          <a:p>
            <a:pPr marL="0" indent="0" algn="just">
              <a:buNone/>
            </a:pPr>
            <a:r>
              <a:rPr lang="en-US" sz="2400" dirty="0">
                <a:solidFill>
                  <a:srgbClr val="002060"/>
                </a:solidFill>
                <a:effectLst/>
              </a:rPr>
              <a:t>A Wrapper class is a class whose object wraps or contains primitive data types.</a:t>
            </a:r>
          </a:p>
          <a:p>
            <a:pPr marL="0" indent="0" algn="just">
              <a:buNone/>
            </a:pPr>
            <a:r>
              <a:rPr lang="en-US" sz="2400" dirty="0">
                <a:solidFill>
                  <a:srgbClr val="002060"/>
                </a:solidFill>
                <a:effectLst/>
              </a:rPr>
              <a:t>Some time we need to convert primitive type to object and object to primitive type. In that case we use wrapper class.</a:t>
            </a:r>
          </a:p>
          <a:p>
            <a:pPr marL="0" indent="0" algn="just">
              <a:buNone/>
            </a:pPr>
            <a:r>
              <a:rPr lang="en-US" sz="2400" dirty="0">
                <a:solidFill>
                  <a:srgbClr val="002060"/>
                </a:solidFill>
                <a:effectLst/>
              </a:rPr>
              <a:t>There are different scenarios, where we need to use the wrapper classes:-</a:t>
            </a:r>
          </a:p>
          <a:p>
            <a:pPr>
              <a:buFont typeface="Wingdings" panose="05000000000000000000" pitchFamily="2" charset="2"/>
              <a:buChar char="q"/>
            </a:pPr>
            <a:r>
              <a:rPr lang="en-US" sz="2400" dirty="0">
                <a:solidFill>
                  <a:srgbClr val="002060"/>
                </a:solidFill>
                <a:effectLst/>
              </a:rPr>
              <a:t>	In case of Serialization, we need to convert the objects into streams to perform the serialization. </a:t>
            </a:r>
          </a:p>
          <a:p>
            <a:pPr>
              <a:buFont typeface="Wingdings" panose="05000000000000000000" pitchFamily="2" charset="2"/>
              <a:buChar char="q"/>
            </a:pPr>
            <a:r>
              <a:rPr lang="en-US" sz="2400" dirty="0">
                <a:solidFill>
                  <a:srgbClr val="002060"/>
                </a:solidFill>
                <a:effectLst/>
              </a:rPr>
              <a:t>	If we have a primitive value, we can convert it in objects through the wrapper classes.</a:t>
            </a:r>
          </a:p>
          <a:p>
            <a:pPr marL="0" indent="0">
              <a:buNone/>
            </a:pPr>
            <a:endParaRPr lang="en-US" sz="2800" dirty="0"/>
          </a:p>
        </p:txBody>
      </p:sp>
    </p:spTree>
    <p:extLst>
      <p:ext uri="{BB962C8B-B14F-4D97-AF65-F5344CB8AC3E}">
        <p14:creationId xmlns:p14="http://schemas.microsoft.com/office/powerpoint/2010/main" val="30017695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55815-6B72-A48E-A01F-E77133F1D595}"/>
              </a:ext>
            </a:extLst>
          </p:cNvPr>
          <p:cNvSpPr>
            <a:spLocks noGrp="1"/>
          </p:cNvSpPr>
          <p:nvPr>
            <p:ph type="title"/>
          </p:nvPr>
        </p:nvSpPr>
        <p:spPr>
          <a:xfrm>
            <a:off x="365393" y="0"/>
            <a:ext cx="8229600" cy="579437"/>
          </a:xfrm>
        </p:spPr>
        <p:txBody>
          <a:bodyPr>
            <a:normAutofit fontScale="90000"/>
          </a:bodyPr>
          <a:lstStyle/>
          <a:p>
            <a:pPr algn="l"/>
            <a:r>
              <a:rPr lang="en-US" b="0" i="0" dirty="0">
                <a:solidFill>
                  <a:srgbClr val="C00000"/>
                </a:solidFill>
                <a:effectLst/>
              </a:rPr>
              <a:t>type conversion</a:t>
            </a:r>
            <a:endParaRPr lang="en-US" dirty="0">
              <a:solidFill>
                <a:srgbClr val="C00000"/>
              </a:solidFill>
            </a:endParaRPr>
          </a:p>
        </p:txBody>
      </p:sp>
      <p:sp>
        <p:nvSpPr>
          <p:cNvPr id="4" name="Rectangle 3">
            <a:extLst>
              <a:ext uri="{FF2B5EF4-FFF2-40B4-BE49-F238E27FC236}">
                <a16:creationId xmlns:a16="http://schemas.microsoft.com/office/drawing/2014/main" id="{F22F41CB-A51E-6938-89ED-F1A932A9D3AB}"/>
              </a:ext>
            </a:extLst>
          </p:cNvPr>
          <p:cNvSpPr/>
          <p:nvPr/>
        </p:nvSpPr>
        <p:spPr>
          <a:xfrm>
            <a:off x="457200" y="2514600"/>
            <a:ext cx="8137793" cy="914400"/>
          </a:xfrm>
          <a:prstGeom prst="rect">
            <a:avLst/>
          </a:prstGeom>
          <a:solidFill>
            <a:schemeClr val="bg2">
              <a:lumMod val="9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 name="Rectangle 4">
            <a:extLst>
              <a:ext uri="{FF2B5EF4-FFF2-40B4-BE49-F238E27FC236}">
                <a16:creationId xmlns:a16="http://schemas.microsoft.com/office/drawing/2014/main" id="{09AC630A-6ABF-A934-9951-26059ECED171}"/>
              </a:ext>
            </a:extLst>
          </p:cNvPr>
          <p:cNvSpPr/>
          <p:nvPr/>
        </p:nvSpPr>
        <p:spPr>
          <a:xfrm>
            <a:off x="457199" y="5029200"/>
            <a:ext cx="8137793" cy="914400"/>
          </a:xfrm>
          <a:prstGeom prst="rect">
            <a:avLst/>
          </a:prstGeom>
          <a:solidFill>
            <a:schemeClr val="bg2">
              <a:lumMod val="9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AE0B87C-D6AD-6CEA-B429-FE4B7DAFDC0B}"/>
              </a:ext>
            </a:extLst>
          </p:cNvPr>
          <p:cNvSpPr>
            <a:spLocks noGrp="1"/>
          </p:cNvSpPr>
          <p:nvPr>
            <p:ph idx="1"/>
          </p:nvPr>
        </p:nvSpPr>
        <p:spPr>
          <a:xfrm>
            <a:off x="457200" y="838200"/>
            <a:ext cx="8229600" cy="5287963"/>
          </a:xfrm>
        </p:spPr>
        <p:txBody>
          <a:bodyPr>
            <a:normAutofit fontScale="70000" lnSpcReduction="20000"/>
          </a:bodyPr>
          <a:lstStyle/>
          <a:p>
            <a:pPr marL="0" indent="0">
              <a:buNone/>
            </a:pPr>
            <a:r>
              <a:rPr lang="en-US" sz="2800" dirty="0">
                <a:solidFill>
                  <a:srgbClr val="002060"/>
                </a:solidFill>
              </a:rPr>
              <a:t>Type conversion refers to the process of converting a value from one data type to another. </a:t>
            </a:r>
          </a:p>
          <a:p>
            <a:pPr marL="0" indent="0">
              <a:buNone/>
            </a:pPr>
            <a:r>
              <a:rPr lang="en-US" sz="2800" b="1" dirty="0">
                <a:solidFill>
                  <a:srgbClr val="002060"/>
                </a:solidFill>
              </a:rPr>
              <a:t>Implicit Type Conversion (Widening Conversion): </a:t>
            </a:r>
          </a:p>
          <a:p>
            <a:pPr marL="0" indent="0">
              <a:buNone/>
            </a:pPr>
            <a:r>
              <a:rPr lang="en-US" sz="2800" dirty="0">
                <a:solidFill>
                  <a:srgbClr val="002060"/>
                </a:solidFill>
              </a:rPr>
              <a:t>Java automatically converts one data type to another when the destination data type can represent a larger range of values. </a:t>
            </a:r>
          </a:p>
          <a:p>
            <a:pPr marL="0" indent="0">
              <a:buNone/>
            </a:pPr>
            <a:endParaRPr lang="en-US" sz="2800" dirty="0">
              <a:solidFill>
                <a:srgbClr val="002060"/>
              </a:solidFill>
            </a:endParaRPr>
          </a:p>
          <a:p>
            <a:pPr marL="0" indent="0">
              <a:buNone/>
            </a:pPr>
            <a:r>
              <a:rPr lang="en-US" sz="2800" dirty="0">
                <a:solidFill>
                  <a:srgbClr val="002060"/>
                </a:solidFill>
              </a:rPr>
              <a:t>int </a:t>
            </a:r>
            <a:r>
              <a:rPr lang="en-US" sz="2800" dirty="0" err="1">
                <a:solidFill>
                  <a:srgbClr val="002060"/>
                </a:solidFill>
              </a:rPr>
              <a:t>intValue</a:t>
            </a:r>
            <a:r>
              <a:rPr lang="en-US" sz="2800" dirty="0">
                <a:solidFill>
                  <a:srgbClr val="002060"/>
                </a:solidFill>
              </a:rPr>
              <a:t> = 42;</a:t>
            </a:r>
          </a:p>
          <a:p>
            <a:pPr marL="0" indent="0">
              <a:buNone/>
            </a:pPr>
            <a:r>
              <a:rPr lang="en-US" sz="2800" dirty="0">
                <a:solidFill>
                  <a:srgbClr val="002060"/>
                </a:solidFill>
              </a:rPr>
              <a:t>long </a:t>
            </a:r>
            <a:r>
              <a:rPr lang="en-US" sz="2800" dirty="0" err="1">
                <a:solidFill>
                  <a:srgbClr val="002060"/>
                </a:solidFill>
              </a:rPr>
              <a:t>longValue</a:t>
            </a:r>
            <a:r>
              <a:rPr lang="en-US" sz="2800" dirty="0">
                <a:solidFill>
                  <a:srgbClr val="002060"/>
                </a:solidFill>
              </a:rPr>
              <a:t> = </a:t>
            </a:r>
            <a:r>
              <a:rPr lang="en-US" sz="2800" dirty="0" err="1">
                <a:solidFill>
                  <a:srgbClr val="002060"/>
                </a:solidFill>
              </a:rPr>
              <a:t>intValue</a:t>
            </a:r>
            <a:r>
              <a:rPr lang="en-US" sz="2800" dirty="0">
                <a:solidFill>
                  <a:srgbClr val="002060"/>
                </a:solidFill>
              </a:rPr>
              <a:t>; </a:t>
            </a:r>
            <a:r>
              <a:rPr lang="en-US" sz="2300" dirty="0">
                <a:solidFill>
                  <a:srgbClr val="002060"/>
                </a:solidFill>
              </a:rPr>
              <a:t>// Implicit conversion from int to long</a:t>
            </a:r>
          </a:p>
          <a:p>
            <a:pPr marL="0" indent="0">
              <a:buNone/>
            </a:pPr>
            <a:endParaRPr lang="en-US" sz="2800" dirty="0">
              <a:solidFill>
                <a:srgbClr val="002060"/>
              </a:solidFill>
            </a:endParaRPr>
          </a:p>
          <a:p>
            <a:pPr marL="0" indent="0">
              <a:buNone/>
            </a:pPr>
            <a:endParaRPr lang="en-US" sz="2800" dirty="0">
              <a:solidFill>
                <a:srgbClr val="002060"/>
              </a:solidFill>
            </a:endParaRPr>
          </a:p>
          <a:p>
            <a:pPr marL="0" indent="0">
              <a:buNone/>
            </a:pPr>
            <a:r>
              <a:rPr lang="en-US" sz="2800" b="1" dirty="0">
                <a:solidFill>
                  <a:srgbClr val="002060"/>
                </a:solidFill>
              </a:rPr>
              <a:t>Explicit Type Conversion (Narrowing Conversion):</a:t>
            </a:r>
          </a:p>
          <a:p>
            <a:pPr marL="0" indent="0">
              <a:buNone/>
            </a:pPr>
            <a:r>
              <a:rPr lang="en-US" sz="2800" dirty="0">
                <a:solidFill>
                  <a:srgbClr val="002060"/>
                </a:solidFill>
              </a:rPr>
              <a:t>    When converting from a larger data type to a smaller one, </a:t>
            </a:r>
          </a:p>
          <a:p>
            <a:pPr marL="0" indent="0">
              <a:buNone/>
            </a:pPr>
            <a:r>
              <a:rPr lang="en-US" sz="2800" dirty="0">
                <a:solidFill>
                  <a:srgbClr val="002060"/>
                </a:solidFill>
              </a:rPr>
              <a:t>you need to explicitly cast the value.</a:t>
            </a:r>
          </a:p>
          <a:p>
            <a:pPr marL="0" indent="0">
              <a:buNone/>
            </a:pPr>
            <a:endParaRPr lang="en-US" sz="2800" dirty="0">
              <a:solidFill>
                <a:srgbClr val="002060"/>
              </a:solidFill>
            </a:endParaRPr>
          </a:p>
          <a:p>
            <a:pPr marL="0" indent="0">
              <a:buNone/>
            </a:pPr>
            <a:endParaRPr lang="en-US" sz="2800" dirty="0">
              <a:solidFill>
                <a:srgbClr val="002060"/>
              </a:solidFill>
            </a:endParaRPr>
          </a:p>
          <a:p>
            <a:pPr marL="0" indent="0">
              <a:buNone/>
            </a:pPr>
            <a:r>
              <a:rPr lang="en-US" sz="2800" dirty="0">
                <a:solidFill>
                  <a:srgbClr val="002060"/>
                </a:solidFill>
              </a:rPr>
              <a:t>double </a:t>
            </a:r>
            <a:r>
              <a:rPr lang="en-US" sz="2800" dirty="0" err="1">
                <a:solidFill>
                  <a:srgbClr val="002060"/>
                </a:solidFill>
              </a:rPr>
              <a:t>doubleValue</a:t>
            </a:r>
            <a:r>
              <a:rPr lang="en-US" sz="2800" dirty="0">
                <a:solidFill>
                  <a:srgbClr val="002060"/>
                </a:solidFill>
              </a:rPr>
              <a:t> = 3.14;</a:t>
            </a:r>
          </a:p>
          <a:p>
            <a:pPr marL="0" indent="0">
              <a:buNone/>
            </a:pPr>
            <a:r>
              <a:rPr lang="en-US" sz="2800" dirty="0">
                <a:solidFill>
                  <a:srgbClr val="002060"/>
                </a:solidFill>
              </a:rPr>
              <a:t>int </a:t>
            </a:r>
            <a:r>
              <a:rPr lang="en-US" sz="2800" dirty="0" err="1">
                <a:solidFill>
                  <a:srgbClr val="002060"/>
                </a:solidFill>
              </a:rPr>
              <a:t>intValue</a:t>
            </a:r>
            <a:r>
              <a:rPr lang="en-US" sz="2800" dirty="0">
                <a:solidFill>
                  <a:srgbClr val="002060"/>
                </a:solidFill>
              </a:rPr>
              <a:t> = (int) </a:t>
            </a:r>
            <a:r>
              <a:rPr lang="en-US" sz="2800" dirty="0" err="1">
                <a:solidFill>
                  <a:srgbClr val="002060"/>
                </a:solidFill>
              </a:rPr>
              <a:t>doubleValue</a:t>
            </a:r>
            <a:r>
              <a:rPr lang="en-US" sz="2800" dirty="0">
                <a:solidFill>
                  <a:srgbClr val="002060"/>
                </a:solidFill>
              </a:rPr>
              <a:t>; </a:t>
            </a:r>
            <a:r>
              <a:rPr lang="en-US" sz="2100" dirty="0">
                <a:solidFill>
                  <a:srgbClr val="002060"/>
                </a:solidFill>
              </a:rPr>
              <a:t>// Explicit conversion from double to int</a:t>
            </a:r>
            <a:endParaRPr lang="en-US" sz="2800" dirty="0">
              <a:solidFill>
                <a:srgbClr val="002060"/>
              </a:solidFill>
            </a:endParaRPr>
          </a:p>
        </p:txBody>
      </p:sp>
    </p:spTree>
    <p:extLst>
      <p:ext uri="{BB962C8B-B14F-4D97-AF65-F5344CB8AC3E}">
        <p14:creationId xmlns:p14="http://schemas.microsoft.com/office/powerpoint/2010/main" val="35110281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15527E7-478F-606B-EEC6-870235136AEF}"/>
              </a:ext>
            </a:extLst>
          </p:cNvPr>
          <p:cNvSpPr>
            <a:spLocks noGrp="1"/>
          </p:cNvSpPr>
          <p:nvPr>
            <p:ph idx="1"/>
          </p:nvPr>
        </p:nvSpPr>
        <p:spPr>
          <a:xfrm>
            <a:off x="304800" y="609600"/>
            <a:ext cx="8382000" cy="5516563"/>
          </a:xfrm>
        </p:spPr>
        <p:txBody>
          <a:bodyPr>
            <a:normAutofit/>
          </a:bodyPr>
          <a:lstStyle/>
          <a:p>
            <a:pPr marL="0" indent="0">
              <a:buNone/>
            </a:pPr>
            <a:r>
              <a:rPr lang="en-US" sz="2800" b="1" dirty="0">
                <a:solidFill>
                  <a:srgbClr val="002060"/>
                </a:solidFill>
              </a:rPr>
              <a:t>Autoboxing and Unboxing:</a:t>
            </a:r>
          </a:p>
          <a:p>
            <a:pPr marL="0" indent="0" algn="just">
              <a:buNone/>
            </a:pPr>
            <a:r>
              <a:rPr lang="en-US" sz="2400" dirty="0">
                <a:solidFill>
                  <a:srgbClr val="002060"/>
                </a:solidFill>
              </a:rPr>
              <a:t>This process is known as autoboxing (converting a primitive type to its wrapper class) and unboxing (converting a wrapper class to its primitive type).</a:t>
            </a:r>
          </a:p>
        </p:txBody>
      </p:sp>
      <p:sp>
        <p:nvSpPr>
          <p:cNvPr id="4" name="Rectangle 3">
            <a:extLst>
              <a:ext uri="{FF2B5EF4-FFF2-40B4-BE49-F238E27FC236}">
                <a16:creationId xmlns:a16="http://schemas.microsoft.com/office/drawing/2014/main" id="{32D3D2D2-3AD5-8494-09CC-557DEC80CF98}"/>
              </a:ext>
            </a:extLst>
          </p:cNvPr>
          <p:cNvSpPr/>
          <p:nvPr/>
        </p:nvSpPr>
        <p:spPr>
          <a:xfrm>
            <a:off x="457200" y="2438400"/>
            <a:ext cx="8077200" cy="1447800"/>
          </a:xfrm>
          <a:prstGeom prst="rect">
            <a:avLst/>
          </a:prstGeom>
          <a:solidFill>
            <a:schemeClr val="bg2">
              <a:lumMod val="90000"/>
            </a:schemeClr>
          </a:solidFill>
        </p:spPr>
        <p:style>
          <a:lnRef idx="2">
            <a:schemeClr val="accent6"/>
          </a:lnRef>
          <a:fillRef idx="1">
            <a:schemeClr val="lt1"/>
          </a:fillRef>
          <a:effectRef idx="0">
            <a:schemeClr val="accent6"/>
          </a:effectRef>
          <a:fontRef idx="minor">
            <a:schemeClr val="dk1"/>
          </a:fontRef>
        </p:style>
        <p:txBody>
          <a:bodyPr rtlCol="0" anchor="ctr"/>
          <a:lstStyle/>
          <a:p>
            <a:r>
              <a:rPr lang="en-US" dirty="0"/>
              <a:t>int </a:t>
            </a:r>
            <a:r>
              <a:rPr lang="en-US" dirty="0" err="1"/>
              <a:t>primitiveInt</a:t>
            </a:r>
            <a:r>
              <a:rPr lang="en-US" dirty="0"/>
              <a:t> = 42;</a:t>
            </a:r>
          </a:p>
          <a:p>
            <a:r>
              <a:rPr lang="en-US" dirty="0"/>
              <a:t>Integer </a:t>
            </a:r>
            <a:r>
              <a:rPr lang="en-US" dirty="0" err="1"/>
              <a:t>wrapperInt</a:t>
            </a:r>
            <a:r>
              <a:rPr lang="en-US" dirty="0"/>
              <a:t> = </a:t>
            </a:r>
            <a:r>
              <a:rPr lang="en-US" dirty="0" err="1"/>
              <a:t>primitiveInt</a:t>
            </a:r>
            <a:r>
              <a:rPr lang="en-US" dirty="0"/>
              <a:t>; // Autoboxing</a:t>
            </a:r>
          </a:p>
          <a:p>
            <a:r>
              <a:rPr lang="en-US" dirty="0"/>
              <a:t>double </a:t>
            </a:r>
            <a:r>
              <a:rPr lang="en-US" dirty="0" err="1"/>
              <a:t>primitiveDouble</a:t>
            </a:r>
            <a:r>
              <a:rPr lang="en-US" dirty="0"/>
              <a:t> = </a:t>
            </a:r>
            <a:r>
              <a:rPr lang="en-US" dirty="0" err="1"/>
              <a:t>wrapperInt.doubleValue</a:t>
            </a:r>
            <a:r>
              <a:rPr lang="en-US" dirty="0"/>
              <a:t>(); // Unboxing</a:t>
            </a:r>
          </a:p>
          <a:p>
            <a:r>
              <a:rPr lang="en-US" dirty="0"/>
              <a:t>double </a:t>
            </a:r>
            <a:r>
              <a:rPr lang="en-US" dirty="0" err="1"/>
              <a:t>primitiveDouble</a:t>
            </a:r>
            <a:r>
              <a:rPr lang="en-US" dirty="0"/>
              <a:t>= </a:t>
            </a:r>
            <a:r>
              <a:rPr lang="en-US" dirty="0" err="1"/>
              <a:t>wrapperInt</a:t>
            </a:r>
            <a:r>
              <a:rPr lang="en-US"/>
              <a:t>; </a:t>
            </a:r>
            <a:r>
              <a:rPr lang="en-US" dirty="0"/>
              <a:t>//unboxing</a:t>
            </a:r>
          </a:p>
        </p:txBody>
      </p:sp>
    </p:spTree>
    <p:extLst>
      <p:ext uri="{BB962C8B-B14F-4D97-AF65-F5344CB8AC3E}">
        <p14:creationId xmlns:p14="http://schemas.microsoft.com/office/powerpoint/2010/main" val="373921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20AD594-AD76-B1E4-119E-135D43A0A247}"/>
              </a:ext>
            </a:extLst>
          </p:cNvPr>
          <p:cNvSpPr/>
          <p:nvPr/>
        </p:nvSpPr>
        <p:spPr>
          <a:xfrm>
            <a:off x="244642" y="3276600"/>
            <a:ext cx="8458200" cy="2514600"/>
          </a:xfrm>
          <a:prstGeom prst="rect">
            <a:avLst/>
          </a:prstGeom>
          <a:solidFill>
            <a:schemeClr val="bg2">
              <a:lumMod val="9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55D2675-170E-35D3-E45B-FD15CE5ADE49}"/>
              </a:ext>
            </a:extLst>
          </p:cNvPr>
          <p:cNvSpPr>
            <a:spLocks noGrp="1"/>
          </p:cNvSpPr>
          <p:nvPr>
            <p:ph idx="1"/>
          </p:nvPr>
        </p:nvSpPr>
        <p:spPr>
          <a:xfrm>
            <a:off x="381000" y="685800"/>
            <a:ext cx="8305800" cy="5440363"/>
          </a:xfrm>
        </p:spPr>
        <p:txBody>
          <a:bodyPr>
            <a:normAutofit/>
          </a:bodyPr>
          <a:lstStyle/>
          <a:p>
            <a:pPr marL="0" indent="0">
              <a:buNone/>
            </a:pPr>
            <a:r>
              <a:rPr lang="en-US" sz="2800" b="1" dirty="0">
                <a:solidFill>
                  <a:srgbClr val="002060"/>
                </a:solidFill>
              </a:rPr>
              <a:t>String to Primitive and Primitive to String Conversion: </a:t>
            </a:r>
          </a:p>
          <a:p>
            <a:pPr marL="0" indent="0">
              <a:buNone/>
            </a:pPr>
            <a:r>
              <a:rPr lang="en-US" sz="2800" dirty="0" err="1">
                <a:solidFill>
                  <a:srgbClr val="002060"/>
                </a:solidFill>
              </a:rPr>
              <a:t>parseInt</a:t>
            </a:r>
            <a:r>
              <a:rPr lang="en-US" sz="2800" dirty="0">
                <a:solidFill>
                  <a:srgbClr val="002060"/>
                </a:solidFill>
              </a:rPr>
              <a:t>, </a:t>
            </a:r>
            <a:r>
              <a:rPr lang="en-US" sz="2800" dirty="0" err="1">
                <a:solidFill>
                  <a:srgbClr val="002060"/>
                </a:solidFill>
              </a:rPr>
              <a:t>parseDouble</a:t>
            </a:r>
            <a:r>
              <a:rPr lang="en-US" sz="2800" dirty="0">
                <a:solidFill>
                  <a:srgbClr val="002060"/>
                </a:solidFill>
              </a:rPr>
              <a:t>, </a:t>
            </a:r>
            <a:r>
              <a:rPr lang="en-US" sz="2800" dirty="0" err="1">
                <a:solidFill>
                  <a:srgbClr val="002060"/>
                </a:solidFill>
              </a:rPr>
              <a:t>valueOf</a:t>
            </a:r>
            <a:r>
              <a:rPr lang="en-US" sz="2800" dirty="0">
                <a:solidFill>
                  <a:srgbClr val="002060"/>
                </a:solidFill>
              </a:rPr>
              <a:t> methods are commonly used for converting strings to numeric types.</a:t>
            </a:r>
          </a:p>
          <a:p>
            <a:pPr marL="0" indent="0">
              <a:buNone/>
            </a:pPr>
            <a:r>
              <a:rPr lang="en-US" sz="2800" dirty="0" err="1">
                <a:solidFill>
                  <a:srgbClr val="002060"/>
                </a:solidFill>
              </a:rPr>
              <a:t>toString</a:t>
            </a:r>
            <a:r>
              <a:rPr lang="en-US" sz="2800" dirty="0">
                <a:solidFill>
                  <a:srgbClr val="002060"/>
                </a:solidFill>
              </a:rPr>
              <a:t> method is used for converting numeric types to strings. </a:t>
            </a:r>
          </a:p>
          <a:p>
            <a:pPr marL="0" indent="0">
              <a:buNone/>
            </a:pPr>
            <a:endParaRPr lang="en-US" sz="2600" dirty="0">
              <a:solidFill>
                <a:srgbClr val="002060"/>
              </a:solidFill>
            </a:endParaRPr>
          </a:p>
          <a:p>
            <a:pPr marL="0" indent="0">
              <a:buNone/>
            </a:pPr>
            <a:r>
              <a:rPr lang="en-US" sz="2200" dirty="0">
                <a:solidFill>
                  <a:srgbClr val="002060"/>
                </a:solidFill>
              </a:rPr>
              <a:t>String </a:t>
            </a:r>
            <a:r>
              <a:rPr lang="en-US" sz="2200" dirty="0" err="1">
                <a:solidFill>
                  <a:srgbClr val="002060"/>
                </a:solidFill>
              </a:rPr>
              <a:t>strNumber</a:t>
            </a:r>
            <a:r>
              <a:rPr lang="en-US" sz="2200" dirty="0">
                <a:solidFill>
                  <a:srgbClr val="002060"/>
                </a:solidFill>
              </a:rPr>
              <a:t> = "123";</a:t>
            </a:r>
          </a:p>
          <a:p>
            <a:pPr marL="0" indent="0">
              <a:buNone/>
            </a:pPr>
            <a:r>
              <a:rPr lang="en-US" sz="2200" dirty="0">
                <a:solidFill>
                  <a:srgbClr val="002060"/>
                </a:solidFill>
              </a:rPr>
              <a:t>int </a:t>
            </a:r>
            <a:r>
              <a:rPr lang="en-US" sz="2200" dirty="0" err="1">
                <a:solidFill>
                  <a:srgbClr val="002060"/>
                </a:solidFill>
              </a:rPr>
              <a:t>intNumber</a:t>
            </a:r>
            <a:r>
              <a:rPr lang="en-US" sz="2200" dirty="0">
                <a:solidFill>
                  <a:srgbClr val="002060"/>
                </a:solidFill>
              </a:rPr>
              <a:t> = </a:t>
            </a:r>
            <a:r>
              <a:rPr lang="en-US" sz="2200" dirty="0" err="1">
                <a:solidFill>
                  <a:srgbClr val="002060"/>
                </a:solidFill>
              </a:rPr>
              <a:t>Integer.parseInt</a:t>
            </a:r>
            <a:r>
              <a:rPr lang="en-US" sz="2200" dirty="0">
                <a:solidFill>
                  <a:srgbClr val="002060"/>
                </a:solidFill>
              </a:rPr>
              <a:t>(</a:t>
            </a:r>
            <a:r>
              <a:rPr lang="en-US" sz="2200" dirty="0" err="1">
                <a:solidFill>
                  <a:srgbClr val="002060"/>
                </a:solidFill>
              </a:rPr>
              <a:t>strNumber</a:t>
            </a:r>
            <a:r>
              <a:rPr lang="en-US" sz="2200" dirty="0">
                <a:solidFill>
                  <a:srgbClr val="002060"/>
                </a:solidFill>
              </a:rPr>
              <a:t>); </a:t>
            </a:r>
            <a:r>
              <a:rPr lang="en-US" sz="1800" dirty="0">
                <a:solidFill>
                  <a:srgbClr val="002060"/>
                </a:solidFill>
              </a:rPr>
              <a:t>// String to int conversion</a:t>
            </a:r>
            <a:endParaRPr lang="en-US" sz="2200" dirty="0">
              <a:solidFill>
                <a:srgbClr val="002060"/>
              </a:solidFill>
            </a:endParaRPr>
          </a:p>
          <a:p>
            <a:pPr marL="0" indent="0">
              <a:buNone/>
            </a:pPr>
            <a:r>
              <a:rPr lang="en-US" sz="2200" dirty="0">
                <a:solidFill>
                  <a:srgbClr val="002060"/>
                </a:solidFill>
              </a:rPr>
              <a:t>double </a:t>
            </a:r>
            <a:r>
              <a:rPr lang="en-US" sz="2200" dirty="0" err="1">
                <a:solidFill>
                  <a:srgbClr val="002060"/>
                </a:solidFill>
              </a:rPr>
              <a:t>doubleValue</a:t>
            </a:r>
            <a:r>
              <a:rPr lang="en-US" sz="2200" dirty="0">
                <a:solidFill>
                  <a:srgbClr val="002060"/>
                </a:solidFill>
              </a:rPr>
              <a:t> = 3.14;</a:t>
            </a:r>
          </a:p>
          <a:p>
            <a:pPr marL="0" indent="0">
              <a:buNone/>
            </a:pPr>
            <a:r>
              <a:rPr lang="en-US" sz="2200" dirty="0">
                <a:solidFill>
                  <a:srgbClr val="002060"/>
                </a:solidFill>
              </a:rPr>
              <a:t>String </a:t>
            </a:r>
            <a:r>
              <a:rPr lang="en-US" sz="2200" dirty="0" err="1">
                <a:solidFill>
                  <a:srgbClr val="002060"/>
                </a:solidFill>
              </a:rPr>
              <a:t>strValue</a:t>
            </a:r>
            <a:r>
              <a:rPr lang="en-US" sz="2200" dirty="0">
                <a:solidFill>
                  <a:srgbClr val="002060"/>
                </a:solidFill>
              </a:rPr>
              <a:t> = </a:t>
            </a:r>
            <a:r>
              <a:rPr lang="en-US" sz="2200" dirty="0" err="1">
                <a:solidFill>
                  <a:srgbClr val="002060"/>
                </a:solidFill>
              </a:rPr>
              <a:t>Double.toString</a:t>
            </a:r>
            <a:r>
              <a:rPr lang="en-US" sz="2200" dirty="0">
                <a:solidFill>
                  <a:srgbClr val="002060"/>
                </a:solidFill>
              </a:rPr>
              <a:t>(</a:t>
            </a:r>
            <a:r>
              <a:rPr lang="en-US" sz="2200" dirty="0" err="1">
                <a:solidFill>
                  <a:srgbClr val="002060"/>
                </a:solidFill>
              </a:rPr>
              <a:t>doubleValue</a:t>
            </a:r>
            <a:r>
              <a:rPr lang="en-US" sz="2200" dirty="0">
                <a:solidFill>
                  <a:srgbClr val="002060"/>
                </a:solidFill>
              </a:rPr>
              <a:t>); </a:t>
            </a:r>
            <a:r>
              <a:rPr lang="en-US" sz="1600" dirty="0">
                <a:solidFill>
                  <a:srgbClr val="002060"/>
                </a:solidFill>
              </a:rPr>
              <a:t>// Double to String conversion</a:t>
            </a:r>
            <a:endParaRPr lang="en-US" sz="2200" dirty="0">
              <a:solidFill>
                <a:srgbClr val="002060"/>
              </a:solidFill>
            </a:endParaRPr>
          </a:p>
        </p:txBody>
      </p:sp>
    </p:spTree>
    <p:extLst>
      <p:ext uri="{BB962C8B-B14F-4D97-AF65-F5344CB8AC3E}">
        <p14:creationId xmlns:p14="http://schemas.microsoft.com/office/powerpoint/2010/main" val="32090112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E7790-F93D-BAD2-48A5-2C9D73F11817}"/>
              </a:ext>
            </a:extLst>
          </p:cNvPr>
          <p:cNvSpPr>
            <a:spLocks noGrp="1"/>
          </p:cNvSpPr>
          <p:nvPr>
            <p:ph type="title"/>
          </p:nvPr>
        </p:nvSpPr>
        <p:spPr/>
        <p:txBody>
          <a:bodyPr/>
          <a:lstStyle/>
          <a:p>
            <a:r>
              <a:rPr lang="en-US" dirty="0">
                <a:solidFill>
                  <a:srgbClr val="C00000"/>
                </a:solidFill>
              </a:rPr>
              <a:t>static keyword</a:t>
            </a:r>
          </a:p>
        </p:txBody>
      </p:sp>
      <p:sp>
        <p:nvSpPr>
          <p:cNvPr id="6" name="Rectangle 5">
            <a:extLst>
              <a:ext uri="{FF2B5EF4-FFF2-40B4-BE49-F238E27FC236}">
                <a16:creationId xmlns:a16="http://schemas.microsoft.com/office/drawing/2014/main" id="{CA4640C4-60EF-9795-9742-FF5246CAFBA6}"/>
              </a:ext>
            </a:extLst>
          </p:cNvPr>
          <p:cNvSpPr/>
          <p:nvPr/>
        </p:nvSpPr>
        <p:spPr>
          <a:xfrm>
            <a:off x="304800" y="3581400"/>
            <a:ext cx="6400800" cy="1447800"/>
          </a:xfrm>
          <a:prstGeom prst="rect">
            <a:avLst/>
          </a:prstGeom>
          <a:solidFill>
            <a:schemeClr val="bg2">
              <a:lumMod val="9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D36CB5D-FAC2-BB76-45A6-414A6BFA3AFA}"/>
              </a:ext>
            </a:extLst>
          </p:cNvPr>
          <p:cNvSpPr>
            <a:spLocks noGrp="1"/>
          </p:cNvSpPr>
          <p:nvPr>
            <p:ph idx="1"/>
          </p:nvPr>
        </p:nvSpPr>
        <p:spPr>
          <a:xfrm>
            <a:off x="457200" y="1417638"/>
            <a:ext cx="8229600" cy="4708525"/>
          </a:xfrm>
        </p:spPr>
        <p:txBody>
          <a:bodyPr>
            <a:normAutofit/>
          </a:bodyPr>
          <a:lstStyle/>
          <a:p>
            <a:pPr marL="0" indent="0">
              <a:buNone/>
            </a:pPr>
            <a:r>
              <a:rPr lang="en-US" sz="2400" dirty="0">
                <a:solidFill>
                  <a:srgbClr val="002060"/>
                </a:solidFill>
              </a:rPr>
              <a:t>In Java, the keyword static is used to declare members (variables, methods, and nested classes)</a:t>
            </a:r>
          </a:p>
          <a:p>
            <a:pPr marL="0" indent="0">
              <a:buNone/>
            </a:pPr>
            <a:r>
              <a:rPr lang="en-US" sz="2400" b="1" dirty="0">
                <a:solidFill>
                  <a:srgbClr val="002060"/>
                </a:solidFill>
              </a:rPr>
              <a:t>Static Variables (Class Variables):</a:t>
            </a:r>
          </a:p>
          <a:p>
            <a:pPr>
              <a:buFont typeface="Wingdings" panose="05000000000000000000" pitchFamily="2" charset="2"/>
              <a:buChar char="q"/>
            </a:pPr>
            <a:r>
              <a:rPr lang="en-US" sz="2400" dirty="0">
                <a:solidFill>
                  <a:srgbClr val="002060"/>
                </a:solidFill>
              </a:rPr>
              <a:t>    A static variable is shared among all instances of a class.</a:t>
            </a:r>
          </a:p>
          <a:p>
            <a:pPr>
              <a:buFont typeface="Wingdings" panose="05000000000000000000" pitchFamily="2" charset="2"/>
              <a:buChar char="q"/>
            </a:pPr>
            <a:r>
              <a:rPr lang="en-US" sz="2400" dirty="0">
                <a:solidFill>
                  <a:srgbClr val="002060"/>
                </a:solidFill>
              </a:rPr>
              <a:t>    It is declared using the static keyword. </a:t>
            </a:r>
          </a:p>
          <a:p>
            <a:pPr marL="0" indent="0">
              <a:buNone/>
            </a:pPr>
            <a:r>
              <a:rPr lang="en-US" sz="2400" dirty="0">
                <a:solidFill>
                  <a:srgbClr val="002060"/>
                </a:solidFill>
              </a:rPr>
              <a:t>class </a:t>
            </a:r>
            <a:r>
              <a:rPr lang="en-US" sz="2400" dirty="0" err="1">
                <a:solidFill>
                  <a:srgbClr val="002060"/>
                </a:solidFill>
              </a:rPr>
              <a:t>MyClass</a:t>
            </a:r>
            <a:r>
              <a:rPr lang="en-US" sz="2400" dirty="0">
                <a:solidFill>
                  <a:srgbClr val="002060"/>
                </a:solidFill>
              </a:rPr>
              <a:t> {</a:t>
            </a:r>
          </a:p>
          <a:p>
            <a:pPr marL="0" indent="0">
              <a:buNone/>
            </a:pPr>
            <a:r>
              <a:rPr lang="en-US" sz="2400" dirty="0">
                <a:solidFill>
                  <a:srgbClr val="002060"/>
                </a:solidFill>
              </a:rPr>
              <a:t>    static int </a:t>
            </a:r>
            <a:r>
              <a:rPr lang="en-US" sz="2400" dirty="0" err="1">
                <a:solidFill>
                  <a:srgbClr val="002060"/>
                </a:solidFill>
              </a:rPr>
              <a:t>staticVar</a:t>
            </a:r>
            <a:r>
              <a:rPr lang="en-US" sz="2400" dirty="0">
                <a:solidFill>
                  <a:srgbClr val="002060"/>
                </a:solidFill>
              </a:rPr>
              <a:t> = 42; // Static variable</a:t>
            </a:r>
          </a:p>
          <a:p>
            <a:pPr marL="0" indent="0">
              <a:buNone/>
            </a:pPr>
            <a:r>
              <a:rPr lang="en-US" sz="2400" dirty="0">
                <a:solidFill>
                  <a:srgbClr val="002060"/>
                </a:solidFill>
              </a:rPr>
              <a:t>}</a:t>
            </a:r>
          </a:p>
        </p:txBody>
      </p:sp>
    </p:spTree>
    <p:extLst>
      <p:ext uri="{BB962C8B-B14F-4D97-AF65-F5344CB8AC3E}">
        <p14:creationId xmlns:p14="http://schemas.microsoft.com/office/powerpoint/2010/main" val="35728850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278B3E8-FE5B-2804-D992-156AABAB8582}"/>
              </a:ext>
            </a:extLst>
          </p:cNvPr>
          <p:cNvSpPr/>
          <p:nvPr/>
        </p:nvSpPr>
        <p:spPr>
          <a:xfrm>
            <a:off x="304800" y="3124200"/>
            <a:ext cx="6553200" cy="3001963"/>
          </a:xfrm>
          <a:prstGeom prst="rect">
            <a:avLst/>
          </a:prstGeom>
          <a:solidFill>
            <a:schemeClr val="bg2">
              <a:lumMod val="9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148273E-F897-5B1B-01E3-D805C33ACD8E}"/>
              </a:ext>
            </a:extLst>
          </p:cNvPr>
          <p:cNvSpPr>
            <a:spLocks noGrp="1"/>
          </p:cNvSpPr>
          <p:nvPr>
            <p:ph idx="1"/>
          </p:nvPr>
        </p:nvSpPr>
        <p:spPr>
          <a:xfrm>
            <a:off x="304800" y="731838"/>
            <a:ext cx="8382000" cy="5394326"/>
          </a:xfrm>
        </p:spPr>
        <p:txBody>
          <a:bodyPr>
            <a:normAutofit/>
          </a:bodyPr>
          <a:lstStyle/>
          <a:p>
            <a:pPr marL="0" indent="0">
              <a:buNone/>
            </a:pPr>
            <a:r>
              <a:rPr lang="en-US" sz="2800" b="1" dirty="0">
                <a:solidFill>
                  <a:srgbClr val="002060"/>
                </a:solidFill>
              </a:rPr>
              <a:t>Static Methods:</a:t>
            </a:r>
          </a:p>
          <a:p>
            <a:pPr>
              <a:buFont typeface="Wingdings" panose="05000000000000000000" pitchFamily="2" charset="2"/>
              <a:buChar char="q"/>
            </a:pPr>
            <a:r>
              <a:rPr lang="en-US" sz="2400" dirty="0">
                <a:solidFill>
                  <a:srgbClr val="002060"/>
                </a:solidFill>
              </a:rPr>
              <a:t>    A static method belongs to the class rather than an instance of the class.</a:t>
            </a:r>
          </a:p>
          <a:p>
            <a:pPr>
              <a:buFont typeface="Wingdings" panose="05000000000000000000" pitchFamily="2" charset="2"/>
              <a:buChar char="q"/>
            </a:pPr>
            <a:r>
              <a:rPr lang="en-US" sz="2400" dirty="0">
                <a:solidFill>
                  <a:srgbClr val="002060"/>
                </a:solidFill>
              </a:rPr>
              <a:t>    It can be called using the class name without creating an instance of the class.</a:t>
            </a:r>
          </a:p>
          <a:p>
            <a:pPr marL="0" indent="0">
              <a:buNone/>
            </a:pPr>
            <a:endParaRPr lang="en-US" sz="2200" dirty="0">
              <a:solidFill>
                <a:srgbClr val="002060"/>
              </a:solidFill>
            </a:endParaRPr>
          </a:p>
          <a:p>
            <a:pPr marL="0" indent="0">
              <a:buNone/>
            </a:pPr>
            <a:r>
              <a:rPr lang="en-US" sz="2200" dirty="0">
                <a:solidFill>
                  <a:srgbClr val="002060"/>
                </a:solidFill>
              </a:rPr>
              <a:t>class </a:t>
            </a:r>
            <a:r>
              <a:rPr lang="en-US" sz="2200" dirty="0" err="1">
                <a:solidFill>
                  <a:srgbClr val="002060"/>
                </a:solidFill>
              </a:rPr>
              <a:t>MathOperations</a:t>
            </a:r>
            <a:r>
              <a:rPr lang="en-US" sz="2200" dirty="0">
                <a:solidFill>
                  <a:srgbClr val="002060"/>
                </a:solidFill>
              </a:rPr>
              <a:t> {</a:t>
            </a:r>
          </a:p>
          <a:p>
            <a:pPr marL="0" indent="0">
              <a:buNone/>
            </a:pPr>
            <a:r>
              <a:rPr lang="en-US" sz="2200" dirty="0">
                <a:solidFill>
                  <a:srgbClr val="002060"/>
                </a:solidFill>
              </a:rPr>
              <a:t>    static int add(int a, int b) {</a:t>
            </a:r>
          </a:p>
          <a:p>
            <a:pPr marL="0" indent="0">
              <a:buNone/>
            </a:pPr>
            <a:r>
              <a:rPr lang="en-US" sz="2200" dirty="0">
                <a:solidFill>
                  <a:srgbClr val="002060"/>
                </a:solidFill>
              </a:rPr>
              <a:t>        return a + b;</a:t>
            </a:r>
          </a:p>
          <a:p>
            <a:pPr marL="0" indent="0">
              <a:buNone/>
            </a:pPr>
            <a:r>
              <a:rPr lang="en-US" sz="2200" dirty="0">
                <a:solidFill>
                  <a:srgbClr val="002060"/>
                </a:solidFill>
              </a:rPr>
              <a:t>    }</a:t>
            </a:r>
          </a:p>
          <a:p>
            <a:pPr marL="0" indent="0">
              <a:buNone/>
            </a:pPr>
            <a:r>
              <a:rPr lang="en-US" sz="2200" dirty="0">
                <a:solidFill>
                  <a:srgbClr val="002060"/>
                </a:solidFill>
              </a:rPr>
              <a:t>}</a:t>
            </a:r>
          </a:p>
          <a:p>
            <a:pPr marL="0" indent="0">
              <a:buNone/>
            </a:pPr>
            <a:r>
              <a:rPr lang="en-US" sz="2200" dirty="0">
                <a:solidFill>
                  <a:srgbClr val="002060"/>
                </a:solidFill>
              </a:rPr>
              <a:t>// Usage</a:t>
            </a:r>
          </a:p>
          <a:p>
            <a:pPr marL="0" indent="0">
              <a:buNone/>
            </a:pPr>
            <a:r>
              <a:rPr lang="en-US" sz="2200" dirty="0">
                <a:solidFill>
                  <a:srgbClr val="002060"/>
                </a:solidFill>
              </a:rPr>
              <a:t>int result = </a:t>
            </a:r>
            <a:r>
              <a:rPr lang="en-US" sz="2200" dirty="0" err="1">
                <a:solidFill>
                  <a:srgbClr val="002060"/>
                </a:solidFill>
              </a:rPr>
              <a:t>MathOperations.add</a:t>
            </a:r>
            <a:r>
              <a:rPr lang="en-US" sz="2200" dirty="0">
                <a:solidFill>
                  <a:srgbClr val="002060"/>
                </a:solidFill>
              </a:rPr>
              <a:t>(5, 7);</a:t>
            </a:r>
            <a:endParaRPr lang="en-US" sz="2600" dirty="0">
              <a:solidFill>
                <a:srgbClr val="002060"/>
              </a:solidFill>
            </a:endParaRPr>
          </a:p>
        </p:txBody>
      </p:sp>
    </p:spTree>
    <p:extLst>
      <p:ext uri="{BB962C8B-B14F-4D97-AF65-F5344CB8AC3E}">
        <p14:creationId xmlns:p14="http://schemas.microsoft.com/office/powerpoint/2010/main" val="14957148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F2E6784-2BF0-CB18-0854-0DBCF1C7160A}"/>
              </a:ext>
            </a:extLst>
          </p:cNvPr>
          <p:cNvSpPr/>
          <p:nvPr/>
        </p:nvSpPr>
        <p:spPr>
          <a:xfrm>
            <a:off x="304800" y="3048000"/>
            <a:ext cx="6096000" cy="2362200"/>
          </a:xfrm>
          <a:prstGeom prst="rect">
            <a:avLst/>
          </a:prstGeom>
          <a:solidFill>
            <a:schemeClr val="bg2">
              <a:lumMod val="9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8D66A82-3822-DBED-7A4D-0F50700BFDE9}"/>
              </a:ext>
            </a:extLst>
          </p:cNvPr>
          <p:cNvSpPr>
            <a:spLocks noGrp="1"/>
          </p:cNvSpPr>
          <p:nvPr>
            <p:ph idx="1"/>
          </p:nvPr>
        </p:nvSpPr>
        <p:spPr>
          <a:xfrm>
            <a:off x="457200" y="914400"/>
            <a:ext cx="8229600" cy="5211763"/>
          </a:xfrm>
        </p:spPr>
        <p:txBody>
          <a:bodyPr>
            <a:normAutofit/>
          </a:bodyPr>
          <a:lstStyle/>
          <a:p>
            <a:pPr marL="0" indent="0">
              <a:buNone/>
            </a:pPr>
            <a:r>
              <a:rPr lang="en-US" b="1" dirty="0">
                <a:solidFill>
                  <a:srgbClr val="002060"/>
                </a:solidFill>
              </a:rPr>
              <a:t>Static Nested Classes:</a:t>
            </a:r>
          </a:p>
          <a:p>
            <a:pPr>
              <a:buFont typeface="Wingdings" panose="05000000000000000000" pitchFamily="2" charset="2"/>
              <a:buChar char="q"/>
            </a:pPr>
            <a:r>
              <a:rPr lang="en-US" sz="2400" dirty="0">
                <a:solidFill>
                  <a:srgbClr val="002060"/>
                </a:solidFill>
              </a:rPr>
              <a:t>    A static nested class is a class that is defined inside another class and marked as static.</a:t>
            </a:r>
          </a:p>
          <a:p>
            <a:pPr>
              <a:buFont typeface="Wingdings" panose="05000000000000000000" pitchFamily="2" charset="2"/>
              <a:buChar char="q"/>
            </a:pPr>
            <a:r>
              <a:rPr lang="en-US" sz="2400" dirty="0">
                <a:solidFill>
                  <a:srgbClr val="002060"/>
                </a:solidFill>
              </a:rPr>
              <a:t>    It does not have access to the instance-specific members of the outer class.</a:t>
            </a:r>
          </a:p>
          <a:p>
            <a:pPr marL="0" indent="0">
              <a:buNone/>
            </a:pPr>
            <a:r>
              <a:rPr lang="en-US" sz="2400" dirty="0">
                <a:solidFill>
                  <a:srgbClr val="002060"/>
                </a:solidFill>
              </a:rPr>
              <a:t>class </a:t>
            </a:r>
            <a:r>
              <a:rPr lang="en-US" sz="2400" dirty="0" err="1">
                <a:solidFill>
                  <a:srgbClr val="002060"/>
                </a:solidFill>
              </a:rPr>
              <a:t>OuterClass</a:t>
            </a:r>
            <a:r>
              <a:rPr lang="en-US" sz="2400" dirty="0">
                <a:solidFill>
                  <a:srgbClr val="002060"/>
                </a:solidFill>
              </a:rPr>
              <a:t> {</a:t>
            </a:r>
          </a:p>
          <a:p>
            <a:pPr marL="0" indent="0">
              <a:buNone/>
            </a:pPr>
            <a:r>
              <a:rPr lang="en-US" sz="2400" dirty="0">
                <a:solidFill>
                  <a:srgbClr val="002060"/>
                </a:solidFill>
              </a:rPr>
              <a:t>    static class </a:t>
            </a:r>
            <a:r>
              <a:rPr lang="en-US" sz="2400" dirty="0" err="1">
                <a:solidFill>
                  <a:srgbClr val="002060"/>
                </a:solidFill>
              </a:rPr>
              <a:t>NestedStaticClass</a:t>
            </a:r>
            <a:r>
              <a:rPr lang="en-US" sz="2400" dirty="0">
                <a:solidFill>
                  <a:srgbClr val="002060"/>
                </a:solidFill>
              </a:rPr>
              <a:t> {</a:t>
            </a:r>
          </a:p>
          <a:p>
            <a:pPr marL="0" indent="0">
              <a:buNone/>
            </a:pPr>
            <a:r>
              <a:rPr lang="en-US" sz="2400" dirty="0">
                <a:solidFill>
                  <a:srgbClr val="002060"/>
                </a:solidFill>
              </a:rPr>
              <a:t>        // Static nested class</a:t>
            </a:r>
          </a:p>
          <a:p>
            <a:pPr marL="0" indent="0">
              <a:buNone/>
            </a:pPr>
            <a:r>
              <a:rPr lang="en-US" sz="2400" dirty="0">
                <a:solidFill>
                  <a:srgbClr val="002060"/>
                </a:solidFill>
              </a:rPr>
              <a:t>    }</a:t>
            </a:r>
          </a:p>
          <a:p>
            <a:pPr marL="0" indent="0">
              <a:buNone/>
            </a:pPr>
            <a:r>
              <a:rPr lang="en-US" sz="2400" dirty="0">
                <a:solidFill>
                  <a:srgbClr val="002060"/>
                </a:solidFill>
              </a:rPr>
              <a:t>}</a:t>
            </a:r>
          </a:p>
          <a:p>
            <a:pPr marL="0" indent="0">
              <a:buNone/>
            </a:pPr>
            <a:endParaRPr lang="en-US" dirty="0">
              <a:solidFill>
                <a:srgbClr val="002060"/>
              </a:solidFill>
            </a:endParaRPr>
          </a:p>
        </p:txBody>
      </p:sp>
    </p:spTree>
    <p:extLst>
      <p:ext uri="{BB962C8B-B14F-4D97-AF65-F5344CB8AC3E}">
        <p14:creationId xmlns:p14="http://schemas.microsoft.com/office/powerpoint/2010/main" val="7682952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40F7D-AB4A-BDEE-7631-00E40B49D538}"/>
              </a:ext>
            </a:extLst>
          </p:cNvPr>
          <p:cNvSpPr>
            <a:spLocks noGrp="1"/>
          </p:cNvSpPr>
          <p:nvPr>
            <p:ph type="title"/>
          </p:nvPr>
        </p:nvSpPr>
        <p:spPr>
          <a:xfrm>
            <a:off x="152400" y="21974"/>
            <a:ext cx="5943600" cy="381000"/>
          </a:xfrm>
        </p:spPr>
        <p:txBody>
          <a:bodyPr>
            <a:normAutofit fontScale="90000"/>
          </a:bodyPr>
          <a:lstStyle/>
          <a:p>
            <a:pPr algn="l"/>
            <a:r>
              <a:rPr lang="en-US" sz="4400" dirty="0">
                <a:solidFill>
                  <a:srgbClr val="C00000"/>
                </a:solidFill>
              </a:rPr>
              <a:t>access modifiers</a:t>
            </a:r>
            <a:endParaRPr lang="en-US" dirty="0">
              <a:solidFill>
                <a:srgbClr val="C00000"/>
              </a:solidFill>
            </a:endParaRPr>
          </a:p>
        </p:txBody>
      </p:sp>
      <p:sp>
        <p:nvSpPr>
          <p:cNvPr id="4" name="Rectangle 3">
            <a:extLst>
              <a:ext uri="{FF2B5EF4-FFF2-40B4-BE49-F238E27FC236}">
                <a16:creationId xmlns:a16="http://schemas.microsoft.com/office/drawing/2014/main" id="{EBE29379-A12C-4F22-F9DE-8CE62AF7C2E5}"/>
              </a:ext>
            </a:extLst>
          </p:cNvPr>
          <p:cNvSpPr/>
          <p:nvPr/>
        </p:nvSpPr>
        <p:spPr>
          <a:xfrm>
            <a:off x="152400" y="3200400"/>
            <a:ext cx="6248400" cy="1447800"/>
          </a:xfrm>
          <a:prstGeom prst="rect">
            <a:avLst/>
          </a:prstGeom>
          <a:solidFill>
            <a:schemeClr val="bg2">
              <a:lumMod val="9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36722D2-9C2C-0264-2D64-855EC78065B3}"/>
              </a:ext>
            </a:extLst>
          </p:cNvPr>
          <p:cNvSpPr>
            <a:spLocks noGrp="1"/>
          </p:cNvSpPr>
          <p:nvPr>
            <p:ph idx="1"/>
          </p:nvPr>
        </p:nvSpPr>
        <p:spPr>
          <a:xfrm>
            <a:off x="228600" y="685800"/>
            <a:ext cx="8229600" cy="4525963"/>
          </a:xfrm>
        </p:spPr>
        <p:txBody>
          <a:bodyPr>
            <a:normAutofit/>
          </a:bodyPr>
          <a:lstStyle/>
          <a:p>
            <a:pPr marL="0" indent="0">
              <a:buNone/>
            </a:pPr>
            <a:r>
              <a:rPr lang="en-US" sz="2400" dirty="0">
                <a:solidFill>
                  <a:srgbClr val="002060"/>
                </a:solidFill>
              </a:rPr>
              <a:t>There are four main access modifiers in Java:</a:t>
            </a:r>
          </a:p>
          <a:p>
            <a:pPr marL="0" indent="0">
              <a:buNone/>
            </a:pPr>
            <a:r>
              <a:rPr lang="en-US" sz="2400" dirty="0">
                <a:solidFill>
                  <a:srgbClr val="002060"/>
                </a:solidFill>
              </a:rPr>
              <a:t>    </a:t>
            </a:r>
            <a:r>
              <a:rPr lang="en-US" sz="2400" b="1" dirty="0">
                <a:solidFill>
                  <a:srgbClr val="002060"/>
                </a:solidFill>
              </a:rPr>
              <a:t>Default (Package-Private):</a:t>
            </a:r>
          </a:p>
          <a:p>
            <a:pPr>
              <a:buFont typeface="Wingdings" panose="05000000000000000000" pitchFamily="2" charset="2"/>
              <a:buChar char="q"/>
            </a:pPr>
            <a:r>
              <a:rPr lang="en-US" sz="2400" dirty="0">
                <a:solidFill>
                  <a:srgbClr val="002060"/>
                </a:solidFill>
              </a:rPr>
              <a:t>        If no access modifier is specified, the default access level is package-private.</a:t>
            </a:r>
          </a:p>
          <a:p>
            <a:pPr>
              <a:buFont typeface="Wingdings" panose="05000000000000000000" pitchFamily="2" charset="2"/>
              <a:buChar char="q"/>
            </a:pPr>
            <a:r>
              <a:rPr lang="en-US" sz="2400" dirty="0">
                <a:solidFill>
                  <a:srgbClr val="002060"/>
                </a:solidFill>
              </a:rPr>
              <a:t>        Members with default access are accessible within the same package but not outside of it. </a:t>
            </a:r>
          </a:p>
          <a:p>
            <a:pPr marL="0" indent="0">
              <a:buNone/>
            </a:pPr>
            <a:r>
              <a:rPr lang="en-US" sz="2400" dirty="0">
                <a:solidFill>
                  <a:srgbClr val="002060"/>
                </a:solidFill>
              </a:rPr>
              <a:t>class </a:t>
            </a:r>
            <a:r>
              <a:rPr lang="en-US" sz="2400" dirty="0" err="1">
                <a:solidFill>
                  <a:srgbClr val="002060"/>
                </a:solidFill>
              </a:rPr>
              <a:t>MyClass</a:t>
            </a:r>
            <a:r>
              <a:rPr lang="en-US" sz="2400" dirty="0">
                <a:solidFill>
                  <a:srgbClr val="002060"/>
                </a:solidFill>
              </a:rPr>
              <a:t> {</a:t>
            </a:r>
          </a:p>
          <a:p>
            <a:pPr marL="0" indent="0">
              <a:buNone/>
            </a:pPr>
            <a:r>
              <a:rPr lang="en-US" sz="2400" dirty="0">
                <a:solidFill>
                  <a:srgbClr val="002060"/>
                </a:solidFill>
              </a:rPr>
              <a:t>    int </a:t>
            </a:r>
            <a:r>
              <a:rPr lang="en-US" sz="2400" dirty="0" err="1">
                <a:solidFill>
                  <a:srgbClr val="002060"/>
                </a:solidFill>
              </a:rPr>
              <a:t>defaultVar</a:t>
            </a:r>
            <a:r>
              <a:rPr lang="en-US" sz="2400" dirty="0">
                <a:solidFill>
                  <a:srgbClr val="002060"/>
                </a:solidFill>
              </a:rPr>
              <a:t>; // Package-private variable</a:t>
            </a:r>
          </a:p>
          <a:p>
            <a:pPr marL="0" indent="0">
              <a:buNone/>
            </a:pPr>
            <a:r>
              <a:rPr lang="en-US" sz="2400" dirty="0">
                <a:solidFill>
                  <a:srgbClr val="002060"/>
                </a:solidFill>
              </a:rPr>
              <a:t>}</a:t>
            </a:r>
          </a:p>
        </p:txBody>
      </p:sp>
    </p:spTree>
    <p:extLst>
      <p:ext uri="{BB962C8B-B14F-4D97-AF65-F5344CB8AC3E}">
        <p14:creationId xmlns:p14="http://schemas.microsoft.com/office/powerpoint/2010/main" val="16840121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578CFF9-250F-1576-ED60-12A61E1FFD63}"/>
              </a:ext>
            </a:extLst>
          </p:cNvPr>
          <p:cNvSpPr/>
          <p:nvPr/>
        </p:nvSpPr>
        <p:spPr>
          <a:xfrm>
            <a:off x="457200" y="2133600"/>
            <a:ext cx="6400800" cy="1143000"/>
          </a:xfrm>
          <a:prstGeom prst="rect">
            <a:avLst/>
          </a:prstGeom>
          <a:solidFill>
            <a:schemeClr val="bg2">
              <a:lumMod val="9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 name="Rectangle 4">
            <a:extLst>
              <a:ext uri="{FF2B5EF4-FFF2-40B4-BE49-F238E27FC236}">
                <a16:creationId xmlns:a16="http://schemas.microsoft.com/office/drawing/2014/main" id="{4914B208-551D-393E-9F21-2449F66D78E7}"/>
              </a:ext>
            </a:extLst>
          </p:cNvPr>
          <p:cNvSpPr/>
          <p:nvPr/>
        </p:nvSpPr>
        <p:spPr>
          <a:xfrm>
            <a:off x="457200" y="4876800"/>
            <a:ext cx="6400800" cy="1249363"/>
          </a:xfrm>
          <a:prstGeom prst="rect">
            <a:avLst/>
          </a:prstGeom>
          <a:solidFill>
            <a:schemeClr val="bg2">
              <a:lumMod val="9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4917154-D67A-371B-81C5-0C511B35BF77}"/>
              </a:ext>
            </a:extLst>
          </p:cNvPr>
          <p:cNvSpPr>
            <a:spLocks noGrp="1"/>
          </p:cNvSpPr>
          <p:nvPr>
            <p:ph idx="1"/>
          </p:nvPr>
        </p:nvSpPr>
        <p:spPr>
          <a:xfrm>
            <a:off x="381000" y="609600"/>
            <a:ext cx="8305800" cy="5516563"/>
          </a:xfrm>
        </p:spPr>
        <p:txBody>
          <a:bodyPr>
            <a:normAutofit lnSpcReduction="10000"/>
          </a:bodyPr>
          <a:lstStyle/>
          <a:p>
            <a:pPr marL="0" indent="0">
              <a:buNone/>
            </a:pPr>
            <a:r>
              <a:rPr lang="en-US" sz="2400" b="1" dirty="0">
                <a:solidFill>
                  <a:srgbClr val="002060"/>
                </a:solidFill>
              </a:rPr>
              <a:t>Public:</a:t>
            </a:r>
          </a:p>
          <a:p>
            <a:pPr marL="0" indent="0">
              <a:buNone/>
            </a:pPr>
            <a:r>
              <a:rPr lang="en-US" sz="2400" dirty="0">
                <a:solidFill>
                  <a:srgbClr val="002060"/>
                </a:solidFill>
              </a:rPr>
              <a:t>    Members declared as public are accessible from any other class.</a:t>
            </a:r>
          </a:p>
          <a:p>
            <a:pPr marL="0" indent="0">
              <a:buNone/>
            </a:pPr>
            <a:r>
              <a:rPr lang="en-US" sz="2400" dirty="0">
                <a:solidFill>
                  <a:srgbClr val="002060"/>
                </a:solidFill>
              </a:rPr>
              <a:t>    There are no restrictions on access.</a:t>
            </a:r>
          </a:p>
          <a:p>
            <a:pPr marL="0" indent="0">
              <a:buNone/>
            </a:pPr>
            <a:r>
              <a:rPr lang="en-US" sz="2400" dirty="0">
                <a:solidFill>
                  <a:srgbClr val="002060"/>
                </a:solidFill>
              </a:rPr>
              <a:t>public class </a:t>
            </a:r>
            <a:r>
              <a:rPr lang="en-US" sz="2400" dirty="0" err="1">
                <a:solidFill>
                  <a:srgbClr val="002060"/>
                </a:solidFill>
              </a:rPr>
              <a:t>PublicClass</a:t>
            </a:r>
            <a:r>
              <a:rPr lang="en-US" sz="2400" dirty="0">
                <a:solidFill>
                  <a:srgbClr val="002060"/>
                </a:solidFill>
              </a:rPr>
              <a:t> {</a:t>
            </a:r>
          </a:p>
          <a:p>
            <a:pPr marL="0" indent="0">
              <a:buNone/>
            </a:pPr>
            <a:r>
              <a:rPr lang="en-US" sz="2400" dirty="0">
                <a:solidFill>
                  <a:srgbClr val="002060"/>
                </a:solidFill>
              </a:rPr>
              <a:t>    public int </a:t>
            </a:r>
            <a:r>
              <a:rPr lang="en-US" sz="2400" dirty="0" err="1">
                <a:solidFill>
                  <a:srgbClr val="002060"/>
                </a:solidFill>
              </a:rPr>
              <a:t>publicVar</a:t>
            </a:r>
            <a:r>
              <a:rPr lang="en-US" sz="2400" dirty="0">
                <a:solidFill>
                  <a:srgbClr val="002060"/>
                </a:solidFill>
              </a:rPr>
              <a:t>; // Public variable</a:t>
            </a:r>
          </a:p>
          <a:p>
            <a:pPr marL="0" indent="0">
              <a:buNone/>
            </a:pPr>
            <a:r>
              <a:rPr lang="en-US" sz="2400" dirty="0">
                <a:solidFill>
                  <a:srgbClr val="002060"/>
                </a:solidFill>
              </a:rPr>
              <a:t>} </a:t>
            </a:r>
          </a:p>
          <a:p>
            <a:pPr marL="0" indent="0">
              <a:buNone/>
            </a:pPr>
            <a:r>
              <a:rPr lang="en-US" sz="2400" b="1" dirty="0">
                <a:solidFill>
                  <a:srgbClr val="002060"/>
                </a:solidFill>
              </a:rPr>
              <a:t>Protected:</a:t>
            </a:r>
          </a:p>
          <a:p>
            <a:pPr marL="0" indent="0">
              <a:buNone/>
            </a:pPr>
            <a:r>
              <a:rPr lang="en-US" sz="2400" dirty="0">
                <a:solidFill>
                  <a:srgbClr val="002060"/>
                </a:solidFill>
              </a:rPr>
              <a:t>    Members declared as protected are accessible within the same package and by subclasses (even if they are in a different package). </a:t>
            </a:r>
          </a:p>
          <a:p>
            <a:pPr marL="0" indent="0">
              <a:buNone/>
            </a:pPr>
            <a:r>
              <a:rPr lang="en-US" sz="2400" dirty="0">
                <a:solidFill>
                  <a:srgbClr val="002060"/>
                </a:solidFill>
              </a:rPr>
              <a:t>class </a:t>
            </a:r>
            <a:r>
              <a:rPr lang="en-US" sz="2400" dirty="0" err="1">
                <a:solidFill>
                  <a:srgbClr val="002060"/>
                </a:solidFill>
              </a:rPr>
              <a:t>ParentClass</a:t>
            </a:r>
            <a:r>
              <a:rPr lang="en-US" sz="2400" dirty="0">
                <a:solidFill>
                  <a:srgbClr val="002060"/>
                </a:solidFill>
              </a:rPr>
              <a:t> {</a:t>
            </a:r>
          </a:p>
          <a:p>
            <a:pPr marL="0" indent="0">
              <a:buNone/>
            </a:pPr>
            <a:r>
              <a:rPr lang="en-US" sz="2400" dirty="0">
                <a:solidFill>
                  <a:srgbClr val="002060"/>
                </a:solidFill>
              </a:rPr>
              <a:t>    protected int </a:t>
            </a:r>
            <a:r>
              <a:rPr lang="en-US" sz="2400" dirty="0" err="1">
                <a:solidFill>
                  <a:srgbClr val="002060"/>
                </a:solidFill>
              </a:rPr>
              <a:t>protectedVar</a:t>
            </a:r>
            <a:r>
              <a:rPr lang="en-US" sz="2400" dirty="0">
                <a:solidFill>
                  <a:srgbClr val="002060"/>
                </a:solidFill>
              </a:rPr>
              <a:t>; // Protected variable</a:t>
            </a:r>
          </a:p>
          <a:p>
            <a:pPr marL="0" indent="0">
              <a:buNone/>
            </a:pPr>
            <a:r>
              <a:rPr lang="en-US" sz="2400" dirty="0">
                <a:solidFill>
                  <a:srgbClr val="002060"/>
                </a:solidFill>
              </a:rPr>
              <a:t>}</a:t>
            </a:r>
          </a:p>
        </p:txBody>
      </p:sp>
    </p:spTree>
    <p:extLst>
      <p:ext uri="{BB962C8B-B14F-4D97-AF65-F5344CB8AC3E}">
        <p14:creationId xmlns:p14="http://schemas.microsoft.com/office/powerpoint/2010/main" val="31624304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2BA877-1D63-2F09-5F10-C7C2F5ECE040}"/>
              </a:ext>
            </a:extLst>
          </p:cNvPr>
          <p:cNvSpPr>
            <a:spLocks noGrp="1"/>
          </p:cNvSpPr>
          <p:nvPr>
            <p:ph idx="1"/>
          </p:nvPr>
        </p:nvSpPr>
        <p:spPr>
          <a:xfrm>
            <a:off x="304800" y="914400"/>
            <a:ext cx="8382000" cy="5211763"/>
          </a:xfrm>
        </p:spPr>
        <p:txBody>
          <a:bodyPr>
            <a:normAutofit/>
          </a:bodyPr>
          <a:lstStyle/>
          <a:p>
            <a:pPr marL="0" indent="0">
              <a:buNone/>
            </a:pPr>
            <a:r>
              <a:rPr lang="en-US" sz="2800" b="1" dirty="0">
                <a:solidFill>
                  <a:srgbClr val="002060"/>
                </a:solidFill>
              </a:rPr>
              <a:t>Private:</a:t>
            </a:r>
          </a:p>
          <a:p>
            <a:pPr>
              <a:buFont typeface="Wingdings" panose="05000000000000000000" pitchFamily="2" charset="2"/>
              <a:buChar char="q"/>
            </a:pPr>
            <a:r>
              <a:rPr lang="en-US" sz="2800" dirty="0">
                <a:solidFill>
                  <a:srgbClr val="002060"/>
                </a:solidFill>
              </a:rPr>
              <a:t>    Members declared as private are accessible only within the same class.</a:t>
            </a:r>
          </a:p>
          <a:p>
            <a:pPr>
              <a:buFont typeface="Wingdings" panose="05000000000000000000" pitchFamily="2" charset="2"/>
              <a:buChar char="q"/>
            </a:pPr>
            <a:r>
              <a:rPr lang="en-US" sz="2800" dirty="0">
                <a:solidFill>
                  <a:srgbClr val="002060"/>
                </a:solidFill>
              </a:rPr>
              <a:t>    They are not visible to any other class, even subclasses.</a:t>
            </a:r>
          </a:p>
        </p:txBody>
      </p:sp>
      <p:sp>
        <p:nvSpPr>
          <p:cNvPr id="6" name="Rectangle 5">
            <a:extLst>
              <a:ext uri="{FF2B5EF4-FFF2-40B4-BE49-F238E27FC236}">
                <a16:creationId xmlns:a16="http://schemas.microsoft.com/office/drawing/2014/main" id="{B6F1E7F2-C94B-A8D4-69C1-6AEE3A87E5E1}"/>
              </a:ext>
            </a:extLst>
          </p:cNvPr>
          <p:cNvSpPr/>
          <p:nvPr/>
        </p:nvSpPr>
        <p:spPr>
          <a:xfrm>
            <a:off x="304800" y="3352800"/>
            <a:ext cx="6172200" cy="1371600"/>
          </a:xfrm>
          <a:prstGeom prst="rect">
            <a:avLst/>
          </a:prstGeom>
          <a:solidFill>
            <a:schemeClr val="bg2">
              <a:lumMod val="9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 name="TextBox 4">
            <a:extLst>
              <a:ext uri="{FF2B5EF4-FFF2-40B4-BE49-F238E27FC236}">
                <a16:creationId xmlns:a16="http://schemas.microsoft.com/office/drawing/2014/main" id="{E06FD60F-2BE1-BBF5-22B0-64B715202D20}"/>
              </a:ext>
            </a:extLst>
          </p:cNvPr>
          <p:cNvSpPr txBox="1"/>
          <p:nvPr/>
        </p:nvSpPr>
        <p:spPr>
          <a:xfrm>
            <a:off x="685800" y="3461084"/>
            <a:ext cx="4572000" cy="1015663"/>
          </a:xfrm>
          <a:prstGeom prst="rect">
            <a:avLst/>
          </a:prstGeom>
          <a:noFill/>
        </p:spPr>
        <p:txBody>
          <a:bodyPr wrap="square">
            <a:spAutoFit/>
          </a:bodyPr>
          <a:lstStyle/>
          <a:p>
            <a:r>
              <a:rPr lang="en-US" sz="2000" dirty="0"/>
              <a:t>class </a:t>
            </a:r>
            <a:r>
              <a:rPr lang="en-US" sz="2000" dirty="0" err="1"/>
              <a:t>PrivateClass</a:t>
            </a:r>
            <a:r>
              <a:rPr lang="en-US" sz="2000" dirty="0"/>
              <a:t> {</a:t>
            </a:r>
          </a:p>
          <a:p>
            <a:r>
              <a:rPr lang="en-US" sz="2000" dirty="0"/>
              <a:t>    private int </a:t>
            </a:r>
            <a:r>
              <a:rPr lang="en-US" sz="2000" dirty="0" err="1"/>
              <a:t>privateVar</a:t>
            </a:r>
            <a:r>
              <a:rPr lang="en-US" sz="2000" dirty="0"/>
              <a:t>; // Private variable</a:t>
            </a:r>
          </a:p>
          <a:p>
            <a:r>
              <a:rPr lang="en-US" sz="2000" dirty="0"/>
              <a:t>}</a:t>
            </a:r>
          </a:p>
        </p:txBody>
      </p:sp>
    </p:spTree>
    <p:extLst>
      <p:ext uri="{BB962C8B-B14F-4D97-AF65-F5344CB8AC3E}">
        <p14:creationId xmlns:p14="http://schemas.microsoft.com/office/powerpoint/2010/main" val="6478321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FAA355-D7FC-4A03-918F-4B98F2636EBD}"/>
              </a:ext>
            </a:extLst>
          </p:cNvPr>
          <p:cNvSpPr>
            <a:spLocks noGrp="1"/>
          </p:cNvSpPr>
          <p:nvPr>
            <p:ph idx="1"/>
          </p:nvPr>
        </p:nvSpPr>
        <p:spPr>
          <a:xfrm>
            <a:off x="457200" y="685800"/>
            <a:ext cx="8229600" cy="5440363"/>
          </a:xfrm>
        </p:spPr>
        <p:txBody>
          <a:bodyPr>
            <a:normAutofit/>
          </a:bodyPr>
          <a:lstStyle/>
          <a:p>
            <a:pPr marL="0" indent="0">
              <a:buNone/>
            </a:pPr>
            <a:r>
              <a:rPr lang="en-US" dirty="0">
                <a:solidFill>
                  <a:srgbClr val="FF0000"/>
                </a:solidFill>
              </a:rPr>
              <a:t>Topics Covered</a:t>
            </a:r>
            <a:r>
              <a:rPr lang="en-US" b="0" i="0" dirty="0">
                <a:solidFill>
                  <a:srgbClr val="FF0000"/>
                </a:solidFill>
                <a:effectLst/>
              </a:rPr>
              <a:t>:</a:t>
            </a:r>
          </a:p>
          <a:p>
            <a:pPr marL="0" indent="0">
              <a:buNone/>
            </a:pPr>
            <a:r>
              <a:rPr lang="en-US" b="0" i="0" dirty="0">
                <a:solidFill>
                  <a:srgbClr val="FF0000"/>
                </a:solidFill>
                <a:effectLst/>
              </a:rPr>
              <a:t>Data In the Cart : </a:t>
            </a:r>
          </a:p>
          <a:p>
            <a:pPr>
              <a:buFont typeface="Wingdings" panose="05000000000000000000" pitchFamily="2" charset="2"/>
              <a:buChar char="ü"/>
            </a:pPr>
            <a:r>
              <a:rPr lang="en-US" b="0" i="0" dirty="0">
                <a:solidFill>
                  <a:srgbClr val="002060"/>
                </a:solidFill>
                <a:effectLst/>
              </a:rPr>
              <a:t>identifiers, </a:t>
            </a:r>
          </a:p>
          <a:p>
            <a:pPr>
              <a:buFont typeface="Wingdings" panose="05000000000000000000" pitchFamily="2" charset="2"/>
              <a:buChar char="ü"/>
            </a:pPr>
            <a:r>
              <a:rPr lang="en-US" b="0" i="0" dirty="0">
                <a:solidFill>
                  <a:srgbClr val="002060"/>
                </a:solidFill>
                <a:effectLst/>
              </a:rPr>
              <a:t>keywords, </a:t>
            </a:r>
          </a:p>
          <a:p>
            <a:pPr>
              <a:buFont typeface="Wingdings" panose="05000000000000000000" pitchFamily="2" charset="2"/>
              <a:buChar char="ü"/>
            </a:pPr>
            <a:r>
              <a:rPr lang="en-US" b="0" i="0" dirty="0">
                <a:solidFill>
                  <a:srgbClr val="002060"/>
                </a:solidFill>
                <a:effectLst/>
              </a:rPr>
              <a:t>variables, </a:t>
            </a:r>
          </a:p>
          <a:p>
            <a:pPr>
              <a:buFont typeface="Wingdings" panose="05000000000000000000" pitchFamily="2" charset="2"/>
              <a:buChar char="ü"/>
            </a:pPr>
            <a:r>
              <a:rPr lang="en-US" b="0" i="0" dirty="0">
                <a:solidFill>
                  <a:srgbClr val="002060"/>
                </a:solidFill>
                <a:effectLst/>
              </a:rPr>
              <a:t>using primitive data types, </a:t>
            </a:r>
          </a:p>
          <a:p>
            <a:pPr>
              <a:buFont typeface="Wingdings" panose="05000000000000000000" pitchFamily="2" charset="2"/>
              <a:buChar char="ü"/>
            </a:pPr>
            <a:r>
              <a:rPr lang="en-US" b="0" i="0" dirty="0">
                <a:solidFill>
                  <a:srgbClr val="002060"/>
                </a:solidFill>
                <a:effectLst/>
              </a:rPr>
              <a:t>type conversion,</a:t>
            </a:r>
          </a:p>
          <a:p>
            <a:pPr>
              <a:buFont typeface="Wingdings" panose="05000000000000000000" pitchFamily="2" charset="2"/>
              <a:buChar char="ü"/>
            </a:pPr>
            <a:r>
              <a:rPr lang="en-US" b="0" i="0" dirty="0">
                <a:solidFill>
                  <a:srgbClr val="002060"/>
                </a:solidFill>
                <a:effectLst/>
              </a:rPr>
              <a:t>access modifiers, </a:t>
            </a:r>
          </a:p>
          <a:p>
            <a:pPr>
              <a:buFont typeface="Wingdings" panose="05000000000000000000" pitchFamily="2" charset="2"/>
              <a:buChar char="ü"/>
            </a:pPr>
            <a:r>
              <a:rPr lang="en-US" b="0" i="0" dirty="0">
                <a:solidFill>
                  <a:srgbClr val="002060"/>
                </a:solidFill>
                <a:effectLst/>
              </a:rPr>
              <a:t>static keyword, wrapper class</a:t>
            </a:r>
          </a:p>
        </p:txBody>
      </p:sp>
    </p:spTree>
    <p:extLst>
      <p:ext uri="{BB962C8B-B14F-4D97-AF65-F5344CB8AC3E}">
        <p14:creationId xmlns:p14="http://schemas.microsoft.com/office/powerpoint/2010/main" val="42713322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3" y="3933825"/>
            <a:ext cx="7154862" cy="1476375"/>
          </a:xfrm>
        </p:spPr>
        <p:txBody>
          <a:bodyPr rtlCol="0">
            <a:noAutofit/>
          </a:bodyPr>
          <a:lstStyle/>
          <a:p>
            <a:pPr eaLnBrk="1" fontAlgn="auto" hangingPunct="1">
              <a:spcAft>
                <a:spcPts val="0"/>
              </a:spcAft>
              <a:defRPr/>
            </a:pPr>
            <a:br>
              <a:rPr lang="en-US" sz="3600" dirty="0">
                <a:solidFill>
                  <a:srgbClr val="C00000"/>
                </a:solidFill>
              </a:rPr>
            </a:br>
            <a:endParaRPr lang="en-IN" sz="1400" dirty="0">
              <a:solidFill>
                <a:schemeClr val="tx1">
                  <a:lumMod val="95000"/>
                  <a:lumOff val="5000"/>
                </a:schemeClr>
              </a:solidFill>
            </a:endParaRPr>
          </a:p>
        </p:txBody>
      </p:sp>
      <p:cxnSp>
        <p:nvCxnSpPr>
          <p:cNvPr id="4" name="Straight Connector 3"/>
          <p:cNvCxnSpPr/>
          <p:nvPr/>
        </p:nvCxnSpPr>
        <p:spPr>
          <a:xfrm>
            <a:off x="755650" y="4076700"/>
            <a:ext cx="7056438" cy="0"/>
          </a:xfrm>
          <a:prstGeom prst="line">
            <a:avLst/>
          </a:prstGeom>
        </p:spPr>
        <p:style>
          <a:lnRef idx="3">
            <a:schemeClr val="accent6"/>
          </a:lnRef>
          <a:fillRef idx="0">
            <a:schemeClr val="accent6"/>
          </a:fillRef>
          <a:effectRef idx="2">
            <a:schemeClr val="accent6"/>
          </a:effectRef>
          <a:fontRef idx="minor">
            <a:schemeClr val="tx1"/>
          </a:fontRef>
        </p:style>
      </p:cxnSp>
      <p:pic>
        <p:nvPicPr>
          <p:cNvPr id="37893"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5650" y="636588"/>
            <a:ext cx="1808163" cy="329723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 name="Title 1"/>
          <p:cNvSpPr txBox="1">
            <a:spLocks/>
          </p:cNvSpPr>
          <p:nvPr/>
        </p:nvSpPr>
        <p:spPr>
          <a:xfrm>
            <a:off x="1952625" y="5957888"/>
            <a:ext cx="7156450" cy="11430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IN" sz="1400" dirty="0">
              <a:solidFill>
                <a:schemeClr val="tx1">
                  <a:lumMod val="65000"/>
                  <a:lumOff val="35000"/>
                </a:schemeClr>
              </a:solidFill>
            </a:endParaRPr>
          </a:p>
        </p:txBody>
      </p:sp>
      <p:sp>
        <p:nvSpPr>
          <p:cNvPr id="37895" name="Date Placeholder 3"/>
          <p:cNvSpPr>
            <a:spLocks noGrp="1"/>
          </p:cNvSpPr>
          <p:nvPr>
            <p:ph type="dt" sz="quarter" idx="4294967295"/>
          </p:nvPr>
        </p:nvSpPr>
        <p:spPr bwMode="auto">
          <a:xfrm>
            <a:off x="179388" y="6519863"/>
            <a:ext cx="5122862"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fontAlgn="base" hangingPunct="1">
              <a:spcBef>
                <a:spcPct val="0"/>
              </a:spcBef>
              <a:spcAft>
                <a:spcPct val="0"/>
              </a:spcAft>
              <a:buFontTx/>
              <a:buNone/>
            </a:pPr>
            <a:endParaRPr lang="en-IN" altLang="en-US" sz="1400" dirty="0">
              <a:solidFill>
                <a:srgbClr val="898989"/>
              </a:solidFill>
              <a:latin typeface="Tahoma" pitchFamily="34" charset="0"/>
            </a:endParaRPr>
          </a:p>
        </p:txBody>
      </p:sp>
    </p:spTree>
    <p:extLst>
      <p:ext uri="{BB962C8B-B14F-4D97-AF65-F5344CB8AC3E}">
        <p14:creationId xmlns:p14="http://schemas.microsoft.com/office/powerpoint/2010/main" val="25079065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B755C-1C13-550A-4284-FD0A196B9162}"/>
              </a:ext>
            </a:extLst>
          </p:cNvPr>
          <p:cNvSpPr>
            <a:spLocks noGrp="1"/>
          </p:cNvSpPr>
          <p:nvPr>
            <p:ph type="title"/>
          </p:nvPr>
        </p:nvSpPr>
        <p:spPr>
          <a:xfrm>
            <a:off x="457200" y="274638"/>
            <a:ext cx="8229600" cy="106362"/>
          </a:xfrm>
        </p:spPr>
        <p:txBody>
          <a:bodyPr>
            <a:normAutofit fontScale="90000"/>
          </a:bodyPr>
          <a:lstStyle/>
          <a:p>
            <a:pPr algn="l"/>
            <a:r>
              <a:rPr lang="en-US" sz="3600" b="0" i="0" dirty="0">
                <a:solidFill>
                  <a:srgbClr val="C00000"/>
                </a:solidFill>
                <a:effectLst/>
              </a:rPr>
              <a:t>identifiers</a:t>
            </a:r>
            <a:endParaRPr lang="en-US" sz="3600" dirty="0">
              <a:solidFill>
                <a:srgbClr val="C00000"/>
              </a:solidFill>
            </a:endParaRPr>
          </a:p>
        </p:txBody>
      </p:sp>
      <p:sp>
        <p:nvSpPr>
          <p:cNvPr id="3" name="Content Placeholder 2">
            <a:extLst>
              <a:ext uri="{FF2B5EF4-FFF2-40B4-BE49-F238E27FC236}">
                <a16:creationId xmlns:a16="http://schemas.microsoft.com/office/drawing/2014/main" id="{EC954E73-3ED8-0235-78A4-DCA3D58215A3}"/>
              </a:ext>
            </a:extLst>
          </p:cNvPr>
          <p:cNvSpPr>
            <a:spLocks noGrp="1"/>
          </p:cNvSpPr>
          <p:nvPr>
            <p:ph idx="1"/>
          </p:nvPr>
        </p:nvSpPr>
        <p:spPr>
          <a:xfrm>
            <a:off x="214312" y="676275"/>
            <a:ext cx="8624888" cy="3438525"/>
          </a:xfrm>
        </p:spPr>
        <p:txBody>
          <a:bodyPr>
            <a:normAutofit/>
          </a:bodyPr>
          <a:lstStyle/>
          <a:p>
            <a:pPr algn="just"/>
            <a:r>
              <a:rPr lang="en-US" sz="2400" dirty="0">
                <a:solidFill>
                  <a:srgbClr val="002060"/>
                </a:solidFill>
              </a:rPr>
              <a:t>A name which is used for identifying any entity. </a:t>
            </a:r>
          </a:p>
          <a:p>
            <a:pPr algn="just"/>
            <a:r>
              <a:rPr lang="en-US" sz="2400" dirty="0">
                <a:solidFill>
                  <a:srgbClr val="002060"/>
                </a:solidFill>
              </a:rPr>
              <a:t>Identifier can be a class name, object name, method name, variable name, property name etc..</a:t>
            </a:r>
          </a:p>
          <a:p>
            <a:pPr algn="just"/>
            <a:r>
              <a:rPr lang="en-US" sz="2400" dirty="0">
                <a:solidFill>
                  <a:srgbClr val="002060"/>
                </a:solidFill>
              </a:rPr>
              <a:t>Identifier name should be meaningful not meaningless and always it follow naming convention  rule.</a:t>
            </a:r>
          </a:p>
          <a:p>
            <a:pPr algn="just"/>
            <a:r>
              <a:rPr lang="en-US" sz="2400" dirty="0">
                <a:solidFill>
                  <a:srgbClr val="002060"/>
                </a:solidFill>
              </a:rPr>
              <a:t>Now a days industry are following camel case/ Pascal Case style to define identifier name. </a:t>
            </a:r>
          </a:p>
        </p:txBody>
      </p:sp>
      <p:pic>
        <p:nvPicPr>
          <p:cNvPr id="5" name="Picture 4">
            <a:extLst>
              <a:ext uri="{FF2B5EF4-FFF2-40B4-BE49-F238E27FC236}">
                <a16:creationId xmlns:a16="http://schemas.microsoft.com/office/drawing/2014/main" id="{4A077C37-F597-0D9C-67DB-8A40712FDB0F}"/>
              </a:ext>
            </a:extLst>
          </p:cNvPr>
          <p:cNvPicPr>
            <a:picLocks noChangeAspect="1"/>
          </p:cNvPicPr>
          <p:nvPr/>
        </p:nvPicPr>
        <p:blipFill>
          <a:blip r:embed="rId2"/>
          <a:stretch>
            <a:fillRect/>
          </a:stretch>
        </p:blipFill>
        <p:spPr>
          <a:xfrm>
            <a:off x="4107695" y="3269955"/>
            <a:ext cx="4598385" cy="3313407"/>
          </a:xfrm>
          <a:prstGeom prst="rect">
            <a:avLst/>
          </a:prstGeom>
        </p:spPr>
      </p:pic>
    </p:spTree>
    <p:extLst>
      <p:ext uri="{BB962C8B-B14F-4D97-AF65-F5344CB8AC3E}">
        <p14:creationId xmlns:p14="http://schemas.microsoft.com/office/powerpoint/2010/main" val="7566071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5F9E2-BA0C-3F6F-9D91-A30411316262}"/>
              </a:ext>
            </a:extLst>
          </p:cNvPr>
          <p:cNvSpPr>
            <a:spLocks noGrp="1"/>
          </p:cNvSpPr>
          <p:nvPr>
            <p:ph type="title"/>
          </p:nvPr>
        </p:nvSpPr>
        <p:spPr>
          <a:xfrm>
            <a:off x="228600" y="15240"/>
            <a:ext cx="8229600" cy="1143000"/>
          </a:xfrm>
        </p:spPr>
        <p:txBody>
          <a:bodyPr>
            <a:normAutofit fontScale="90000"/>
          </a:bodyPr>
          <a:lstStyle/>
          <a:p>
            <a:pPr algn="l"/>
            <a:r>
              <a:rPr lang="en-US" b="0" i="0" dirty="0">
                <a:solidFill>
                  <a:srgbClr val="C00000"/>
                </a:solidFill>
                <a:effectLst/>
              </a:rPr>
              <a:t>keywords</a:t>
            </a:r>
            <a:br>
              <a:rPr lang="en-US" b="0" i="0" dirty="0">
                <a:solidFill>
                  <a:srgbClr val="002060"/>
                </a:solidFill>
                <a:effectLst/>
              </a:rPr>
            </a:br>
            <a:endParaRPr lang="en-US" dirty="0"/>
          </a:p>
        </p:txBody>
      </p:sp>
      <p:sp>
        <p:nvSpPr>
          <p:cNvPr id="3" name="Content Placeholder 2">
            <a:extLst>
              <a:ext uri="{FF2B5EF4-FFF2-40B4-BE49-F238E27FC236}">
                <a16:creationId xmlns:a16="http://schemas.microsoft.com/office/drawing/2014/main" id="{DA74E5CF-95B8-6832-58B0-CBA245D895E6}"/>
              </a:ext>
            </a:extLst>
          </p:cNvPr>
          <p:cNvSpPr>
            <a:spLocks noGrp="1"/>
          </p:cNvSpPr>
          <p:nvPr>
            <p:ph idx="1"/>
          </p:nvPr>
        </p:nvSpPr>
        <p:spPr>
          <a:xfrm>
            <a:off x="228600" y="1158240"/>
            <a:ext cx="8458200" cy="4967923"/>
          </a:xfrm>
        </p:spPr>
        <p:txBody>
          <a:bodyPr>
            <a:normAutofit/>
          </a:bodyPr>
          <a:lstStyle/>
          <a:p>
            <a:pPr marL="0" indent="0" algn="just">
              <a:buNone/>
            </a:pPr>
            <a:r>
              <a:rPr lang="en-US" sz="2800" dirty="0">
                <a:solidFill>
                  <a:srgbClr val="002060"/>
                </a:solidFill>
              </a:rPr>
              <a:t>Reserve words in java is called java keywords. As we know keywords are not allow to use for any identifiers name. </a:t>
            </a:r>
          </a:p>
        </p:txBody>
      </p:sp>
      <p:pic>
        <p:nvPicPr>
          <p:cNvPr id="5" name="Picture 4">
            <a:extLst>
              <a:ext uri="{FF2B5EF4-FFF2-40B4-BE49-F238E27FC236}">
                <a16:creationId xmlns:a16="http://schemas.microsoft.com/office/drawing/2014/main" id="{D5B55F31-B97A-B260-6FA4-A59AA7F0A9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0" y="2298860"/>
            <a:ext cx="5763429" cy="3400900"/>
          </a:xfrm>
          <a:prstGeom prst="rect">
            <a:avLst/>
          </a:prstGeom>
        </p:spPr>
      </p:pic>
      <p:pic>
        <p:nvPicPr>
          <p:cNvPr id="7" name="Picture 6">
            <a:extLst>
              <a:ext uri="{FF2B5EF4-FFF2-40B4-BE49-F238E27FC236}">
                <a16:creationId xmlns:a16="http://schemas.microsoft.com/office/drawing/2014/main" id="{663623F6-32F9-D987-573E-14B32BB6FC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971" y="3060966"/>
            <a:ext cx="3086531" cy="2501634"/>
          </a:xfrm>
          <a:prstGeom prst="rect">
            <a:avLst/>
          </a:prstGeom>
        </p:spPr>
      </p:pic>
    </p:spTree>
    <p:extLst>
      <p:ext uri="{BB962C8B-B14F-4D97-AF65-F5344CB8AC3E}">
        <p14:creationId xmlns:p14="http://schemas.microsoft.com/office/powerpoint/2010/main" val="41745261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2B5C8-EF94-D77F-1747-9F782BCFC643}"/>
              </a:ext>
            </a:extLst>
          </p:cNvPr>
          <p:cNvSpPr>
            <a:spLocks noGrp="1"/>
          </p:cNvSpPr>
          <p:nvPr>
            <p:ph type="title"/>
          </p:nvPr>
        </p:nvSpPr>
        <p:spPr>
          <a:xfrm>
            <a:off x="152400" y="-304800"/>
            <a:ext cx="8229600" cy="1143000"/>
          </a:xfrm>
        </p:spPr>
        <p:txBody>
          <a:bodyPr/>
          <a:lstStyle/>
          <a:p>
            <a:pPr algn="l"/>
            <a:r>
              <a:rPr lang="en-US" b="0" i="0" dirty="0">
                <a:solidFill>
                  <a:srgbClr val="C00000"/>
                </a:solidFill>
                <a:effectLst/>
              </a:rPr>
              <a:t>variables</a:t>
            </a:r>
            <a:endParaRPr lang="en-US" dirty="0">
              <a:solidFill>
                <a:srgbClr val="C00000"/>
              </a:solidFill>
            </a:endParaRPr>
          </a:p>
        </p:txBody>
      </p:sp>
      <p:sp>
        <p:nvSpPr>
          <p:cNvPr id="3" name="Content Placeholder 2">
            <a:extLst>
              <a:ext uri="{FF2B5EF4-FFF2-40B4-BE49-F238E27FC236}">
                <a16:creationId xmlns:a16="http://schemas.microsoft.com/office/drawing/2014/main" id="{196C7DBC-E088-6FC0-C7A1-ABFEA6A7D655}"/>
              </a:ext>
            </a:extLst>
          </p:cNvPr>
          <p:cNvSpPr>
            <a:spLocks noGrp="1"/>
          </p:cNvSpPr>
          <p:nvPr>
            <p:ph idx="1"/>
          </p:nvPr>
        </p:nvSpPr>
        <p:spPr>
          <a:xfrm>
            <a:off x="152400" y="838200"/>
            <a:ext cx="8534400" cy="5287963"/>
          </a:xfrm>
        </p:spPr>
        <p:txBody>
          <a:bodyPr>
            <a:normAutofit/>
          </a:bodyPr>
          <a:lstStyle/>
          <a:p>
            <a:pPr marL="0" indent="0" algn="just">
              <a:buNone/>
            </a:pPr>
            <a:r>
              <a:rPr lang="en-US" sz="2400" dirty="0">
                <a:solidFill>
                  <a:srgbClr val="002060"/>
                </a:solidFill>
                <a:effectLst/>
              </a:rPr>
              <a:t>A name of storage location is called variable. Variable can be defined their own scope. So, we can categorize the variable with the help of its type and its scope. </a:t>
            </a:r>
          </a:p>
          <a:p>
            <a:pPr marL="0" indent="0" algn="just">
              <a:buNone/>
            </a:pPr>
            <a:r>
              <a:rPr lang="en-US" sz="2400" dirty="0">
                <a:solidFill>
                  <a:srgbClr val="002060"/>
                </a:solidFill>
                <a:effectLst/>
              </a:rPr>
              <a:t>According to types:</a:t>
            </a:r>
          </a:p>
          <a:p>
            <a:pPr marL="0" indent="0" algn="just">
              <a:buNone/>
            </a:pPr>
            <a:r>
              <a:rPr lang="en-US" sz="2400" b="1" dirty="0">
                <a:solidFill>
                  <a:srgbClr val="002060"/>
                </a:solidFill>
                <a:effectLst/>
              </a:rPr>
              <a:t>syntax</a:t>
            </a:r>
            <a:r>
              <a:rPr lang="en-US" sz="2400" dirty="0">
                <a:solidFill>
                  <a:srgbClr val="002060"/>
                </a:solidFill>
                <a:effectLst/>
              </a:rPr>
              <a:t>:</a:t>
            </a:r>
          </a:p>
          <a:p>
            <a:pPr marL="0" indent="0" algn="just">
              <a:buNone/>
            </a:pPr>
            <a:r>
              <a:rPr lang="en-US" sz="2400" dirty="0" err="1">
                <a:solidFill>
                  <a:srgbClr val="002060"/>
                </a:solidFill>
                <a:effectLst/>
              </a:rPr>
              <a:t>varibaleType</a:t>
            </a:r>
            <a:r>
              <a:rPr lang="en-US" sz="2400" dirty="0">
                <a:solidFill>
                  <a:srgbClr val="002060"/>
                </a:solidFill>
                <a:effectLst/>
              </a:rPr>
              <a:t> </a:t>
            </a:r>
            <a:r>
              <a:rPr lang="en-US" sz="2400" dirty="0" err="1">
                <a:solidFill>
                  <a:srgbClr val="002060"/>
                </a:solidFill>
                <a:effectLst/>
              </a:rPr>
              <a:t>variableName</a:t>
            </a:r>
            <a:r>
              <a:rPr lang="en-US" sz="2400" dirty="0">
                <a:solidFill>
                  <a:srgbClr val="002060"/>
                </a:solidFill>
                <a:effectLst/>
              </a:rPr>
              <a:t>;</a:t>
            </a:r>
          </a:p>
          <a:p>
            <a:pPr marL="0" indent="0" algn="just">
              <a:buNone/>
            </a:pPr>
            <a:r>
              <a:rPr lang="en-US" sz="2400" dirty="0" err="1">
                <a:solidFill>
                  <a:srgbClr val="002060"/>
                </a:solidFill>
                <a:effectLst/>
              </a:rPr>
              <a:t>eg</a:t>
            </a:r>
            <a:r>
              <a:rPr lang="en-US" sz="2400" dirty="0">
                <a:solidFill>
                  <a:srgbClr val="002060"/>
                </a:solidFill>
                <a:effectLst/>
              </a:rPr>
              <a:t>: int </a:t>
            </a:r>
            <a:r>
              <a:rPr lang="en-US" sz="2400" dirty="0" err="1">
                <a:solidFill>
                  <a:srgbClr val="002060"/>
                </a:solidFill>
                <a:effectLst/>
              </a:rPr>
              <a:t>registrationNumber</a:t>
            </a:r>
            <a:r>
              <a:rPr lang="en-US" sz="2400" dirty="0">
                <a:solidFill>
                  <a:srgbClr val="002060"/>
                </a:solidFill>
                <a:effectLst/>
              </a:rPr>
              <a:t>;</a:t>
            </a:r>
          </a:p>
          <a:p>
            <a:pPr marL="0" indent="0" algn="just">
              <a:buNone/>
            </a:pPr>
            <a:r>
              <a:rPr lang="en-US" sz="2400" b="1" dirty="0">
                <a:solidFill>
                  <a:srgbClr val="002060"/>
                </a:solidFill>
                <a:effectLst/>
              </a:rPr>
              <a:t>According to scope</a:t>
            </a:r>
            <a:r>
              <a:rPr lang="en-US" sz="2400" dirty="0">
                <a:solidFill>
                  <a:srgbClr val="002060"/>
                </a:solidFill>
                <a:effectLst/>
              </a:rPr>
              <a:t>:</a:t>
            </a:r>
          </a:p>
          <a:p>
            <a:pPr marL="0" indent="0" algn="just">
              <a:buNone/>
            </a:pPr>
            <a:r>
              <a:rPr lang="en-US" sz="2400" dirty="0">
                <a:solidFill>
                  <a:srgbClr val="002060"/>
                </a:solidFill>
                <a:effectLst/>
              </a:rPr>
              <a:t>it can be local, instance and static</a:t>
            </a:r>
          </a:p>
          <a:p>
            <a:pPr marL="0" indent="0">
              <a:buNone/>
            </a:pPr>
            <a:endParaRPr lang="en-US" sz="2400" dirty="0"/>
          </a:p>
        </p:txBody>
      </p:sp>
      <p:pic>
        <p:nvPicPr>
          <p:cNvPr id="1026" name="Picture 2">
            <a:extLst>
              <a:ext uri="{FF2B5EF4-FFF2-40B4-BE49-F238E27FC236}">
                <a16:creationId xmlns:a16="http://schemas.microsoft.com/office/drawing/2014/main" id="{3AEA2360-957E-B7B3-F78D-93F06CCBD9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0498" y="1828800"/>
            <a:ext cx="3638550" cy="2771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90154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AA856-20F3-76E6-B06B-4621CDE9A46C}"/>
              </a:ext>
            </a:extLst>
          </p:cNvPr>
          <p:cNvSpPr>
            <a:spLocks noGrp="1"/>
          </p:cNvSpPr>
          <p:nvPr>
            <p:ph type="title"/>
          </p:nvPr>
        </p:nvSpPr>
        <p:spPr>
          <a:xfrm>
            <a:off x="152400" y="76200"/>
            <a:ext cx="8534400" cy="381000"/>
          </a:xfrm>
        </p:spPr>
        <p:txBody>
          <a:bodyPr>
            <a:normAutofit fontScale="90000"/>
          </a:bodyPr>
          <a:lstStyle/>
          <a:p>
            <a:pPr algn="l"/>
            <a:r>
              <a:rPr lang="en-US" dirty="0">
                <a:solidFill>
                  <a:srgbClr val="C00000"/>
                </a:solidFill>
              </a:rPr>
              <a:t>using primitive data types</a:t>
            </a:r>
          </a:p>
        </p:txBody>
      </p:sp>
      <p:sp>
        <p:nvSpPr>
          <p:cNvPr id="3" name="Content Placeholder 2">
            <a:extLst>
              <a:ext uri="{FF2B5EF4-FFF2-40B4-BE49-F238E27FC236}">
                <a16:creationId xmlns:a16="http://schemas.microsoft.com/office/drawing/2014/main" id="{F0CEFE76-BD35-0EBB-1650-EFBD270712BA}"/>
              </a:ext>
            </a:extLst>
          </p:cNvPr>
          <p:cNvSpPr>
            <a:spLocks noGrp="1"/>
          </p:cNvSpPr>
          <p:nvPr>
            <p:ph idx="1"/>
          </p:nvPr>
        </p:nvSpPr>
        <p:spPr>
          <a:xfrm>
            <a:off x="0" y="914400"/>
            <a:ext cx="5029200" cy="4525963"/>
          </a:xfrm>
        </p:spPr>
        <p:txBody>
          <a:bodyPr>
            <a:normAutofit/>
          </a:bodyPr>
          <a:lstStyle/>
          <a:p>
            <a:pPr marL="0" indent="0" algn="just">
              <a:buNone/>
            </a:pPr>
            <a:r>
              <a:rPr lang="en-US" sz="2000" b="1" dirty="0">
                <a:solidFill>
                  <a:srgbClr val="002060"/>
                </a:solidFill>
                <a:effectLst/>
              </a:rPr>
              <a:t>Data types in Java</a:t>
            </a:r>
            <a:r>
              <a:rPr lang="en-US" sz="2000" dirty="0">
                <a:solidFill>
                  <a:srgbClr val="002060"/>
                </a:solidFill>
                <a:effectLst/>
              </a:rPr>
              <a:t>: Data types means type of your data or user input. To define our data which will be use in our application we need to define with its type so, that our compiler can understand what operation or task we want to perform.</a:t>
            </a:r>
          </a:p>
          <a:p>
            <a:pPr marL="0" indent="0" algn="just">
              <a:buNone/>
            </a:pPr>
            <a:r>
              <a:rPr lang="en-US" sz="2000" dirty="0">
                <a:solidFill>
                  <a:srgbClr val="002060"/>
                </a:solidFill>
                <a:effectLst/>
              </a:rPr>
              <a:t>In java we can categorize data types in two ways : one is primitive and another one is non primitive</a:t>
            </a:r>
          </a:p>
          <a:p>
            <a:endParaRPr lang="en-US" sz="2000" dirty="0">
              <a:solidFill>
                <a:srgbClr val="002060"/>
              </a:solidFill>
            </a:endParaRPr>
          </a:p>
        </p:txBody>
      </p:sp>
      <p:pic>
        <p:nvPicPr>
          <p:cNvPr id="2050" name="Picture 2">
            <a:extLst>
              <a:ext uri="{FF2B5EF4-FFF2-40B4-BE49-F238E27FC236}">
                <a16:creationId xmlns:a16="http://schemas.microsoft.com/office/drawing/2014/main" id="{79A30A72-F238-60C7-390B-731104E117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9200" y="1066799"/>
            <a:ext cx="3886200" cy="36642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66987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2F933-2DB8-AE54-63A2-7B8FDD617917}"/>
              </a:ext>
            </a:extLst>
          </p:cNvPr>
          <p:cNvSpPr>
            <a:spLocks noGrp="1"/>
          </p:cNvSpPr>
          <p:nvPr>
            <p:ph type="title"/>
          </p:nvPr>
        </p:nvSpPr>
        <p:spPr>
          <a:xfrm>
            <a:off x="609600" y="-152400"/>
            <a:ext cx="5562600" cy="685801"/>
          </a:xfrm>
        </p:spPr>
        <p:txBody>
          <a:bodyPr>
            <a:normAutofit fontScale="90000"/>
          </a:bodyPr>
          <a:lstStyle/>
          <a:p>
            <a:pPr algn="l"/>
            <a:r>
              <a:rPr lang="en-US" sz="4400" dirty="0">
                <a:solidFill>
                  <a:srgbClr val="C00000"/>
                </a:solidFill>
                <a:effectLst/>
              </a:rPr>
              <a:t>Primitive data types</a:t>
            </a:r>
            <a:endParaRPr lang="en-US" dirty="0">
              <a:solidFill>
                <a:srgbClr val="C00000"/>
              </a:solidFill>
            </a:endParaRPr>
          </a:p>
        </p:txBody>
      </p:sp>
      <p:sp>
        <p:nvSpPr>
          <p:cNvPr id="3" name="Content Placeholder 2">
            <a:extLst>
              <a:ext uri="{FF2B5EF4-FFF2-40B4-BE49-F238E27FC236}">
                <a16:creationId xmlns:a16="http://schemas.microsoft.com/office/drawing/2014/main" id="{C4AD285B-3CB8-8573-8E09-51608BD5A3BF}"/>
              </a:ext>
            </a:extLst>
          </p:cNvPr>
          <p:cNvSpPr>
            <a:spLocks noGrp="1"/>
          </p:cNvSpPr>
          <p:nvPr>
            <p:ph idx="1"/>
          </p:nvPr>
        </p:nvSpPr>
        <p:spPr>
          <a:xfrm>
            <a:off x="195548" y="685800"/>
            <a:ext cx="8338851" cy="5334000"/>
          </a:xfrm>
        </p:spPr>
        <p:txBody>
          <a:bodyPr>
            <a:noAutofit/>
          </a:bodyPr>
          <a:lstStyle/>
          <a:p>
            <a:pPr marL="0" indent="0">
              <a:buNone/>
            </a:pPr>
            <a:r>
              <a:rPr lang="en-US" sz="2000" dirty="0">
                <a:solidFill>
                  <a:srgbClr val="002060"/>
                </a:solidFill>
              </a:rPr>
              <a:t>Numeric Types:</a:t>
            </a:r>
          </a:p>
          <a:p>
            <a:pPr marL="0" indent="0">
              <a:buNone/>
            </a:pPr>
            <a:r>
              <a:rPr lang="en-US" sz="2000" dirty="0">
                <a:solidFill>
                  <a:srgbClr val="002060"/>
                </a:solidFill>
              </a:rPr>
              <a:t>    Integral Types:</a:t>
            </a:r>
          </a:p>
          <a:p>
            <a:pPr marL="0" indent="0">
              <a:buNone/>
            </a:pPr>
            <a:r>
              <a:rPr lang="en-US" sz="2000" dirty="0">
                <a:solidFill>
                  <a:srgbClr val="002060"/>
                </a:solidFill>
              </a:rPr>
              <a:t>        byte: 8-bit signed integer</a:t>
            </a:r>
          </a:p>
          <a:p>
            <a:pPr marL="0" indent="0">
              <a:buNone/>
            </a:pPr>
            <a:r>
              <a:rPr lang="en-US" sz="2000" dirty="0">
                <a:solidFill>
                  <a:srgbClr val="002060"/>
                </a:solidFill>
              </a:rPr>
              <a:t>        short: 16-bit signed integer</a:t>
            </a:r>
          </a:p>
          <a:p>
            <a:pPr marL="0" indent="0">
              <a:buNone/>
            </a:pPr>
            <a:r>
              <a:rPr lang="en-US" sz="2000" dirty="0">
                <a:solidFill>
                  <a:srgbClr val="002060"/>
                </a:solidFill>
              </a:rPr>
              <a:t>        int: 32-bit signed integer</a:t>
            </a:r>
          </a:p>
          <a:p>
            <a:pPr marL="0" indent="0">
              <a:buNone/>
            </a:pPr>
            <a:r>
              <a:rPr lang="en-US" sz="2000" dirty="0">
                <a:solidFill>
                  <a:srgbClr val="002060"/>
                </a:solidFill>
              </a:rPr>
              <a:t>        long: 64-bit signed integer</a:t>
            </a:r>
          </a:p>
          <a:p>
            <a:pPr marL="0" indent="0">
              <a:buNone/>
            </a:pPr>
            <a:r>
              <a:rPr lang="en-US" sz="2000" dirty="0">
                <a:solidFill>
                  <a:srgbClr val="002060"/>
                </a:solidFill>
              </a:rPr>
              <a:t>    Floating-Point Types:</a:t>
            </a:r>
          </a:p>
          <a:p>
            <a:pPr marL="0" indent="0">
              <a:buNone/>
            </a:pPr>
            <a:r>
              <a:rPr lang="en-US" sz="2000" dirty="0">
                <a:solidFill>
                  <a:srgbClr val="002060"/>
                </a:solidFill>
              </a:rPr>
              <a:t>        float: 32-bit floating-point number</a:t>
            </a:r>
          </a:p>
          <a:p>
            <a:pPr marL="0" indent="0">
              <a:buNone/>
            </a:pPr>
            <a:r>
              <a:rPr lang="en-US" sz="2000" dirty="0">
                <a:solidFill>
                  <a:srgbClr val="002060"/>
                </a:solidFill>
              </a:rPr>
              <a:t>        double: 64-bit floating-point number</a:t>
            </a:r>
          </a:p>
          <a:p>
            <a:pPr marL="0" indent="0">
              <a:buNone/>
            </a:pPr>
            <a:r>
              <a:rPr lang="en-US" sz="2000" dirty="0">
                <a:solidFill>
                  <a:srgbClr val="002060"/>
                </a:solidFill>
              </a:rPr>
              <a:t>Character Type:</a:t>
            </a:r>
          </a:p>
          <a:p>
            <a:pPr marL="0" indent="0">
              <a:buNone/>
            </a:pPr>
            <a:r>
              <a:rPr lang="en-US" sz="2000" dirty="0">
                <a:solidFill>
                  <a:srgbClr val="002060"/>
                </a:solidFill>
              </a:rPr>
              <a:t>    char: 16-bit Unicode character</a:t>
            </a:r>
          </a:p>
          <a:p>
            <a:pPr marL="0" indent="0">
              <a:buNone/>
            </a:pPr>
            <a:r>
              <a:rPr lang="en-US" sz="2000" dirty="0">
                <a:solidFill>
                  <a:srgbClr val="002060"/>
                </a:solidFill>
              </a:rPr>
              <a:t>Boolean Type:</a:t>
            </a:r>
          </a:p>
          <a:p>
            <a:pPr marL="0" indent="0">
              <a:buNone/>
            </a:pPr>
            <a:r>
              <a:rPr lang="en-US" sz="2000" dirty="0">
                <a:solidFill>
                  <a:srgbClr val="002060"/>
                </a:solidFill>
              </a:rPr>
              <a:t>    boolean: Represents true or false values</a:t>
            </a:r>
          </a:p>
        </p:txBody>
      </p:sp>
      <p:sp>
        <p:nvSpPr>
          <p:cNvPr id="6" name="TextBox 5">
            <a:extLst>
              <a:ext uri="{FF2B5EF4-FFF2-40B4-BE49-F238E27FC236}">
                <a16:creationId xmlns:a16="http://schemas.microsoft.com/office/drawing/2014/main" id="{27467243-F313-0DC3-8E5E-A2E171700B64}"/>
              </a:ext>
            </a:extLst>
          </p:cNvPr>
          <p:cNvSpPr txBox="1"/>
          <p:nvPr/>
        </p:nvSpPr>
        <p:spPr>
          <a:xfrm>
            <a:off x="4724400" y="1144739"/>
            <a:ext cx="4114800" cy="2031325"/>
          </a:xfrm>
          <a:prstGeom prst="rect">
            <a:avLst/>
          </a:prstGeom>
          <a:solidFill>
            <a:schemeClr val="tx2">
              <a:lumMod val="20000"/>
              <a:lumOff val="80000"/>
            </a:schemeClr>
          </a:solidFill>
        </p:spPr>
        <p:txBody>
          <a:bodyPr wrap="square">
            <a:spAutoFit/>
          </a:bodyPr>
          <a:lstStyle/>
          <a:p>
            <a:r>
              <a:rPr lang="en-US" dirty="0"/>
              <a:t> byte </a:t>
            </a:r>
            <a:r>
              <a:rPr lang="en-US" dirty="0" err="1"/>
              <a:t>myByte</a:t>
            </a:r>
            <a:r>
              <a:rPr lang="en-US" dirty="0"/>
              <a:t> = 127;</a:t>
            </a:r>
          </a:p>
          <a:p>
            <a:r>
              <a:rPr lang="en-US" dirty="0"/>
              <a:t> short </a:t>
            </a:r>
            <a:r>
              <a:rPr lang="en-US" dirty="0" err="1"/>
              <a:t>myShort</a:t>
            </a:r>
            <a:r>
              <a:rPr lang="en-US" dirty="0"/>
              <a:t> = 32000;</a:t>
            </a:r>
          </a:p>
          <a:p>
            <a:r>
              <a:rPr lang="en-US" dirty="0"/>
              <a:t>  int </a:t>
            </a:r>
            <a:r>
              <a:rPr lang="en-US" dirty="0" err="1"/>
              <a:t>myInt</a:t>
            </a:r>
            <a:r>
              <a:rPr lang="en-US" dirty="0"/>
              <a:t> = 2000000000;</a:t>
            </a:r>
          </a:p>
          <a:p>
            <a:r>
              <a:rPr lang="en-US" dirty="0"/>
              <a:t>  long </a:t>
            </a:r>
            <a:r>
              <a:rPr lang="en-US" dirty="0" err="1"/>
              <a:t>myLong</a:t>
            </a:r>
            <a:r>
              <a:rPr lang="en-US" dirty="0"/>
              <a:t> = 9223372036854775807L;</a:t>
            </a:r>
          </a:p>
          <a:p>
            <a:r>
              <a:rPr lang="en-US" dirty="0"/>
              <a:t>   float </a:t>
            </a:r>
            <a:r>
              <a:rPr lang="en-US" dirty="0" err="1"/>
              <a:t>myFloat</a:t>
            </a:r>
            <a:r>
              <a:rPr lang="en-US" dirty="0"/>
              <a:t> = 3.14f;</a:t>
            </a:r>
          </a:p>
          <a:p>
            <a:r>
              <a:rPr lang="en-US" dirty="0"/>
              <a:t>   double </a:t>
            </a:r>
            <a:r>
              <a:rPr lang="en-US" dirty="0" err="1"/>
              <a:t>myDouble</a:t>
            </a:r>
            <a:r>
              <a:rPr lang="en-US" dirty="0"/>
              <a:t> = 2.71828;</a:t>
            </a:r>
          </a:p>
          <a:p>
            <a:r>
              <a:rPr lang="en-US" dirty="0"/>
              <a:t>   char </a:t>
            </a:r>
            <a:r>
              <a:rPr lang="en-US" dirty="0" err="1"/>
              <a:t>myChar</a:t>
            </a:r>
            <a:r>
              <a:rPr lang="en-US" dirty="0"/>
              <a:t> = 'A';</a:t>
            </a:r>
          </a:p>
        </p:txBody>
      </p:sp>
    </p:spTree>
    <p:extLst>
      <p:ext uri="{BB962C8B-B14F-4D97-AF65-F5344CB8AC3E}">
        <p14:creationId xmlns:p14="http://schemas.microsoft.com/office/powerpoint/2010/main" val="5790704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FB61E-59EE-5E11-F67B-ED8373CA4540}"/>
              </a:ext>
            </a:extLst>
          </p:cNvPr>
          <p:cNvSpPr>
            <a:spLocks noGrp="1"/>
          </p:cNvSpPr>
          <p:nvPr>
            <p:ph type="title"/>
          </p:nvPr>
        </p:nvSpPr>
        <p:spPr>
          <a:xfrm>
            <a:off x="457200" y="0"/>
            <a:ext cx="8229600" cy="457200"/>
          </a:xfrm>
        </p:spPr>
        <p:txBody>
          <a:bodyPr>
            <a:normAutofit fontScale="90000"/>
          </a:bodyPr>
          <a:lstStyle/>
          <a:p>
            <a:pPr algn="l"/>
            <a:r>
              <a:rPr lang="en-US" sz="4000" dirty="0">
                <a:solidFill>
                  <a:srgbClr val="C00000"/>
                </a:solidFill>
                <a:effectLst/>
              </a:rPr>
              <a:t>Non Primitive data types</a:t>
            </a:r>
            <a:endParaRPr lang="en-US" sz="4000" dirty="0">
              <a:solidFill>
                <a:srgbClr val="C00000"/>
              </a:solidFill>
            </a:endParaRPr>
          </a:p>
        </p:txBody>
      </p:sp>
      <p:sp>
        <p:nvSpPr>
          <p:cNvPr id="3" name="Content Placeholder 2">
            <a:extLst>
              <a:ext uri="{FF2B5EF4-FFF2-40B4-BE49-F238E27FC236}">
                <a16:creationId xmlns:a16="http://schemas.microsoft.com/office/drawing/2014/main" id="{F5A9D5E9-E6CB-432E-F3A4-B8A753FC7D8B}"/>
              </a:ext>
            </a:extLst>
          </p:cNvPr>
          <p:cNvSpPr>
            <a:spLocks noGrp="1"/>
          </p:cNvSpPr>
          <p:nvPr>
            <p:ph idx="1"/>
          </p:nvPr>
        </p:nvSpPr>
        <p:spPr>
          <a:xfrm>
            <a:off x="304800" y="762000"/>
            <a:ext cx="7391400" cy="1981200"/>
          </a:xfrm>
        </p:spPr>
        <p:txBody>
          <a:bodyPr>
            <a:normAutofit fontScale="70000" lnSpcReduction="20000"/>
          </a:bodyPr>
          <a:lstStyle/>
          <a:p>
            <a:pPr marL="0" indent="0">
              <a:buNone/>
            </a:pPr>
            <a:r>
              <a:rPr lang="en-US" dirty="0">
                <a:solidFill>
                  <a:srgbClr val="002060"/>
                </a:solidFill>
              </a:rPr>
              <a:t>Reference Data Types:</a:t>
            </a:r>
          </a:p>
          <a:p>
            <a:pPr marL="0" indent="0">
              <a:buNone/>
            </a:pPr>
            <a:r>
              <a:rPr lang="en-US" dirty="0">
                <a:solidFill>
                  <a:srgbClr val="002060"/>
                </a:solidFill>
              </a:rPr>
              <a:t>    Object Types:</a:t>
            </a:r>
          </a:p>
          <a:p>
            <a:pPr marL="0" indent="0">
              <a:buNone/>
            </a:pPr>
            <a:r>
              <a:rPr lang="en-US" dirty="0">
                <a:solidFill>
                  <a:srgbClr val="002060"/>
                </a:solidFill>
              </a:rPr>
              <a:t>        String: Represents a sequence of characters.</a:t>
            </a:r>
          </a:p>
          <a:p>
            <a:pPr marL="0" indent="0">
              <a:buNone/>
            </a:pPr>
            <a:r>
              <a:rPr lang="en-US" dirty="0">
                <a:solidFill>
                  <a:srgbClr val="002060"/>
                </a:solidFill>
              </a:rPr>
              <a:t>        Arrays: Collection of elements of the same type.</a:t>
            </a:r>
          </a:p>
          <a:p>
            <a:pPr marL="0" indent="0">
              <a:buNone/>
            </a:pPr>
            <a:r>
              <a:rPr lang="en-US" dirty="0">
                <a:solidFill>
                  <a:srgbClr val="002060"/>
                </a:solidFill>
              </a:rPr>
              <a:t>        Custom Objects: User-defined classes and interfaces.</a:t>
            </a:r>
          </a:p>
        </p:txBody>
      </p:sp>
      <p:sp>
        <p:nvSpPr>
          <p:cNvPr id="5" name="TextBox 4">
            <a:extLst>
              <a:ext uri="{FF2B5EF4-FFF2-40B4-BE49-F238E27FC236}">
                <a16:creationId xmlns:a16="http://schemas.microsoft.com/office/drawing/2014/main" id="{6B0AAB38-82AB-F2F4-FC4F-FE6B86917D46}"/>
              </a:ext>
            </a:extLst>
          </p:cNvPr>
          <p:cNvSpPr txBox="1"/>
          <p:nvPr/>
        </p:nvSpPr>
        <p:spPr>
          <a:xfrm>
            <a:off x="1143000" y="2590800"/>
            <a:ext cx="5486400" cy="2862322"/>
          </a:xfrm>
          <a:prstGeom prst="rect">
            <a:avLst/>
          </a:prstGeom>
          <a:solidFill>
            <a:schemeClr val="accent2">
              <a:lumMod val="20000"/>
              <a:lumOff val="80000"/>
            </a:schemeClr>
          </a:solidFill>
        </p:spPr>
        <p:txBody>
          <a:bodyPr wrap="square">
            <a:spAutoFit/>
          </a:bodyPr>
          <a:lstStyle/>
          <a:p>
            <a:r>
              <a:rPr lang="en-US" dirty="0"/>
              <a:t>// String is a reference data type</a:t>
            </a:r>
          </a:p>
          <a:p>
            <a:r>
              <a:rPr lang="en-US" dirty="0"/>
              <a:t>String name = "Kumar";</a:t>
            </a:r>
          </a:p>
          <a:p>
            <a:r>
              <a:rPr lang="en-US" dirty="0"/>
              <a:t>// Arrays are reference data types</a:t>
            </a:r>
          </a:p>
          <a:p>
            <a:r>
              <a:rPr lang="en-US" dirty="0"/>
              <a:t>int[] numbers = new int[] { 1, 2, 3, 4 };</a:t>
            </a:r>
          </a:p>
          <a:p>
            <a:r>
              <a:rPr lang="en-US" dirty="0"/>
              <a:t>// Custom classes are reference data types</a:t>
            </a:r>
          </a:p>
          <a:p>
            <a:r>
              <a:rPr lang="en-US" dirty="0"/>
              <a:t>class Person {</a:t>
            </a:r>
          </a:p>
          <a:p>
            <a:r>
              <a:rPr lang="en-US" dirty="0"/>
              <a:t>String name;</a:t>
            </a:r>
          </a:p>
          <a:p>
            <a:r>
              <a:rPr lang="en-US" dirty="0"/>
              <a:t>int age;</a:t>
            </a:r>
          </a:p>
          <a:p>
            <a:r>
              <a:rPr lang="en-US" dirty="0"/>
              <a:t>}</a:t>
            </a:r>
          </a:p>
          <a:p>
            <a:r>
              <a:rPr lang="en-US" dirty="0"/>
              <a:t>Person </a:t>
            </a:r>
            <a:r>
              <a:rPr lang="en-US" dirty="0" err="1"/>
              <a:t>personObj</a:t>
            </a:r>
            <a:r>
              <a:rPr lang="en-US" dirty="0"/>
              <a:t> = new Person();</a:t>
            </a:r>
          </a:p>
        </p:txBody>
      </p:sp>
    </p:spTree>
    <p:extLst>
      <p:ext uri="{BB962C8B-B14F-4D97-AF65-F5344CB8AC3E}">
        <p14:creationId xmlns:p14="http://schemas.microsoft.com/office/powerpoint/2010/main" val="29382447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3EEBB0E-EB7C-3FE1-7F72-10DB6EB9FC01}"/>
              </a:ext>
            </a:extLst>
          </p:cNvPr>
          <p:cNvPicPr>
            <a:picLocks noGrp="1" noChangeAspect="1"/>
          </p:cNvPicPr>
          <p:nvPr>
            <p:ph idx="1"/>
          </p:nvPr>
        </p:nvPicPr>
        <p:blipFill>
          <a:blip r:embed="rId2"/>
          <a:stretch>
            <a:fillRect/>
          </a:stretch>
        </p:blipFill>
        <p:spPr>
          <a:xfrm>
            <a:off x="76200" y="990600"/>
            <a:ext cx="8644944" cy="2590800"/>
          </a:xfrm>
        </p:spPr>
      </p:pic>
      <p:sp>
        <p:nvSpPr>
          <p:cNvPr id="6" name="TextBox 5">
            <a:extLst>
              <a:ext uri="{FF2B5EF4-FFF2-40B4-BE49-F238E27FC236}">
                <a16:creationId xmlns:a16="http://schemas.microsoft.com/office/drawing/2014/main" id="{5E4A424B-DC6B-3EAF-733D-6137CD7DE22E}"/>
              </a:ext>
            </a:extLst>
          </p:cNvPr>
          <p:cNvSpPr txBox="1"/>
          <p:nvPr/>
        </p:nvSpPr>
        <p:spPr>
          <a:xfrm>
            <a:off x="762000" y="3429000"/>
            <a:ext cx="2234522" cy="369332"/>
          </a:xfrm>
          <a:prstGeom prst="rect">
            <a:avLst/>
          </a:prstGeom>
          <a:noFill/>
        </p:spPr>
        <p:txBody>
          <a:bodyPr wrap="none" rtlCol="0">
            <a:spAutoFit/>
          </a:bodyPr>
          <a:lstStyle/>
          <a:p>
            <a:r>
              <a:rPr lang="en-US" dirty="0">
                <a:hlinkClick r:id="rId3"/>
              </a:rPr>
              <a:t>Click here to get Code</a:t>
            </a:r>
            <a:endParaRPr lang="en-US" dirty="0"/>
          </a:p>
        </p:txBody>
      </p:sp>
    </p:spTree>
    <p:extLst>
      <p:ext uri="{BB962C8B-B14F-4D97-AF65-F5344CB8AC3E}">
        <p14:creationId xmlns:p14="http://schemas.microsoft.com/office/powerpoint/2010/main" val="1476666190"/>
      </p:ext>
    </p:extLst>
  </p:cSld>
  <p:clrMapOvr>
    <a:masterClrMapping/>
  </p:clrMapOvr>
</p:sld>
</file>

<file path=ppt/theme/theme1.xml><?xml version="1.0" encoding="utf-8"?>
<a:theme xmlns:a="http://schemas.openxmlformats.org/drawingml/2006/main" name="Lpu theme final with copyright(S)">
  <a:themeElements>
    <a:clrScheme name="Custom 1">
      <a:dk1>
        <a:sysClr val="windowText" lastClr="000000"/>
      </a:dk1>
      <a:lt1>
        <a:sysClr val="window" lastClr="FFFFFF"/>
      </a:lt1>
      <a:dk2>
        <a:srgbClr val="04617B"/>
      </a:dk2>
      <a:lt2>
        <a:srgbClr val="DBF5F9"/>
      </a:lt2>
      <a:accent1>
        <a:srgbClr val="0F6FC6"/>
      </a:accent1>
      <a:accent2>
        <a:srgbClr val="009DD9"/>
      </a:accent2>
      <a:accent3>
        <a:srgbClr val="0BD0D9"/>
      </a:accent3>
      <a:accent4>
        <a:srgbClr val="009DD9"/>
      </a:accent4>
      <a:accent5>
        <a:srgbClr val="009DD9"/>
      </a:accent5>
      <a:accent6>
        <a:srgbClr val="009DD9"/>
      </a:accent6>
      <a:hlink>
        <a:srgbClr val="009DD9"/>
      </a:hlink>
      <a:folHlink>
        <a:srgbClr val="85DFD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Lpu theme final with copyright(S)</Template>
  <TotalTime>6819</TotalTime>
  <Words>1178</Words>
  <Application>Microsoft Office PowerPoint</Application>
  <PresentationFormat>On-screen Show (4:3)</PresentationFormat>
  <Paragraphs>155</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Arial Rounded MT Bold</vt:lpstr>
      <vt:lpstr>Calibri</vt:lpstr>
      <vt:lpstr>Courier New</vt:lpstr>
      <vt:lpstr>Tahoma</vt:lpstr>
      <vt:lpstr>Wingdings</vt:lpstr>
      <vt:lpstr>Lpu theme final with copyright(S)</vt:lpstr>
      <vt:lpstr>CAP477 PROGRAMMING IN JAVA</vt:lpstr>
      <vt:lpstr>PowerPoint Presentation</vt:lpstr>
      <vt:lpstr>identifiers</vt:lpstr>
      <vt:lpstr>keywords </vt:lpstr>
      <vt:lpstr>variables</vt:lpstr>
      <vt:lpstr>using primitive data types</vt:lpstr>
      <vt:lpstr>Primitive data types</vt:lpstr>
      <vt:lpstr>Non Primitive data types</vt:lpstr>
      <vt:lpstr>PowerPoint Presentation</vt:lpstr>
      <vt:lpstr>Wrapper class</vt:lpstr>
      <vt:lpstr>type conversion</vt:lpstr>
      <vt:lpstr>PowerPoint Presentation</vt:lpstr>
      <vt:lpstr>PowerPoint Presentation</vt:lpstr>
      <vt:lpstr>static keyword</vt:lpstr>
      <vt:lpstr>PowerPoint Presentation</vt:lpstr>
      <vt:lpstr>PowerPoint Presentation</vt:lpstr>
      <vt:lpstr>access modifiers</vt:lpstr>
      <vt:lpstr>PowerPoint Presentation</vt:lpstr>
      <vt:lpstr>PowerPoint Presentation</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dc:creator>
  <cp:lastModifiedBy>hp</cp:lastModifiedBy>
  <cp:revision>272</cp:revision>
  <cp:lastPrinted>2022-05-16T10:48:32Z</cp:lastPrinted>
  <dcterms:created xsi:type="dcterms:W3CDTF">2014-05-25T11:13:57Z</dcterms:created>
  <dcterms:modified xsi:type="dcterms:W3CDTF">2024-02-14T05:35:36Z</dcterms:modified>
</cp:coreProperties>
</file>