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8" r:id="rId5"/>
    <p:sldId id="266" r:id="rId6"/>
    <p:sldId id="267" r:id="rId7"/>
    <p:sldId id="270" r:id="rId8"/>
    <p:sldId id="272" r:id="rId9"/>
    <p:sldId id="273" r:id="rId10"/>
    <p:sldId id="275"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2/4/2024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7425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20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46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2/4/2024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33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4225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07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64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84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180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231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2/4/2024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328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2/4/2024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pic>
        <p:nvPicPr>
          <p:cNvPr id="7" name="Picture 6">
            <a:extLst>
              <a:ext uri="{FF2B5EF4-FFF2-40B4-BE49-F238E27FC236}">
                <a16:creationId xmlns:a16="http://schemas.microsoft.com/office/drawing/2014/main" id="{80ED148F-6163-4DA4-2F7B-663E2227AF1A}"/>
              </a:ext>
            </a:extLst>
          </p:cNvPr>
          <p:cNvPicPr>
            <a:picLocks noChangeAspect="1"/>
          </p:cNvPicPr>
          <p:nvPr userDrawn="1"/>
        </p:nvPicPr>
        <p:blipFill>
          <a:blip r:embed="rId13"/>
          <a:stretch>
            <a:fillRect/>
          </a:stretch>
        </p:blipFill>
        <p:spPr>
          <a:xfrm>
            <a:off x="234370" y="125160"/>
            <a:ext cx="11957629" cy="891452"/>
          </a:xfrm>
          <a:prstGeom prst="rect">
            <a:avLst/>
          </a:prstGeom>
        </p:spPr>
      </p:pic>
    </p:spTree>
    <p:extLst>
      <p:ext uri="{BB962C8B-B14F-4D97-AF65-F5344CB8AC3E}">
        <p14:creationId xmlns:p14="http://schemas.microsoft.com/office/powerpoint/2010/main" val="395221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inket.io/java/498159bdd2"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trinket.io/java/1080a86ba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rinket.io/java/5bd4d22cf0"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trinket.io/java/4b034a4d3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rinket.io/java/ee2e650aad"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trinket.io/java/4f76a4c5f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rinket.io/java/8f0c4ae3f6"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trinket.io/java/52977c1ad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rinket.io/java/779bfbab96"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trinket.io/java/67b2b3966f"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trinket.io/java/eacd73a00a"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3592" y="1657350"/>
            <a:ext cx="6975987" cy="1973866"/>
          </a:xfrm>
        </p:spPr>
        <p:txBody>
          <a:bodyPr>
            <a:normAutofit/>
          </a:bodyPr>
          <a:lstStyle/>
          <a:p>
            <a:r>
              <a:rPr lang="en-US" sz="3600" b="1" dirty="0">
                <a:solidFill>
                  <a:srgbClr val="C00000"/>
                </a:solidFill>
              </a:rPr>
              <a:t>CAP477</a:t>
            </a:r>
            <a:br>
              <a:rPr lang="en-US" dirty="0"/>
            </a:br>
            <a:r>
              <a:rPr lang="en-US" sz="4400" dirty="0">
                <a:solidFill>
                  <a:srgbClr val="0000CC"/>
                </a:solidFill>
              </a:rPr>
              <a:t>PROGRAMMING IN JAVA</a:t>
            </a:r>
            <a:endParaRPr lang="en-US" dirty="0">
              <a:solidFill>
                <a:srgbClr val="0000CC"/>
              </a:solidFill>
            </a:endParaRPr>
          </a:p>
        </p:txBody>
      </p:sp>
      <p:pic>
        <p:nvPicPr>
          <p:cNvPr id="6" name="Picture 5">
            <a:extLst>
              <a:ext uri="{FF2B5EF4-FFF2-40B4-BE49-F238E27FC236}">
                <a16:creationId xmlns:a16="http://schemas.microsoft.com/office/drawing/2014/main" id="{5BA98E37-8FF7-FEA1-6776-57B26E7F6667}"/>
              </a:ext>
            </a:extLst>
          </p:cNvPr>
          <p:cNvPicPr>
            <a:picLocks noChangeAspect="1"/>
          </p:cNvPicPr>
          <p:nvPr/>
        </p:nvPicPr>
        <p:blipFill>
          <a:blip r:embed="rId2"/>
          <a:stretch>
            <a:fillRect/>
          </a:stretch>
        </p:blipFill>
        <p:spPr>
          <a:xfrm>
            <a:off x="5257800" y="3965284"/>
            <a:ext cx="1250606" cy="1250606"/>
          </a:xfrm>
          <a:prstGeom prst="rect">
            <a:avLst/>
          </a:prstGeom>
        </p:spPr>
      </p:pic>
      <p:cxnSp>
        <p:nvCxnSpPr>
          <p:cNvPr id="5" name="Straight Connector 4">
            <a:extLst>
              <a:ext uri="{FF2B5EF4-FFF2-40B4-BE49-F238E27FC236}">
                <a16:creationId xmlns:a16="http://schemas.microsoft.com/office/drawing/2014/main" id="{FC88D7F1-3A6A-E6BE-8308-0B0C8A3951DC}"/>
              </a:ext>
            </a:extLst>
          </p:cNvPr>
          <p:cNvCxnSpPr>
            <a:cxnSpLocks/>
          </p:cNvCxnSpPr>
          <p:nvPr/>
        </p:nvCxnSpPr>
        <p:spPr>
          <a:xfrm>
            <a:off x="2502197" y="3547287"/>
            <a:ext cx="6485861" cy="0"/>
          </a:xfrm>
          <a:prstGeom prst="line">
            <a:avLst/>
          </a:prstGeom>
          <a:ln/>
        </p:spPr>
        <p:style>
          <a:lnRef idx="3">
            <a:schemeClr val="dk1"/>
          </a:lnRef>
          <a:fillRef idx="0">
            <a:schemeClr val="dk1"/>
          </a:fillRef>
          <a:effectRef idx="2">
            <a:schemeClr val="dk1"/>
          </a:effectRef>
          <a:fontRef idx="minor">
            <a:schemeClr val="tx1"/>
          </a:fontRef>
        </p:style>
      </p:cxnSp>
      <p:sp>
        <p:nvSpPr>
          <p:cNvPr id="8" name="Title 1">
            <a:extLst>
              <a:ext uri="{FF2B5EF4-FFF2-40B4-BE49-F238E27FC236}">
                <a16:creationId xmlns:a16="http://schemas.microsoft.com/office/drawing/2014/main" id="{4CF229A0-AE4C-CE56-0C82-13672AE1392A}"/>
              </a:ext>
            </a:extLst>
          </p:cNvPr>
          <p:cNvSpPr txBox="1">
            <a:spLocks/>
          </p:cNvSpPr>
          <p:nvPr/>
        </p:nvSpPr>
        <p:spPr>
          <a:xfrm>
            <a:off x="2087526" y="3153885"/>
            <a:ext cx="8123274" cy="20467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solidFill>
                <a:srgbClr val="0000CC"/>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70CA-7DEB-FBC3-D49B-C349EB7D1939}"/>
              </a:ext>
            </a:extLst>
          </p:cNvPr>
          <p:cNvSpPr>
            <a:spLocks noGrp="1"/>
          </p:cNvSpPr>
          <p:nvPr>
            <p:ph type="title"/>
          </p:nvPr>
        </p:nvSpPr>
        <p:spPr/>
        <p:txBody>
          <a:bodyPr/>
          <a:lstStyle/>
          <a:p>
            <a:r>
              <a:rPr lang="en-US" dirty="0"/>
              <a:t>Operator precedence</a:t>
            </a:r>
          </a:p>
        </p:txBody>
      </p:sp>
      <p:graphicFrame>
        <p:nvGraphicFramePr>
          <p:cNvPr id="4" name="Content Placeholder 3">
            <a:extLst>
              <a:ext uri="{FF2B5EF4-FFF2-40B4-BE49-F238E27FC236}">
                <a16:creationId xmlns:a16="http://schemas.microsoft.com/office/drawing/2014/main" id="{6EB9065F-1A40-56D1-E15B-7EDB5EFA022B}"/>
              </a:ext>
            </a:extLst>
          </p:cNvPr>
          <p:cNvGraphicFramePr>
            <a:graphicFrameLocks noGrp="1"/>
          </p:cNvGraphicFramePr>
          <p:nvPr>
            <p:ph idx="1"/>
            <p:extLst>
              <p:ext uri="{D42A27DB-BD31-4B8C-83A1-F6EECF244321}">
                <p14:modId xmlns:p14="http://schemas.microsoft.com/office/powerpoint/2010/main" val="3228185256"/>
              </p:ext>
            </p:extLst>
          </p:nvPr>
        </p:nvGraphicFramePr>
        <p:xfrm>
          <a:off x="1052711" y="2633657"/>
          <a:ext cx="5151141" cy="4114250"/>
        </p:xfrm>
        <a:graphic>
          <a:graphicData uri="http://schemas.openxmlformats.org/drawingml/2006/table">
            <a:tbl>
              <a:tblPr/>
              <a:tblGrid>
                <a:gridCol w="1717047">
                  <a:extLst>
                    <a:ext uri="{9D8B030D-6E8A-4147-A177-3AD203B41FA5}">
                      <a16:colId xmlns:a16="http://schemas.microsoft.com/office/drawing/2014/main" val="208839432"/>
                    </a:ext>
                  </a:extLst>
                </a:gridCol>
                <a:gridCol w="1717047">
                  <a:extLst>
                    <a:ext uri="{9D8B030D-6E8A-4147-A177-3AD203B41FA5}">
                      <a16:colId xmlns:a16="http://schemas.microsoft.com/office/drawing/2014/main" val="1629108148"/>
                    </a:ext>
                  </a:extLst>
                </a:gridCol>
                <a:gridCol w="1717047">
                  <a:extLst>
                    <a:ext uri="{9D8B030D-6E8A-4147-A177-3AD203B41FA5}">
                      <a16:colId xmlns:a16="http://schemas.microsoft.com/office/drawing/2014/main" val="3194408446"/>
                    </a:ext>
                  </a:extLst>
                </a:gridCol>
              </a:tblGrid>
              <a:tr h="350838">
                <a:tc>
                  <a:txBody>
                    <a:bodyPr/>
                    <a:lstStyle/>
                    <a:p>
                      <a:r>
                        <a:rPr lang="en-US" sz="1700" dirty="0"/>
                        <a:t>Precedence</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Operators</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Associativity</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2223713199"/>
                  </a:ext>
                </a:extLst>
              </a:tr>
              <a:tr h="350838">
                <a:tc>
                  <a:txBody>
                    <a:bodyPr/>
                    <a:lstStyle/>
                    <a:p>
                      <a:r>
                        <a:rPr lang="en-US" sz="1700"/>
                        <a:t>1</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055627671"/>
                  </a:ext>
                </a:extLst>
              </a:tr>
              <a:tr h="350838">
                <a:tc>
                  <a:txBody>
                    <a:bodyPr/>
                    <a:lstStyle/>
                    <a:p>
                      <a:r>
                        <a:rPr lang="en-US" sz="1700"/>
                        <a:t>2</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 (postfix)</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1125969119"/>
                  </a:ext>
                </a:extLst>
              </a:tr>
              <a:tr h="350838">
                <a:tc>
                  <a:txBody>
                    <a:bodyPr/>
                    <a:lstStyle/>
                    <a:p>
                      <a:endParaRPr lang="en-US" sz="1700"/>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 (unary)</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Right-to-left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4015842351"/>
                  </a:ext>
                </a:extLst>
              </a:tr>
              <a:tr h="350838">
                <a:tc>
                  <a:txBody>
                    <a:bodyPr/>
                    <a:lstStyle/>
                    <a:p>
                      <a:endParaRPr lang="en-US" sz="1700" dirty="0"/>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Right-to-left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1608601268"/>
                  </a:ext>
                </a:extLst>
              </a:tr>
              <a:tr h="350838">
                <a:tc>
                  <a:txBody>
                    <a:bodyPr/>
                    <a:lstStyle/>
                    <a:p>
                      <a:r>
                        <a:rPr lang="en-US" sz="1700"/>
                        <a:t>3</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 (prefix)</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Right-to-left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1742988964"/>
                  </a:ext>
                </a:extLst>
              </a:tr>
              <a:tr h="350838">
                <a:tc>
                  <a:txBody>
                    <a:bodyPr/>
                    <a:lstStyle/>
                    <a:p>
                      <a:endParaRPr lang="en-US" sz="1700"/>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 (binary)</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444615115"/>
                  </a:ext>
                </a:extLst>
              </a:tr>
              <a:tr h="350838">
                <a:tc>
                  <a:txBody>
                    <a:bodyPr/>
                    <a:lstStyle/>
                    <a:p>
                      <a:r>
                        <a:rPr lang="en-US" sz="1700"/>
                        <a:t>4</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 %</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867835508"/>
                  </a:ext>
                </a:extLst>
              </a:tr>
              <a:tr h="350838">
                <a:tc>
                  <a:txBody>
                    <a:bodyPr/>
                    <a:lstStyle/>
                    <a:p>
                      <a:r>
                        <a:rPr lang="en-US" sz="1700"/>
                        <a:t>5</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 - (binary)</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938208416"/>
                  </a:ext>
                </a:extLst>
              </a:tr>
              <a:tr h="350838">
                <a:tc>
                  <a:txBody>
                    <a:bodyPr/>
                    <a:lstStyle/>
                    <a:p>
                      <a:r>
                        <a:rPr lang="en-US" sz="1700"/>
                        <a:t>6</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&lt;&lt;, &gt;&gt;, &gt;&gt;&gt;</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537878786"/>
                  </a:ext>
                </a:extLst>
              </a:tr>
              <a:tr h="350838">
                <a:tc>
                  <a:txBody>
                    <a:bodyPr/>
                    <a:lstStyle/>
                    <a:p>
                      <a:r>
                        <a:rPr lang="en-US" sz="1700"/>
                        <a:t>7</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a:t>&lt;, &lt;=, &gt;, &gt;=, instanceof</a:t>
                      </a:r>
                    </a:p>
                  </a:txBody>
                  <a:tcPr marL="87709" marR="87709" marT="43855" marB="43855" anchor="ctr">
                    <a:lnL>
                      <a:noFill/>
                    </a:lnL>
                    <a:lnR>
                      <a:noFill/>
                    </a:lnR>
                    <a:lnT>
                      <a:noFill/>
                    </a:lnT>
                    <a:lnB>
                      <a:noFill/>
                    </a:lnB>
                    <a:solidFill>
                      <a:schemeClr val="accent3">
                        <a:lumMod val="40000"/>
                        <a:lumOff val="60000"/>
                      </a:schemeClr>
                    </a:solidFill>
                  </a:tcPr>
                </a:tc>
                <a:tc>
                  <a:txBody>
                    <a:bodyPr/>
                    <a:lstStyle/>
                    <a:p>
                      <a:r>
                        <a:rPr lang="en-US" sz="1700" dirty="0"/>
                        <a:t>Left-to-right</a:t>
                      </a:r>
                    </a:p>
                  </a:txBody>
                  <a:tcPr marL="87709" marR="87709" marT="43855" marB="43855" anchor="ctr">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88228385"/>
                  </a:ext>
                </a:extLst>
              </a:tr>
            </a:tbl>
          </a:graphicData>
        </a:graphic>
      </p:graphicFrame>
      <p:graphicFrame>
        <p:nvGraphicFramePr>
          <p:cNvPr id="5" name="Table 4">
            <a:extLst>
              <a:ext uri="{FF2B5EF4-FFF2-40B4-BE49-F238E27FC236}">
                <a16:creationId xmlns:a16="http://schemas.microsoft.com/office/drawing/2014/main" id="{6FFE5FCC-2135-A850-8A9B-52588596DE8B}"/>
              </a:ext>
            </a:extLst>
          </p:cNvPr>
          <p:cNvGraphicFramePr>
            <a:graphicFrameLocks noGrp="1"/>
          </p:cNvGraphicFramePr>
          <p:nvPr>
            <p:extLst>
              <p:ext uri="{D42A27DB-BD31-4B8C-83A1-F6EECF244321}">
                <p14:modId xmlns:p14="http://schemas.microsoft.com/office/powerpoint/2010/main" val="1922165459"/>
              </p:ext>
            </p:extLst>
          </p:nvPr>
        </p:nvGraphicFramePr>
        <p:xfrm>
          <a:off x="6513342" y="2633657"/>
          <a:ext cx="5570807" cy="3859215"/>
        </p:xfrm>
        <a:graphic>
          <a:graphicData uri="http://schemas.openxmlformats.org/drawingml/2006/table">
            <a:tbl>
              <a:tblPr/>
              <a:tblGrid>
                <a:gridCol w="1969477">
                  <a:extLst>
                    <a:ext uri="{9D8B030D-6E8A-4147-A177-3AD203B41FA5}">
                      <a16:colId xmlns:a16="http://schemas.microsoft.com/office/drawing/2014/main" val="2989039846"/>
                    </a:ext>
                  </a:extLst>
                </a:gridCol>
                <a:gridCol w="1800665">
                  <a:extLst>
                    <a:ext uri="{9D8B030D-6E8A-4147-A177-3AD203B41FA5}">
                      <a16:colId xmlns:a16="http://schemas.microsoft.com/office/drawing/2014/main" val="1748637533"/>
                    </a:ext>
                  </a:extLst>
                </a:gridCol>
                <a:gridCol w="1800665">
                  <a:extLst>
                    <a:ext uri="{9D8B030D-6E8A-4147-A177-3AD203B41FA5}">
                      <a16:colId xmlns:a16="http://schemas.microsoft.com/office/drawing/2014/main" val="2990830697"/>
                    </a:ext>
                  </a:extLst>
                </a:gridCol>
              </a:tblGrid>
              <a:tr h="441053">
                <a:tc>
                  <a:txBody>
                    <a:bodyPr/>
                    <a:lstStyle/>
                    <a:p>
                      <a:r>
                        <a:rPr lang="en-US" dirty="0"/>
                        <a:t>8</a:t>
                      </a:r>
                    </a:p>
                  </a:txBody>
                  <a:tcPr anchor="ctr">
                    <a:lnL>
                      <a:noFill/>
                    </a:lnL>
                    <a:lnR>
                      <a:noFill/>
                    </a:lnR>
                    <a:lnT>
                      <a:noFill/>
                    </a:lnT>
                    <a:lnB>
                      <a:noFill/>
                    </a:lnB>
                    <a:solidFill>
                      <a:schemeClr val="accent2">
                        <a:lumMod val="40000"/>
                        <a:lumOff val="60000"/>
                      </a:schemeClr>
                    </a:solidFill>
                  </a:tcPr>
                </a:tc>
                <a:tc>
                  <a:txBody>
                    <a:bodyPr/>
                    <a:lstStyle/>
                    <a:p>
                      <a:r>
                        <a:rPr lang="en-US"/>
                        <a:t>==, !=</a:t>
                      </a:r>
                    </a:p>
                  </a:txBody>
                  <a:tcPr anchor="ctr">
                    <a:lnL>
                      <a:noFill/>
                    </a:lnL>
                    <a:lnR>
                      <a:noFill/>
                    </a:lnR>
                    <a:lnT>
                      <a:noFill/>
                    </a:lnT>
                    <a:lnB>
                      <a:noFill/>
                    </a:lnB>
                    <a:solidFill>
                      <a:schemeClr val="accent2">
                        <a:lumMod val="40000"/>
                        <a:lumOff val="60000"/>
                      </a:schemeClr>
                    </a:solidFill>
                  </a:tcPr>
                </a:tc>
                <a:tc>
                  <a:txBody>
                    <a:bodyPr/>
                    <a:lstStyle/>
                    <a:p>
                      <a:r>
                        <a:rPr lang="en-US"/>
                        <a:t>Left-to-right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919945310"/>
                  </a:ext>
                </a:extLst>
              </a:tr>
              <a:tr h="441053">
                <a:tc>
                  <a:txBody>
                    <a:bodyPr/>
                    <a:lstStyle/>
                    <a:p>
                      <a:r>
                        <a:rPr lang="en-US" dirty="0"/>
                        <a:t>9</a:t>
                      </a:r>
                    </a:p>
                  </a:txBody>
                  <a:tcPr anchor="ctr">
                    <a:lnL>
                      <a:noFill/>
                    </a:lnL>
                    <a:lnR>
                      <a:noFill/>
                    </a:lnR>
                    <a:lnT>
                      <a:noFill/>
                    </a:lnT>
                    <a:lnB>
                      <a:noFill/>
                    </a:lnB>
                    <a:solidFill>
                      <a:schemeClr val="accent2">
                        <a:lumMod val="40000"/>
                        <a:lumOff val="60000"/>
                      </a:schemeClr>
                    </a:solidFill>
                  </a:tcPr>
                </a:tc>
                <a:tc>
                  <a:txBody>
                    <a:bodyPr/>
                    <a:lstStyle/>
                    <a:p>
                      <a:r>
                        <a:rPr lang="en-US"/>
                        <a:t>&amp;</a:t>
                      </a:r>
                    </a:p>
                  </a:txBody>
                  <a:tcPr anchor="ctr">
                    <a:lnL>
                      <a:noFill/>
                    </a:lnL>
                    <a:lnR>
                      <a:noFill/>
                    </a:lnR>
                    <a:lnT>
                      <a:noFill/>
                    </a:lnT>
                    <a:lnB>
                      <a:noFill/>
                    </a:lnB>
                    <a:solidFill>
                      <a:schemeClr val="accent2">
                        <a:lumMod val="40000"/>
                        <a:lumOff val="60000"/>
                      </a:schemeClr>
                    </a:solidFill>
                  </a:tcPr>
                </a:tc>
                <a:tc>
                  <a:txBody>
                    <a:bodyPr/>
                    <a:lstStyle/>
                    <a:p>
                      <a:r>
                        <a:rPr lang="en-US"/>
                        <a:t>Left-to-right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251997321"/>
                  </a:ext>
                </a:extLst>
              </a:tr>
              <a:tr h="441053">
                <a:tc>
                  <a:txBody>
                    <a:bodyPr/>
                    <a:lstStyle/>
                    <a:p>
                      <a:r>
                        <a:rPr lang="en-US" dirty="0"/>
                        <a:t>10</a:t>
                      </a:r>
                    </a:p>
                  </a:txBody>
                  <a:tcPr anchor="ctr">
                    <a:lnL>
                      <a:noFill/>
                    </a:lnL>
                    <a:lnR>
                      <a:noFill/>
                    </a:lnR>
                    <a:lnT>
                      <a:noFill/>
                    </a:lnT>
                    <a:lnB>
                      <a:noFill/>
                    </a:lnB>
                    <a:solidFill>
                      <a:schemeClr val="accent2">
                        <a:lumMod val="40000"/>
                        <a:lumOff val="60000"/>
                      </a:schemeClr>
                    </a:solidFill>
                  </a:tcPr>
                </a:tc>
                <a:tc>
                  <a:txBody>
                    <a:bodyPr/>
                    <a:lstStyle/>
                    <a:p>
                      <a:r>
                        <a:rPr lang="en-US"/>
                        <a:t>^</a:t>
                      </a:r>
                    </a:p>
                  </a:txBody>
                  <a:tcPr anchor="ctr">
                    <a:lnL>
                      <a:noFill/>
                    </a:lnL>
                    <a:lnR>
                      <a:noFill/>
                    </a:lnR>
                    <a:lnT>
                      <a:noFill/>
                    </a:lnT>
                    <a:lnB>
                      <a:noFill/>
                    </a:lnB>
                    <a:solidFill>
                      <a:schemeClr val="accent2">
                        <a:lumMod val="40000"/>
                        <a:lumOff val="60000"/>
                      </a:schemeClr>
                    </a:solidFill>
                  </a:tcPr>
                </a:tc>
                <a:tc>
                  <a:txBody>
                    <a:bodyPr/>
                    <a:lstStyle/>
                    <a:p>
                      <a:r>
                        <a:rPr lang="en-US"/>
                        <a:t>Left-to-right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95782615"/>
                  </a:ext>
                </a:extLst>
              </a:tr>
              <a:tr h="441053">
                <a:tc>
                  <a:txBody>
                    <a:bodyPr/>
                    <a:lstStyle/>
                    <a:p>
                      <a:r>
                        <a:rPr lang="en-US"/>
                        <a:t>11</a:t>
                      </a:r>
                    </a:p>
                  </a:txBody>
                  <a:tcPr anchor="ctr">
                    <a:lnL>
                      <a:noFill/>
                    </a:lnL>
                    <a:lnR>
                      <a:noFill/>
                    </a:lnR>
                    <a:lnT>
                      <a:noFill/>
                    </a:lnT>
                    <a:lnB>
                      <a:noFill/>
                    </a:lnB>
                    <a:solidFill>
                      <a:schemeClr val="accent2">
                        <a:lumMod val="40000"/>
                        <a:lumOff val="60000"/>
                      </a:schemeClr>
                    </a:solidFill>
                  </a:tcPr>
                </a:tc>
                <a:tc>
                  <a:txBody>
                    <a:bodyPr/>
                    <a:lstStyle/>
                    <a:p>
                      <a:r>
                        <a:rPr lang="en-US"/>
                        <a:t>`</a:t>
                      </a:r>
                    </a:p>
                  </a:txBody>
                  <a:tcPr anchor="ctr">
                    <a:lnL>
                      <a:noFill/>
                    </a:lnL>
                    <a:lnR>
                      <a:noFill/>
                    </a:lnR>
                    <a:lnT>
                      <a:noFill/>
                    </a:lnT>
                    <a:lnB>
                      <a:noFill/>
                    </a:lnB>
                    <a:solidFill>
                      <a:schemeClr val="accent2">
                        <a:lumMod val="40000"/>
                        <a:lumOff val="60000"/>
                      </a:schemeClr>
                    </a:solidFill>
                  </a:tcPr>
                </a:tc>
                <a:tc>
                  <a:txBody>
                    <a:bodyPr/>
                    <a:lstStyle/>
                    <a:p>
                      <a:r>
                        <a:rPr lang="en-US"/>
                        <a: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52259847"/>
                  </a:ext>
                </a:extLst>
              </a:tr>
              <a:tr h="441053">
                <a:tc>
                  <a:txBody>
                    <a:bodyPr/>
                    <a:lstStyle/>
                    <a:p>
                      <a:r>
                        <a:rPr lang="en-US"/>
                        <a:t>12</a:t>
                      </a:r>
                    </a:p>
                  </a:txBody>
                  <a:tcPr anchor="ctr">
                    <a:lnL>
                      <a:noFill/>
                    </a:lnL>
                    <a:lnR>
                      <a:noFill/>
                    </a:lnR>
                    <a:lnT>
                      <a:noFill/>
                    </a:lnT>
                    <a:lnB>
                      <a:noFill/>
                    </a:lnB>
                    <a:solidFill>
                      <a:schemeClr val="accent2">
                        <a:lumMod val="40000"/>
                        <a:lumOff val="60000"/>
                      </a:schemeClr>
                    </a:solidFill>
                  </a:tcPr>
                </a:tc>
                <a:tc>
                  <a:txBody>
                    <a:bodyPr/>
                    <a:lstStyle/>
                    <a:p>
                      <a:r>
                        <a:rPr lang="en-US" dirty="0"/>
                        <a:t>&amp;&amp;</a:t>
                      </a:r>
                    </a:p>
                  </a:txBody>
                  <a:tcPr anchor="ctr">
                    <a:lnL>
                      <a:noFill/>
                    </a:lnL>
                    <a:lnR>
                      <a:noFill/>
                    </a:lnR>
                    <a:lnT>
                      <a:noFill/>
                    </a:lnT>
                    <a:lnB>
                      <a:noFill/>
                    </a:lnB>
                    <a:solidFill>
                      <a:schemeClr val="accent2">
                        <a:lumMod val="40000"/>
                        <a:lumOff val="60000"/>
                      </a:schemeClr>
                    </a:solidFill>
                  </a:tcPr>
                </a:tc>
                <a:tc>
                  <a:txBody>
                    <a:bodyPr/>
                    <a:lstStyle/>
                    <a:p>
                      <a:r>
                        <a:rPr lang="en-US"/>
                        <a:t>Left-to-right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2155430399"/>
                  </a:ext>
                </a:extLst>
              </a:tr>
              <a:tr h="441053">
                <a:tc>
                  <a:txBody>
                    <a:bodyPr/>
                    <a:lstStyle/>
                    <a:p>
                      <a:r>
                        <a:rPr lang="en-US" dirty="0"/>
                        <a:t>13</a:t>
                      </a:r>
                    </a:p>
                  </a:txBody>
                  <a:tcPr anchor="ctr">
                    <a:lnL>
                      <a:noFill/>
                    </a:lnL>
                    <a:lnR>
                      <a:noFill/>
                    </a:lnR>
                    <a:lnT>
                      <a:noFill/>
                    </a:lnT>
                    <a:lnB>
                      <a:noFill/>
                    </a:lnB>
                    <a:solidFill>
                      <a:schemeClr val="accent2">
                        <a:lumMod val="40000"/>
                        <a:lumOff val="60000"/>
                      </a:schemeClr>
                    </a:solidFill>
                  </a:tcPr>
                </a:tc>
                <a:tc>
                  <a:txBody>
                    <a:bodyPr/>
                    <a:lstStyle/>
                    <a:p>
                      <a:r>
                        <a:rPr lang="en-US"/>
                        <a:t>`</a:t>
                      </a:r>
                    </a:p>
                  </a:txBody>
                  <a:tcPr anchor="ctr">
                    <a:lnL>
                      <a:noFill/>
                    </a:lnL>
                    <a:lnR>
                      <a:noFill/>
                    </a:lnR>
                    <a:lnT>
                      <a:noFill/>
                    </a:lnT>
                    <a:lnB>
                      <a:noFill/>
                    </a:lnB>
                    <a:solidFill>
                      <a:schemeClr val="accent2">
                        <a:lumMod val="40000"/>
                        <a:lumOff val="60000"/>
                      </a:schemeClr>
                    </a:solidFill>
                  </a:tcPr>
                </a:tc>
                <a:tc>
                  <a:txBody>
                    <a:bodyPr/>
                    <a:lstStyle/>
                    <a:p>
                      <a:endParaRPr lang="en-US"/>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959555330"/>
                  </a:ext>
                </a:extLst>
              </a:tr>
              <a:tr h="441053">
                <a:tc>
                  <a:txBody>
                    <a:bodyPr/>
                    <a:lstStyle/>
                    <a:p>
                      <a:r>
                        <a:rPr lang="en-US"/>
                        <a:t>14</a:t>
                      </a:r>
                    </a:p>
                  </a:txBody>
                  <a:tcPr anchor="ctr">
                    <a:lnL>
                      <a:noFill/>
                    </a:lnL>
                    <a:lnR>
                      <a:noFill/>
                    </a:lnR>
                    <a:lnT>
                      <a:noFill/>
                    </a:lnT>
                    <a:lnB>
                      <a:noFill/>
                    </a:lnB>
                    <a:solidFill>
                      <a:schemeClr val="accent2">
                        <a:lumMod val="40000"/>
                        <a:lumOff val="60000"/>
                      </a:schemeClr>
                    </a:solidFill>
                  </a:tcPr>
                </a:tc>
                <a:tc>
                  <a:txBody>
                    <a:bodyPr/>
                    <a:lstStyle/>
                    <a:p>
                      <a:r>
                        <a:rPr lang="en-US"/>
                        <a:t>? :</a:t>
                      </a:r>
                    </a:p>
                  </a:txBody>
                  <a:tcPr anchor="ctr">
                    <a:lnL>
                      <a:noFill/>
                    </a:lnL>
                    <a:lnR>
                      <a:noFill/>
                    </a:lnR>
                    <a:lnT>
                      <a:noFill/>
                    </a:lnT>
                    <a:lnB>
                      <a:noFill/>
                    </a:lnB>
                    <a:solidFill>
                      <a:schemeClr val="accent2">
                        <a:lumMod val="40000"/>
                        <a:lumOff val="60000"/>
                      </a:schemeClr>
                    </a:solidFill>
                  </a:tcPr>
                </a:tc>
                <a:tc>
                  <a:txBody>
                    <a:bodyPr/>
                    <a:lstStyle/>
                    <a:p>
                      <a:r>
                        <a:rPr lang="en-US"/>
                        <a:t>Right-to-left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261590189"/>
                  </a:ext>
                </a:extLst>
              </a:tr>
              <a:tr h="771844">
                <a:tc>
                  <a:txBody>
                    <a:bodyPr/>
                    <a:lstStyle/>
                    <a:p>
                      <a:r>
                        <a:rPr lang="en-US"/>
                        <a:t>15</a:t>
                      </a:r>
                    </a:p>
                  </a:txBody>
                  <a:tcPr anchor="ctr">
                    <a:lnL>
                      <a:noFill/>
                    </a:lnL>
                    <a:lnR>
                      <a:noFill/>
                    </a:lnR>
                    <a:lnT>
                      <a:noFill/>
                    </a:lnT>
                    <a:lnB>
                      <a:noFill/>
                    </a:lnB>
                    <a:solidFill>
                      <a:schemeClr val="accent2">
                        <a:lumMod val="40000"/>
                        <a:lumOff val="60000"/>
                      </a:schemeClr>
                    </a:solidFill>
                  </a:tcPr>
                </a:tc>
                <a:tc>
                  <a:txBody>
                    <a:bodyPr/>
                    <a:lstStyle/>
                    <a:p>
                      <a:r>
                        <a:rPr lang="en-US"/>
                        <a:t>=, +=, -=, *=, /=, %=</a:t>
                      </a:r>
                    </a:p>
                  </a:txBody>
                  <a:tcPr anchor="ctr">
                    <a:lnL>
                      <a:noFill/>
                    </a:lnL>
                    <a:lnR>
                      <a:noFill/>
                    </a:lnR>
                    <a:lnT>
                      <a:noFill/>
                    </a:lnT>
                    <a:lnB>
                      <a:noFill/>
                    </a:lnB>
                    <a:solidFill>
                      <a:schemeClr val="accent2">
                        <a:lumMod val="40000"/>
                        <a:lumOff val="60000"/>
                      </a:schemeClr>
                    </a:solidFill>
                  </a:tcPr>
                </a:tc>
                <a:tc>
                  <a:txBody>
                    <a:bodyPr/>
                    <a:lstStyle/>
                    <a:p>
                      <a:r>
                        <a:rPr lang="en-US" dirty="0"/>
                        <a:t>Right-to-left</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456352868"/>
                  </a:ext>
                </a:extLst>
              </a:tr>
            </a:tbl>
          </a:graphicData>
        </a:graphic>
      </p:graphicFrame>
      <p:sp>
        <p:nvSpPr>
          <p:cNvPr id="6" name="TextBox 5">
            <a:extLst>
              <a:ext uri="{FF2B5EF4-FFF2-40B4-BE49-F238E27FC236}">
                <a16:creationId xmlns:a16="http://schemas.microsoft.com/office/drawing/2014/main" id="{5375BCFC-7F01-C5DF-4BF0-659DD1A4154E}"/>
              </a:ext>
            </a:extLst>
          </p:cNvPr>
          <p:cNvSpPr txBox="1"/>
          <p:nvPr/>
        </p:nvSpPr>
        <p:spPr>
          <a:xfrm>
            <a:off x="796386" y="1310218"/>
            <a:ext cx="10557414" cy="1323439"/>
          </a:xfrm>
          <a:prstGeom prst="rect">
            <a:avLst/>
          </a:prstGeom>
          <a:noFill/>
        </p:spPr>
        <p:txBody>
          <a:bodyPr wrap="square" rtlCol="0">
            <a:spAutoFit/>
          </a:bodyPr>
          <a:lstStyle/>
          <a:p>
            <a:pPr algn="just"/>
            <a:r>
              <a:rPr lang="en-US" sz="2000" dirty="0"/>
              <a:t>Operator precedence in Java refers to the order in which operators are evaluated when an expression contains multiple operators. Operators with higher precedence are evaluated first. If two operators have the same precedence, their associativity determines the order of evaluation (left-to-right or right-to-left).</a:t>
            </a:r>
          </a:p>
        </p:txBody>
      </p:sp>
    </p:spTree>
    <p:extLst>
      <p:ext uri="{BB962C8B-B14F-4D97-AF65-F5344CB8AC3E}">
        <p14:creationId xmlns:p14="http://schemas.microsoft.com/office/powerpoint/2010/main" val="46544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loseup of a keyboard">
            <a:extLst>
              <a:ext uri="{FF2B5EF4-FFF2-40B4-BE49-F238E27FC236}">
                <a16:creationId xmlns:a16="http://schemas.microsoft.com/office/drawing/2014/main" id="{AE736A4F-39A4-1A79-AF88-DD73BB35F6A5}"/>
              </a:ext>
            </a:extLst>
          </p:cNvPr>
          <p:cNvPicPr>
            <a:picLocks noChangeAspect="1"/>
          </p:cNvPicPr>
          <p:nvPr/>
        </p:nvPicPr>
        <p:blipFill rotWithShape="1">
          <a:blip r:embed="rId2"/>
          <a:srcRect l="21136" r="3302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7893"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496910" y="1868488"/>
            <a:ext cx="2382955" cy="4351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hought Bubble: Cloud 6">
            <a:extLst>
              <a:ext uri="{FF2B5EF4-FFF2-40B4-BE49-F238E27FC236}">
                <a16:creationId xmlns:a16="http://schemas.microsoft.com/office/drawing/2014/main" id="{AE3BC0F5-AD8E-B1D6-D235-2DB4E7F741F3}"/>
              </a:ext>
            </a:extLst>
          </p:cNvPr>
          <p:cNvSpPr/>
          <p:nvPr/>
        </p:nvSpPr>
        <p:spPr>
          <a:xfrm>
            <a:off x="8494643" y="874643"/>
            <a:ext cx="1895061" cy="1669774"/>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Any Query</a:t>
            </a:r>
            <a:r>
              <a:rPr lang="en-US" dirty="0"/>
              <a:t>?</a:t>
            </a:r>
          </a:p>
        </p:txBody>
      </p:sp>
    </p:spTree>
    <p:extLst>
      <p:ext uri="{BB962C8B-B14F-4D97-AF65-F5344CB8AC3E}">
        <p14:creationId xmlns:p14="http://schemas.microsoft.com/office/powerpoint/2010/main" val="18123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omputer script on a screen">
            <a:extLst>
              <a:ext uri="{FF2B5EF4-FFF2-40B4-BE49-F238E27FC236}">
                <a16:creationId xmlns:a16="http://schemas.microsoft.com/office/drawing/2014/main" id="{642D1456-C770-79E2-2B06-CBD85FE6A35D}"/>
              </a:ext>
            </a:extLst>
          </p:cNvPr>
          <p:cNvPicPr>
            <a:picLocks noChangeAspect="1"/>
          </p:cNvPicPr>
          <p:nvPr/>
        </p:nvPicPr>
        <p:blipFill rotWithShape="1">
          <a:blip r:embed="rId2"/>
          <a:srcRect l="7914" r="44895"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Introduction to Java Operators</a:t>
            </a:r>
          </a:p>
        </p:txBody>
      </p:sp>
      <p:sp>
        <p:nvSpPr>
          <p:cNvPr id="3" name="Content Placeholder"/>
          <p:cNvSpPr>
            <a:spLocks noGrp="1"/>
          </p:cNvSpPr>
          <p:nvPr>
            <p:ph idx="1"/>
          </p:nvPr>
        </p:nvSpPr>
        <p:spPr>
          <a:xfrm>
            <a:off x="5049078" y="2266121"/>
            <a:ext cx="5721484" cy="3953703"/>
          </a:xfrm>
        </p:spPr>
        <p:txBody>
          <a:bodyPr>
            <a:normAutofit/>
          </a:bodyPr>
          <a:lstStyle/>
          <a:p>
            <a:pPr marL="457200" lvl="1" indent="0" algn="just">
              <a:buNone/>
            </a:pPr>
            <a:r>
              <a:rPr lang="en-US" sz="2000" dirty="0"/>
              <a:t>Operators in Java are special symbols or keywords that are used to perform operations on operands. Operands can be variables, literals, or expressions. Here are some common types of operators in Java: </a:t>
            </a:r>
          </a:p>
          <a:p>
            <a:pPr lvl="1" algn="just">
              <a:buFont typeface="Wingdings" panose="05000000000000000000" pitchFamily="2" charset="2"/>
              <a:buChar char="ü"/>
            </a:pPr>
            <a:r>
              <a:rPr lang="en-US" sz="2000" dirty="0"/>
              <a:t>Arithmetic operators</a:t>
            </a:r>
          </a:p>
          <a:p>
            <a:pPr lvl="1" algn="just">
              <a:buFont typeface="Wingdings" panose="05000000000000000000" pitchFamily="2" charset="2"/>
              <a:buChar char="ü"/>
            </a:pPr>
            <a:r>
              <a:rPr lang="en-US" sz="2000" dirty="0"/>
              <a:t>Assignment operator</a:t>
            </a:r>
          </a:p>
          <a:p>
            <a:pPr lvl="1" algn="just">
              <a:buFont typeface="Wingdings" panose="05000000000000000000" pitchFamily="2" charset="2"/>
              <a:buChar char="ü"/>
            </a:pPr>
            <a:r>
              <a:rPr lang="en-US" sz="2000" dirty="0"/>
              <a:t>Relational operators</a:t>
            </a:r>
          </a:p>
          <a:p>
            <a:pPr lvl="1" algn="just">
              <a:buFont typeface="Wingdings" panose="05000000000000000000" pitchFamily="2" charset="2"/>
              <a:buChar char="ü"/>
            </a:pPr>
            <a:r>
              <a:rPr lang="en-US" sz="2000" dirty="0"/>
              <a:t>Logical operators</a:t>
            </a:r>
          </a:p>
          <a:p>
            <a:pPr lvl="1" algn="just">
              <a:buFont typeface="Wingdings" panose="05000000000000000000" pitchFamily="2" charset="2"/>
              <a:buChar char="ü"/>
            </a:pPr>
            <a:r>
              <a:rPr lang="en-US" sz="2000" dirty="0"/>
              <a:t>Bitwise operators</a:t>
            </a:r>
          </a:p>
          <a:p>
            <a:pPr lvl="1" algn="just">
              <a:buFont typeface="Wingdings" panose="05000000000000000000" pitchFamily="2" charset="2"/>
              <a:buChar char="ü"/>
            </a:pPr>
            <a:r>
              <a:rPr lang="en-US" sz="2000" dirty="0"/>
              <a:t>Unary operators</a:t>
            </a:r>
          </a:p>
          <a:p>
            <a:pPr lvl="1" algn="just">
              <a:buFont typeface="Wingdings" panose="05000000000000000000" pitchFamily="2" charset="2"/>
              <a:buChar char="ü"/>
            </a:pPr>
            <a:r>
              <a:rPr lang="en-US" sz="2000" dirty="0"/>
              <a:t>Ternary operators</a:t>
            </a:r>
          </a:p>
          <a:p>
            <a:pPr marL="457200" lvl="1" indent="0" algn="just">
              <a:buNone/>
            </a:pPr>
            <a:endParaRPr lang="en-US" sz="2000" dirty="0"/>
          </a:p>
          <a:p>
            <a:pPr marL="457200" lvl="1" indent="0" algn="just">
              <a:buNone/>
            </a:pPr>
            <a:endParaRPr lang="en-US" sz="2000" dirty="0"/>
          </a:p>
        </p:txBody>
      </p:sp>
    </p:spTree>
    <p:extLst>
      <p:ext uri="{BB962C8B-B14F-4D97-AF65-F5344CB8AC3E}">
        <p14:creationId xmlns:p14="http://schemas.microsoft.com/office/powerpoint/2010/main" val="239859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ngled view of a shopping cart in yellow and pink background">
            <a:extLst>
              <a:ext uri="{FF2B5EF4-FFF2-40B4-BE49-F238E27FC236}">
                <a16:creationId xmlns:a16="http://schemas.microsoft.com/office/drawing/2014/main" id="{E489B8D9-847C-8DF2-880F-8BB792FEA479}"/>
              </a:ext>
            </a:extLst>
          </p:cNvPr>
          <p:cNvPicPr>
            <a:picLocks noChangeAspect="1"/>
          </p:cNvPicPr>
          <p:nvPr/>
        </p:nvPicPr>
        <p:blipFill rotWithShape="1">
          <a:blip r:embed="rId2"/>
          <a:srcRect l="35631" r="14518"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Arithmetic Operators</a:t>
            </a:r>
          </a:p>
        </p:txBody>
      </p:sp>
      <p:sp>
        <p:nvSpPr>
          <p:cNvPr id="3" name="Content Placeholder"/>
          <p:cNvSpPr>
            <a:spLocks noGrp="1"/>
          </p:cNvSpPr>
          <p:nvPr>
            <p:ph idx="1"/>
          </p:nvPr>
        </p:nvSpPr>
        <p:spPr>
          <a:xfrm>
            <a:off x="5827048" y="4894261"/>
            <a:ext cx="5721484" cy="1325563"/>
          </a:xfrm>
        </p:spPr>
        <p:txBody>
          <a:bodyPr>
            <a:normAutofit lnSpcReduction="10000"/>
          </a:bodyPr>
          <a:lstStyle/>
          <a:p>
            <a:pPr lvl="1"/>
            <a:r>
              <a:rPr lang="en-US" dirty="0"/>
              <a:t>Scenario-Based Examples</a:t>
            </a:r>
          </a:p>
          <a:p>
            <a:pPr lvl="2"/>
            <a:r>
              <a:rPr lang="en-US" dirty="0">
                <a:hlinkClick r:id="rId3"/>
              </a:rPr>
              <a:t>Calculating the total cost of items in a shopping cart</a:t>
            </a:r>
            <a:endParaRPr lang="en-US" dirty="0"/>
          </a:p>
          <a:p>
            <a:pPr lvl="2"/>
            <a:r>
              <a:rPr lang="en-US" dirty="0">
                <a:hlinkClick r:id="rId4"/>
              </a:rPr>
              <a:t>Computing the average of exam scores</a:t>
            </a:r>
            <a:endParaRPr lang="en-US" dirty="0"/>
          </a:p>
        </p:txBody>
      </p:sp>
      <p:pic>
        <p:nvPicPr>
          <p:cNvPr id="8" name="Picture 7">
            <a:extLst>
              <a:ext uri="{FF2B5EF4-FFF2-40B4-BE49-F238E27FC236}">
                <a16:creationId xmlns:a16="http://schemas.microsoft.com/office/drawing/2014/main" id="{DB792FE3-6AA0-7116-5413-7C41870C903B}"/>
              </a:ext>
            </a:extLst>
          </p:cNvPr>
          <p:cNvPicPr>
            <a:picLocks noChangeAspect="1"/>
          </p:cNvPicPr>
          <p:nvPr/>
        </p:nvPicPr>
        <p:blipFill>
          <a:blip r:embed="rId5">
            <a:duotone>
              <a:prstClr val="black"/>
              <a:schemeClr val="accent3">
                <a:tint val="45000"/>
                <a:satMod val="400000"/>
              </a:schemeClr>
            </a:duotone>
          </a:blip>
          <a:stretch>
            <a:fillRect/>
          </a:stretch>
        </p:blipFill>
        <p:spPr>
          <a:xfrm>
            <a:off x="6485281" y="1464019"/>
            <a:ext cx="3520109" cy="2992093"/>
          </a:xfrm>
          <a:prstGeom prst="rect">
            <a:avLst/>
          </a:prstGeom>
        </p:spPr>
      </p:pic>
    </p:spTree>
    <p:extLst>
      <p:ext uri="{BB962C8B-B14F-4D97-AF65-F5344CB8AC3E}">
        <p14:creationId xmlns:p14="http://schemas.microsoft.com/office/powerpoint/2010/main" val="116084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4DA3B-4AE7-41D8-12D9-3AF151C1B060}"/>
            </a:ext>
          </a:extLst>
        </p:cNvPr>
        <p:cNvGrpSpPr/>
        <p:nvPr/>
      </p:nvGrpSpPr>
      <p:grpSpPr>
        <a:xfrm>
          <a:off x="0" y="0"/>
          <a:ext cx="0" cy="0"/>
          <a:chOff x="0" y="0"/>
          <a:chExt cx="0" cy="0"/>
        </a:xfrm>
      </p:grpSpPr>
      <p:pic>
        <p:nvPicPr>
          <p:cNvPr id="6" name="Picture 5" descr="Formulae written on a blackboard">
            <a:extLst>
              <a:ext uri="{FF2B5EF4-FFF2-40B4-BE49-F238E27FC236}">
                <a16:creationId xmlns:a16="http://schemas.microsoft.com/office/drawing/2014/main" id="{125D6297-25BF-D61B-17A4-AE1A7B2AFD82}"/>
              </a:ext>
            </a:extLst>
          </p:cNvPr>
          <p:cNvPicPr>
            <a:picLocks noChangeAspect="1"/>
          </p:cNvPicPr>
          <p:nvPr/>
        </p:nvPicPr>
        <p:blipFill rotWithShape="1">
          <a:blip r:embed="rId2"/>
          <a:srcRect l="29109" r="23633" b="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 name="Title">
            <a:extLst>
              <a:ext uri="{FF2B5EF4-FFF2-40B4-BE49-F238E27FC236}">
                <a16:creationId xmlns:a16="http://schemas.microsoft.com/office/drawing/2014/main" id="{D914D86E-FC2D-AB13-D191-6D5F0F975521}"/>
              </a:ext>
            </a:extLst>
          </p:cNvPr>
          <p:cNvSpPr>
            <a:spLocks noGrp="1"/>
          </p:cNvSpPr>
          <p:nvPr>
            <p:ph type="ctrTitle"/>
          </p:nvPr>
        </p:nvSpPr>
        <p:spPr>
          <a:xfrm>
            <a:off x="5827048" y="407987"/>
            <a:ext cx="5721484" cy="1325563"/>
          </a:xfrm>
        </p:spPr>
        <p:txBody>
          <a:bodyPr>
            <a:normAutofit/>
          </a:bodyPr>
          <a:lstStyle/>
          <a:p>
            <a:r>
              <a:rPr lang="en-US" dirty="0"/>
              <a:t>Assignment Operators</a:t>
            </a:r>
          </a:p>
        </p:txBody>
      </p:sp>
      <p:sp>
        <p:nvSpPr>
          <p:cNvPr id="3" name="Content Placeholder">
            <a:extLst>
              <a:ext uri="{FF2B5EF4-FFF2-40B4-BE49-F238E27FC236}">
                <a16:creationId xmlns:a16="http://schemas.microsoft.com/office/drawing/2014/main" id="{9EBD8C08-F20C-18DF-EE4F-BB5A13A77255}"/>
              </a:ext>
            </a:extLst>
          </p:cNvPr>
          <p:cNvSpPr>
            <a:spLocks noGrp="1"/>
          </p:cNvSpPr>
          <p:nvPr>
            <p:ph idx="1"/>
          </p:nvPr>
        </p:nvSpPr>
        <p:spPr>
          <a:xfrm>
            <a:off x="5827048" y="1868487"/>
            <a:ext cx="5721484" cy="4351338"/>
          </a:xfrm>
        </p:spPr>
        <p:txBody>
          <a:bodyPr>
            <a:normAutofit lnSpcReduction="10000"/>
          </a:bodyPr>
          <a:lstStyle/>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Scenario-Based Examples</a:t>
            </a:r>
          </a:p>
          <a:p>
            <a:pPr lvl="2"/>
            <a:r>
              <a:rPr lang="en-US" dirty="0">
                <a:hlinkClick r:id="rId3"/>
              </a:rPr>
              <a:t>Accumulating points in a game with +=</a:t>
            </a:r>
            <a:endParaRPr lang="en-US" dirty="0"/>
          </a:p>
          <a:p>
            <a:pPr lvl="2"/>
            <a:r>
              <a:rPr lang="en-US" dirty="0">
                <a:hlinkClick r:id="rId4"/>
              </a:rPr>
              <a:t>Adjusting inventory levels with -= and +=</a:t>
            </a:r>
            <a:endParaRPr lang="en-US" dirty="0"/>
          </a:p>
        </p:txBody>
      </p:sp>
      <p:pic>
        <p:nvPicPr>
          <p:cNvPr id="5" name="Picture 4">
            <a:extLst>
              <a:ext uri="{FF2B5EF4-FFF2-40B4-BE49-F238E27FC236}">
                <a16:creationId xmlns:a16="http://schemas.microsoft.com/office/drawing/2014/main" id="{C1E76230-A4F3-9BEF-3F76-DF1BE9DD7E8C}"/>
              </a:ext>
            </a:extLst>
          </p:cNvPr>
          <p:cNvPicPr>
            <a:picLocks noChangeAspect="1"/>
          </p:cNvPicPr>
          <p:nvPr/>
        </p:nvPicPr>
        <p:blipFill>
          <a:blip r:embed="rId5">
            <a:duotone>
              <a:prstClr val="black"/>
              <a:schemeClr val="accent3">
                <a:tint val="45000"/>
                <a:satMod val="400000"/>
              </a:schemeClr>
            </a:duotone>
          </a:blip>
          <a:stretch>
            <a:fillRect/>
          </a:stretch>
        </p:blipFill>
        <p:spPr>
          <a:xfrm>
            <a:off x="6578422" y="1599461"/>
            <a:ext cx="3440221" cy="2987899"/>
          </a:xfrm>
          <a:prstGeom prst="rect">
            <a:avLst/>
          </a:prstGeom>
        </p:spPr>
      </p:pic>
    </p:spTree>
    <p:extLst>
      <p:ext uri="{BB962C8B-B14F-4D97-AF65-F5344CB8AC3E}">
        <p14:creationId xmlns:p14="http://schemas.microsoft.com/office/powerpoint/2010/main" val="65330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erson watching empty phone">
            <a:extLst>
              <a:ext uri="{FF2B5EF4-FFF2-40B4-BE49-F238E27FC236}">
                <a16:creationId xmlns:a16="http://schemas.microsoft.com/office/drawing/2014/main" id="{5A53F31A-EB26-F4A8-057A-4D43FF8E352F}"/>
              </a:ext>
            </a:extLst>
          </p:cNvPr>
          <p:cNvPicPr>
            <a:picLocks noChangeAspect="1"/>
          </p:cNvPicPr>
          <p:nvPr/>
        </p:nvPicPr>
        <p:blipFill rotWithShape="1">
          <a:blip r:embed="rId2"/>
          <a:srcRect l="43093" r="9678" b="-1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Relational Operators</a:t>
            </a:r>
          </a:p>
        </p:txBody>
      </p:sp>
      <p:sp>
        <p:nvSpPr>
          <p:cNvPr id="3" name="Content Placeholder"/>
          <p:cNvSpPr>
            <a:spLocks noGrp="1"/>
          </p:cNvSpPr>
          <p:nvPr>
            <p:ph idx="1"/>
          </p:nvPr>
        </p:nvSpPr>
        <p:spPr>
          <a:xfrm>
            <a:off x="5827048" y="1868487"/>
            <a:ext cx="5721484" cy="4351338"/>
          </a:xfrm>
        </p:spPr>
        <p:txBody>
          <a:bodyPr>
            <a:normAutofit lnSpcReduction="10000"/>
          </a:bodyPr>
          <a:lstStyle/>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Scenario-Based Examples</a:t>
            </a:r>
          </a:p>
          <a:p>
            <a:pPr lvl="2"/>
            <a:r>
              <a:rPr lang="en-US" dirty="0">
                <a:hlinkClick r:id="rId3"/>
              </a:rPr>
              <a:t>Checking if a user-provided password matches the stored password</a:t>
            </a:r>
            <a:endParaRPr lang="en-US" dirty="0"/>
          </a:p>
          <a:p>
            <a:pPr lvl="2"/>
            <a:r>
              <a:rPr lang="en-US" dirty="0">
                <a:hlinkClick r:id="rId4"/>
              </a:rPr>
              <a:t>Determining eligibility based on age for various services</a:t>
            </a:r>
            <a:endParaRPr lang="en-US" dirty="0"/>
          </a:p>
        </p:txBody>
      </p:sp>
      <p:pic>
        <p:nvPicPr>
          <p:cNvPr id="5" name="Picture 4">
            <a:extLst>
              <a:ext uri="{FF2B5EF4-FFF2-40B4-BE49-F238E27FC236}">
                <a16:creationId xmlns:a16="http://schemas.microsoft.com/office/drawing/2014/main" id="{B1C832EC-EC77-9B94-E668-5A41CBAB5088}"/>
              </a:ext>
            </a:extLst>
          </p:cNvPr>
          <p:cNvPicPr>
            <a:picLocks noChangeAspect="1"/>
          </p:cNvPicPr>
          <p:nvPr/>
        </p:nvPicPr>
        <p:blipFill>
          <a:blip r:embed="rId5">
            <a:duotone>
              <a:prstClr val="black"/>
              <a:schemeClr val="accent3">
                <a:tint val="45000"/>
                <a:satMod val="400000"/>
              </a:schemeClr>
            </a:duotone>
          </a:blip>
          <a:stretch>
            <a:fillRect/>
          </a:stretch>
        </p:blipFill>
        <p:spPr>
          <a:xfrm>
            <a:off x="6307827" y="1439518"/>
            <a:ext cx="3591547" cy="3121344"/>
          </a:xfrm>
          <a:prstGeom prst="rect">
            <a:avLst/>
          </a:prstGeom>
        </p:spPr>
      </p:pic>
    </p:spTree>
    <p:extLst>
      <p:ext uri="{BB962C8B-B14F-4D97-AF65-F5344CB8AC3E}">
        <p14:creationId xmlns:p14="http://schemas.microsoft.com/office/powerpoint/2010/main" val="33544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n abstract design with lines and financial symbols">
            <a:extLst>
              <a:ext uri="{FF2B5EF4-FFF2-40B4-BE49-F238E27FC236}">
                <a16:creationId xmlns:a16="http://schemas.microsoft.com/office/drawing/2014/main" id="{5E2BF037-28DE-291C-1DCC-D02F1F92EE15}"/>
              </a:ext>
            </a:extLst>
          </p:cNvPr>
          <p:cNvPicPr>
            <a:picLocks noChangeAspect="1"/>
          </p:cNvPicPr>
          <p:nvPr/>
        </p:nvPicPr>
        <p:blipFill rotWithShape="1">
          <a:blip r:embed="rId2"/>
          <a:srcRect l="24969" r="27878"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Logical Operators</a:t>
            </a:r>
          </a:p>
        </p:txBody>
      </p:sp>
      <p:sp>
        <p:nvSpPr>
          <p:cNvPr id="3" name="Content Placeholder"/>
          <p:cNvSpPr>
            <a:spLocks noGrp="1"/>
          </p:cNvSpPr>
          <p:nvPr>
            <p:ph idx="1"/>
          </p:nvPr>
        </p:nvSpPr>
        <p:spPr>
          <a:xfrm>
            <a:off x="6096000" y="4783015"/>
            <a:ext cx="5452532" cy="1436810"/>
          </a:xfrm>
        </p:spPr>
        <p:txBody>
          <a:bodyPr>
            <a:normAutofit fontScale="92500" lnSpcReduction="10000"/>
          </a:bodyPr>
          <a:lstStyle/>
          <a:p>
            <a:pPr marL="457200" lvl="1" indent="0">
              <a:buNone/>
            </a:pPr>
            <a:r>
              <a:rPr lang="en-US" dirty="0"/>
              <a:t>Scenario-Based Examples</a:t>
            </a:r>
          </a:p>
          <a:p>
            <a:pPr lvl="2"/>
            <a:r>
              <a:rPr lang="en-US" dirty="0">
                <a:hlinkClick r:id="rId3"/>
              </a:rPr>
              <a:t>Implementing access control with logical AND</a:t>
            </a:r>
            <a:endParaRPr lang="en-US" dirty="0"/>
          </a:p>
          <a:p>
            <a:pPr lvl="2"/>
            <a:r>
              <a:rPr lang="en-US" dirty="0">
                <a:hlinkClick r:id="rId4"/>
              </a:rPr>
              <a:t>Validating multiple conditions using logical OR</a:t>
            </a:r>
            <a:endParaRPr lang="en-US" dirty="0"/>
          </a:p>
        </p:txBody>
      </p:sp>
      <p:pic>
        <p:nvPicPr>
          <p:cNvPr id="8" name="Picture 7">
            <a:extLst>
              <a:ext uri="{FF2B5EF4-FFF2-40B4-BE49-F238E27FC236}">
                <a16:creationId xmlns:a16="http://schemas.microsoft.com/office/drawing/2014/main" id="{F6506479-E754-F0F8-CDAB-164D3CE6D284}"/>
              </a:ext>
            </a:extLst>
          </p:cNvPr>
          <p:cNvPicPr>
            <a:picLocks noChangeAspect="1"/>
          </p:cNvPicPr>
          <p:nvPr/>
        </p:nvPicPr>
        <p:blipFill>
          <a:blip r:embed="rId5">
            <a:duotone>
              <a:prstClr val="black"/>
              <a:schemeClr val="accent3">
                <a:tint val="45000"/>
                <a:satMod val="400000"/>
              </a:schemeClr>
            </a:duotone>
          </a:blip>
          <a:stretch>
            <a:fillRect/>
          </a:stretch>
        </p:blipFill>
        <p:spPr>
          <a:xfrm>
            <a:off x="5714149" y="1733550"/>
            <a:ext cx="5165885" cy="2753013"/>
          </a:xfrm>
          <a:prstGeom prst="rect">
            <a:avLst/>
          </a:prstGeom>
        </p:spPr>
      </p:pic>
    </p:spTree>
    <p:extLst>
      <p:ext uri="{BB962C8B-B14F-4D97-AF65-F5344CB8AC3E}">
        <p14:creationId xmlns:p14="http://schemas.microsoft.com/office/powerpoint/2010/main" val="172955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ater droplet on a petal">
            <a:extLst>
              <a:ext uri="{FF2B5EF4-FFF2-40B4-BE49-F238E27FC236}">
                <a16:creationId xmlns:a16="http://schemas.microsoft.com/office/drawing/2014/main" id="{09C8746A-51AF-3F8A-FF22-26A5696D7400}"/>
              </a:ext>
            </a:extLst>
          </p:cNvPr>
          <p:cNvPicPr>
            <a:picLocks noChangeAspect="1"/>
          </p:cNvPicPr>
          <p:nvPr/>
        </p:nvPicPr>
        <p:blipFill rotWithShape="1">
          <a:blip r:embed="rId2"/>
          <a:srcRect l="16459" r="43714"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Bitwise Operators</a:t>
            </a:r>
          </a:p>
        </p:txBody>
      </p:sp>
      <p:sp>
        <p:nvSpPr>
          <p:cNvPr id="3" name="Content Placeholder"/>
          <p:cNvSpPr>
            <a:spLocks noGrp="1"/>
          </p:cNvSpPr>
          <p:nvPr>
            <p:ph idx="1"/>
          </p:nvPr>
        </p:nvSpPr>
        <p:spPr>
          <a:xfrm>
            <a:off x="5827047" y="5234609"/>
            <a:ext cx="5721484" cy="1215404"/>
          </a:xfrm>
        </p:spPr>
        <p:txBody>
          <a:bodyPr>
            <a:normAutofit fontScale="92500" lnSpcReduction="10000"/>
          </a:bodyPr>
          <a:lstStyle/>
          <a:p>
            <a:pPr marL="457200" lvl="1" indent="0">
              <a:buNone/>
            </a:pPr>
            <a:r>
              <a:rPr lang="en-US" dirty="0"/>
              <a:t>Scenario-Based Examples</a:t>
            </a:r>
          </a:p>
          <a:p>
            <a:pPr marL="914400" lvl="2" indent="0">
              <a:buNone/>
            </a:pPr>
            <a:r>
              <a:rPr lang="en-US" dirty="0">
                <a:hlinkClick r:id="rId3"/>
              </a:rPr>
              <a:t>Let's consider a scenario where you have a set of user roles, and you want to use bitwise operations to manage and check these roles.</a:t>
            </a:r>
            <a:endParaRPr lang="en-US" dirty="0"/>
          </a:p>
        </p:txBody>
      </p:sp>
      <p:pic>
        <p:nvPicPr>
          <p:cNvPr id="5" name="Picture 4">
            <a:extLst>
              <a:ext uri="{FF2B5EF4-FFF2-40B4-BE49-F238E27FC236}">
                <a16:creationId xmlns:a16="http://schemas.microsoft.com/office/drawing/2014/main" id="{AFD72AB0-C6A8-D978-EB80-4DAFBC0B50AF}"/>
              </a:ext>
            </a:extLst>
          </p:cNvPr>
          <p:cNvPicPr>
            <a:picLocks noChangeAspect="1"/>
          </p:cNvPicPr>
          <p:nvPr/>
        </p:nvPicPr>
        <p:blipFill>
          <a:blip r:embed="rId4">
            <a:duotone>
              <a:prstClr val="black"/>
              <a:schemeClr val="accent3">
                <a:tint val="45000"/>
                <a:satMod val="400000"/>
              </a:schemeClr>
            </a:duotone>
          </a:blip>
          <a:stretch>
            <a:fillRect/>
          </a:stretch>
        </p:blipFill>
        <p:spPr>
          <a:xfrm>
            <a:off x="6096000" y="1425511"/>
            <a:ext cx="4346713" cy="3402574"/>
          </a:xfrm>
          <a:prstGeom prst="rect">
            <a:avLst/>
          </a:prstGeom>
        </p:spPr>
      </p:pic>
    </p:spTree>
    <p:extLst>
      <p:ext uri="{BB962C8B-B14F-4D97-AF65-F5344CB8AC3E}">
        <p14:creationId xmlns:p14="http://schemas.microsoft.com/office/powerpoint/2010/main" val="9408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lose-up of a calculator keypad">
            <a:extLst>
              <a:ext uri="{FF2B5EF4-FFF2-40B4-BE49-F238E27FC236}">
                <a16:creationId xmlns:a16="http://schemas.microsoft.com/office/drawing/2014/main" id="{0D2EF4B1-02C1-C0FE-3331-BD0C82F3A0C6}"/>
              </a:ext>
            </a:extLst>
          </p:cNvPr>
          <p:cNvPicPr>
            <a:picLocks noChangeAspect="1"/>
          </p:cNvPicPr>
          <p:nvPr/>
        </p:nvPicPr>
        <p:blipFill rotWithShape="1">
          <a:blip r:embed="rId2"/>
          <a:srcRect l="23303" r="29786" b="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Unary Operators</a:t>
            </a:r>
          </a:p>
        </p:txBody>
      </p:sp>
      <p:sp>
        <p:nvSpPr>
          <p:cNvPr id="3" name="Content Placeholder"/>
          <p:cNvSpPr>
            <a:spLocks noGrp="1"/>
          </p:cNvSpPr>
          <p:nvPr>
            <p:ph idx="1"/>
          </p:nvPr>
        </p:nvSpPr>
        <p:spPr>
          <a:xfrm>
            <a:off x="5992836" y="5148775"/>
            <a:ext cx="5555695" cy="1071050"/>
          </a:xfrm>
        </p:spPr>
        <p:txBody>
          <a:bodyPr>
            <a:normAutofit/>
          </a:bodyPr>
          <a:lstStyle/>
          <a:p>
            <a:pPr marL="457200" lvl="1" indent="0">
              <a:buNone/>
            </a:pPr>
            <a:r>
              <a:rPr lang="en-US" dirty="0"/>
              <a:t>Scenario-Based Examples:</a:t>
            </a:r>
          </a:p>
          <a:p>
            <a:pPr marL="457200" lvl="1" indent="0">
              <a:buNone/>
            </a:pPr>
            <a:r>
              <a:rPr lang="en-US" dirty="0">
                <a:hlinkClick r:id="rId3"/>
              </a:rPr>
              <a:t>A model for the progress of a task</a:t>
            </a:r>
            <a:endParaRPr lang="en-US" dirty="0"/>
          </a:p>
        </p:txBody>
      </p:sp>
      <p:pic>
        <p:nvPicPr>
          <p:cNvPr id="5" name="Picture 4">
            <a:extLst>
              <a:ext uri="{FF2B5EF4-FFF2-40B4-BE49-F238E27FC236}">
                <a16:creationId xmlns:a16="http://schemas.microsoft.com/office/drawing/2014/main" id="{898D6B66-9EC7-5769-C164-5CC9FC583112}"/>
              </a:ext>
            </a:extLst>
          </p:cNvPr>
          <p:cNvPicPr>
            <a:picLocks noChangeAspect="1"/>
          </p:cNvPicPr>
          <p:nvPr/>
        </p:nvPicPr>
        <p:blipFill>
          <a:blip r:embed="rId4">
            <a:duotone>
              <a:schemeClr val="accent3">
                <a:shade val="45000"/>
                <a:satMod val="135000"/>
              </a:schemeClr>
              <a:prstClr val="white"/>
            </a:duotone>
          </a:blip>
          <a:stretch>
            <a:fillRect/>
          </a:stretch>
        </p:blipFill>
        <p:spPr>
          <a:xfrm>
            <a:off x="5599780" y="1543560"/>
            <a:ext cx="6069015" cy="3482459"/>
          </a:xfrm>
          <a:prstGeom prst="rect">
            <a:avLst/>
          </a:prstGeom>
        </p:spPr>
      </p:pic>
    </p:spTree>
    <p:extLst>
      <p:ext uri="{BB962C8B-B14F-4D97-AF65-F5344CB8AC3E}">
        <p14:creationId xmlns:p14="http://schemas.microsoft.com/office/powerpoint/2010/main" val="664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omputer script on a screen">
            <a:extLst>
              <a:ext uri="{FF2B5EF4-FFF2-40B4-BE49-F238E27FC236}">
                <a16:creationId xmlns:a16="http://schemas.microsoft.com/office/drawing/2014/main" id="{7D770931-3919-C001-85B0-8B2836E48D0C}"/>
              </a:ext>
            </a:extLst>
          </p:cNvPr>
          <p:cNvPicPr>
            <a:picLocks noChangeAspect="1"/>
          </p:cNvPicPr>
          <p:nvPr/>
        </p:nvPicPr>
        <p:blipFill rotWithShape="1">
          <a:blip r:embed="rId2"/>
          <a:srcRect l="7914" r="44895"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Ternary Operators</a:t>
            </a:r>
          </a:p>
        </p:txBody>
      </p:sp>
      <p:sp>
        <p:nvSpPr>
          <p:cNvPr id="3" name="Content Placeholder"/>
          <p:cNvSpPr>
            <a:spLocks noGrp="1"/>
          </p:cNvSpPr>
          <p:nvPr>
            <p:ph idx="1"/>
          </p:nvPr>
        </p:nvSpPr>
        <p:spPr>
          <a:xfrm>
            <a:off x="5943600" y="4572000"/>
            <a:ext cx="5604932" cy="1647825"/>
          </a:xfrm>
        </p:spPr>
        <p:txBody>
          <a:bodyPr>
            <a:normAutofit/>
          </a:bodyPr>
          <a:lstStyle/>
          <a:p>
            <a:pPr marL="457200" lvl="1" indent="0">
              <a:buNone/>
            </a:pPr>
            <a:r>
              <a:rPr lang="en-US" dirty="0"/>
              <a:t>Scenario-Based Example:</a:t>
            </a:r>
          </a:p>
          <a:p>
            <a:pPr marL="457200" lvl="1" indent="0">
              <a:buNone/>
            </a:pPr>
            <a:r>
              <a:rPr lang="en-US" b="1" dirty="0">
                <a:hlinkClick r:id="rId3"/>
              </a:rPr>
              <a:t>Grading System</a:t>
            </a:r>
            <a:endParaRPr lang="en-US" dirty="0"/>
          </a:p>
        </p:txBody>
      </p:sp>
      <p:pic>
        <p:nvPicPr>
          <p:cNvPr id="5" name="Picture 4">
            <a:extLst>
              <a:ext uri="{FF2B5EF4-FFF2-40B4-BE49-F238E27FC236}">
                <a16:creationId xmlns:a16="http://schemas.microsoft.com/office/drawing/2014/main" id="{05F5DA5D-A0A5-C31F-D9E4-EA4D5AC4CDB5}"/>
              </a:ext>
            </a:extLst>
          </p:cNvPr>
          <p:cNvPicPr>
            <a:picLocks noChangeAspect="1"/>
          </p:cNvPicPr>
          <p:nvPr/>
        </p:nvPicPr>
        <p:blipFill>
          <a:blip r:embed="rId4">
            <a:duotone>
              <a:schemeClr val="accent2">
                <a:shade val="45000"/>
                <a:satMod val="135000"/>
              </a:schemeClr>
              <a:prstClr val="white"/>
            </a:duotone>
          </a:blip>
          <a:stretch>
            <a:fillRect/>
          </a:stretch>
        </p:blipFill>
        <p:spPr>
          <a:xfrm>
            <a:off x="5943600" y="1993526"/>
            <a:ext cx="5153025" cy="1647825"/>
          </a:xfrm>
          <a:prstGeom prst="rect">
            <a:avLst/>
          </a:prstGeom>
        </p:spPr>
      </p:pic>
    </p:spTree>
    <p:extLst>
      <p:ext uri="{BB962C8B-B14F-4D97-AF65-F5344CB8AC3E}">
        <p14:creationId xmlns:p14="http://schemas.microsoft.com/office/powerpoint/2010/main" val="49674266"/>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371</TotalTime>
  <Words>328</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Tw Cen MT</vt:lpstr>
      <vt:lpstr>Wingdings</vt:lpstr>
      <vt:lpstr>ShapesVTI</vt:lpstr>
      <vt:lpstr>CAP477 PROGRAMMING IN JAVA</vt:lpstr>
      <vt:lpstr>Introduction to Java Operators</vt:lpstr>
      <vt:lpstr>Arithmetic Operators</vt:lpstr>
      <vt:lpstr>Assignment Operators</vt:lpstr>
      <vt:lpstr>Relational Operators</vt:lpstr>
      <vt:lpstr>Logical Operators</vt:lpstr>
      <vt:lpstr>Bitwise Operators</vt:lpstr>
      <vt:lpstr>Unary Operators</vt:lpstr>
      <vt:lpstr>Ternary Operators</vt:lpstr>
      <vt:lpstr>Operator precedence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hp</cp:lastModifiedBy>
  <cp:revision>17</cp:revision>
  <dcterms:created xsi:type="dcterms:W3CDTF">2024-01-29T17:23:56Z</dcterms:created>
  <dcterms:modified xsi:type="dcterms:W3CDTF">2024-02-04T09:37:41Z</dcterms:modified>
</cp:coreProperties>
</file>