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70" r:id="rId11"/>
    <p:sldId id="432" r:id="rId12"/>
    <p:sldId id="433" r:id="rId13"/>
    <p:sldId id="443" r:id="rId14"/>
    <p:sldId id="426" r:id="rId15"/>
    <p:sldId id="441" r:id="rId16"/>
    <p:sldId id="428" r:id="rId17"/>
    <p:sldId id="273" r:id="rId18"/>
    <p:sldId id="430" r:id="rId19"/>
    <p:sldId id="442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353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97"/>
    <a:srgbClr val="0000CC"/>
    <a:srgbClr val="003635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81D3D3F5-0292-08AD-B609-7826FF7499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2A083-31AD-48FA-9C83-BA3890E6B73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83384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050" y="858186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CAP477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1B861CC-106C-44B5-BE23-D8459937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Enhanced for loop for 2D array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C96E010-6015-43EC-B923-3A2B5EFC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11" y="1776689"/>
            <a:ext cx="6416749" cy="336681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for (int[] num: </a:t>
            </a:r>
            <a:r>
              <a:rPr lang="en-US" altLang="en-US" sz="1800" dirty="0" err="1"/>
              <a:t>arr</a:t>
            </a:r>
            <a:r>
              <a:rPr lang="en-US" altLang="en-US" sz="18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    for(int data: num)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      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C75A9A0-B028-4864-A806-5A0AA136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E1BC6-86F5-40DD-9255-77C1F8D36493}"/>
              </a:ext>
            </a:extLst>
          </p:cNvPr>
          <p:cNvSpPr txBox="1"/>
          <p:nvPr/>
        </p:nvSpPr>
        <p:spPr>
          <a:xfrm>
            <a:off x="6337005" y="4518837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arrays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63B5BE-98D8-8981-EE89-19688E960158}"/>
              </a:ext>
            </a:extLst>
          </p:cNvPr>
          <p:cNvSpPr txBox="1"/>
          <p:nvPr/>
        </p:nvSpPr>
        <p:spPr>
          <a:xfrm>
            <a:off x="1454046" y="0"/>
            <a:ext cx="76899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r>
              <a:rPr lang="en-IN" dirty="0"/>
              <a:t>public class Array2 {</a:t>
            </a:r>
          </a:p>
          <a:p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Scanner </a:t>
            </a:r>
            <a:r>
              <a:rPr lang="en-IN" dirty="0" err="1"/>
              <a:t>scanner</a:t>
            </a:r>
            <a:r>
              <a:rPr lang="en-IN" dirty="0"/>
              <a:t> = new Scanner(System.in);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("Enter the number of rows: ");</a:t>
            </a:r>
          </a:p>
          <a:p>
            <a:r>
              <a:rPr lang="en-IN" dirty="0"/>
              <a:t>        int rows = </a:t>
            </a:r>
            <a:r>
              <a:rPr lang="en-IN" dirty="0" err="1"/>
              <a:t>scanner.nextInt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("Enter the number of columns: ");</a:t>
            </a:r>
          </a:p>
          <a:p>
            <a:r>
              <a:rPr lang="en-IN" dirty="0"/>
              <a:t>        int cols = </a:t>
            </a:r>
            <a:r>
              <a:rPr lang="en-IN" dirty="0" err="1"/>
              <a:t>scanner.nextInt</a:t>
            </a:r>
            <a:r>
              <a:rPr lang="en-IN" dirty="0"/>
              <a:t>();</a:t>
            </a:r>
          </a:p>
          <a:p>
            <a:r>
              <a:rPr lang="en-IN" dirty="0"/>
              <a:t>        int[][] array = new int[rows][cols];</a:t>
            </a:r>
          </a:p>
          <a:p>
            <a:endParaRPr lang="en-IN" dirty="0"/>
          </a:p>
          <a:p>
            <a:r>
              <a:rPr lang="en-IN" dirty="0"/>
              <a:t> 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rows;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for (int j = 0; j &lt; cols;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System.out.printf</a:t>
            </a:r>
            <a:r>
              <a:rPr lang="en-IN" dirty="0"/>
              <a:t>("Enter element at row %d, column %d: ", </a:t>
            </a:r>
            <a:r>
              <a:rPr lang="en-IN" dirty="0" err="1"/>
              <a:t>i</a:t>
            </a:r>
            <a:r>
              <a:rPr lang="en-IN" dirty="0"/>
              <a:t> + 1, j + 1);</a:t>
            </a:r>
          </a:p>
          <a:p>
            <a:r>
              <a:rPr lang="en-IN" dirty="0"/>
              <a:t>                array[</a:t>
            </a:r>
            <a:r>
              <a:rPr lang="en-IN" dirty="0" err="1"/>
              <a:t>i</a:t>
            </a:r>
            <a:r>
              <a:rPr lang="en-IN" dirty="0"/>
              <a:t>][j] = </a:t>
            </a:r>
            <a:r>
              <a:rPr lang="en-IN" dirty="0" err="1"/>
              <a:t>scanner.nextInt</a:t>
            </a:r>
            <a:r>
              <a:rPr lang="en-IN" dirty="0"/>
              <a:t>();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5929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A3B541-EFA6-C8FA-6E66-684BCD27ECEA}"/>
              </a:ext>
            </a:extLst>
          </p:cNvPr>
          <p:cNvSpPr txBox="1"/>
          <p:nvPr/>
        </p:nvSpPr>
        <p:spPr>
          <a:xfrm>
            <a:off x="2263515" y="1604188"/>
            <a:ext cx="4586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System.out.println</a:t>
            </a:r>
            <a:r>
              <a:rPr lang="en-IN" dirty="0"/>
              <a:t>("Entered Array:");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rows;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for (int j = 0; j &lt; cols;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(array[</a:t>
            </a:r>
            <a:r>
              <a:rPr lang="en-IN" dirty="0" err="1"/>
              <a:t>i</a:t>
            </a:r>
            <a:r>
              <a:rPr lang="en-IN" dirty="0"/>
              <a:t>][j] + " 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36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9EF983B-4594-4932-8E88-ED3DAFA7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79" y="204230"/>
            <a:ext cx="5797296" cy="891540"/>
          </a:xfrm>
        </p:spPr>
        <p:txBody>
          <a:bodyPr/>
          <a:lstStyle/>
          <a:p>
            <a:pPr eaLnBrk="1" hangingPunct="1"/>
            <a:r>
              <a:rPr lang="en-US" altLang="en-US"/>
              <a:t>Jagged array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5F78C65-B086-4F97-9195-EE7179FA10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4279" y="1509823"/>
            <a:ext cx="7644809" cy="334554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type[][] </a:t>
            </a:r>
            <a:r>
              <a:rPr lang="en-US" altLang="en-US" sz="2000" dirty="0" err="1"/>
              <a:t>arrayName</a:t>
            </a:r>
            <a:r>
              <a:rPr lang="en-US" altLang="en-US" sz="2000" dirty="0"/>
              <a:t> = </a:t>
            </a:r>
            <a:r>
              <a:rPr lang="en-US" altLang="en-US" sz="2000" b="1" dirty="0"/>
              <a:t>new</a:t>
            </a:r>
            <a:r>
              <a:rPr lang="en-US" altLang="en-US" sz="2000" dirty="0"/>
              <a:t> type[</a:t>
            </a:r>
            <a:r>
              <a:rPr lang="en-US" altLang="en-US" sz="2000" dirty="0" err="1"/>
              <a:t>rowCount</a:t>
            </a:r>
            <a:r>
              <a:rPr lang="en-US" altLang="en-US" sz="2000" dirty="0"/>
              <a:t>][];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e.g</a:t>
            </a:r>
            <a:r>
              <a:rPr lang="en-US" altLang="en-US" sz="2000" dirty="0"/>
              <a:t>:-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int num[][]=new int[4][];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num[0]=new int[1];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num[1]=new int[2];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num[2]=new int[3];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num[3]=new int[4];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2EAC975-6185-4746-840C-D96A0E17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13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9EF983B-4594-4932-8E88-ED3DAFA7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25042"/>
            <a:ext cx="5797296" cy="891540"/>
          </a:xfrm>
        </p:spPr>
        <p:txBody>
          <a:bodyPr/>
          <a:lstStyle/>
          <a:p>
            <a:pPr eaLnBrk="1" hangingPunct="1"/>
            <a:r>
              <a:rPr lang="en-US" altLang="en-US"/>
              <a:t>Jagged array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5F78C65-B086-4F97-9195-EE7179FA1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91" y="1299399"/>
            <a:ext cx="8259098" cy="355597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type[][] </a:t>
            </a:r>
            <a:r>
              <a:rPr lang="en-US" altLang="en-US" sz="2000" dirty="0" err="1"/>
              <a:t>arrayName</a:t>
            </a:r>
            <a:r>
              <a:rPr lang="en-US" altLang="en-US" sz="2000" dirty="0"/>
              <a:t> = </a:t>
            </a:r>
            <a:r>
              <a:rPr lang="en-US" altLang="en-US" sz="2000" b="1" dirty="0"/>
              <a:t>new</a:t>
            </a:r>
            <a:r>
              <a:rPr lang="en-US" altLang="en-US" sz="2000" dirty="0"/>
              <a:t> type[</a:t>
            </a:r>
            <a:r>
              <a:rPr lang="en-US" altLang="en-US" sz="2000" dirty="0" err="1"/>
              <a:t>rowCount</a:t>
            </a:r>
            <a:r>
              <a:rPr lang="en-US" altLang="en-US" sz="2000" dirty="0"/>
              <a:t>][];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e.g</a:t>
            </a:r>
            <a:r>
              <a:rPr lang="en-US" altLang="en-US" sz="2000" dirty="0"/>
              <a:t>:-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2EAC975-6185-4746-840C-D96A0E17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E11A5-CF50-4DF5-A9CA-13119C7A406D}"/>
              </a:ext>
            </a:extLst>
          </p:cNvPr>
          <p:cNvSpPr txBox="1"/>
          <p:nvPr/>
        </p:nvSpPr>
        <p:spPr>
          <a:xfrm>
            <a:off x="6368902" y="4529470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arrays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9A975-3211-43EB-A9A7-B814CED5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9" y="1777257"/>
            <a:ext cx="3968602" cy="30681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279F-8B8D-D766-F260-01E000022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E615BA2-EEEA-2497-58E3-5455EDEB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56" y="198864"/>
            <a:ext cx="5797296" cy="89154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b="1" dirty="0"/>
            </a:br>
            <a:r>
              <a:rPr lang="en-US" altLang="en-US" b="1" dirty="0"/>
              <a:t>Multi-dimensional array</a:t>
            </a:r>
            <a:r>
              <a:rPr lang="en-US" altLang="en-US" dirty="0"/>
              <a:t>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46EF54F-F8EB-A2C6-A9E3-86702915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1" y="1221698"/>
            <a:ext cx="8412926" cy="363367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Multidimensional Arrays can be defined in simple words as array of arrays. Data in multidimensional arrays are stored in tabular form (in row major order). 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1832665D-FA4D-1592-10CA-29D2B135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15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5541D-14DE-FEA2-D216-63DFD41D3112}"/>
              </a:ext>
            </a:extLst>
          </p:cNvPr>
          <p:cNvSpPr txBox="1"/>
          <p:nvPr/>
        </p:nvSpPr>
        <p:spPr>
          <a:xfrm>
            <a:off x="340241" y="2444474"/>
            <a:ext cx="874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 err="1"/>
              <a:t>data_type</a:t>
            </a:r>
            <a:r>
              <a:rPr lang="en-US" dirty="0"/>
              <a:t>[1st dimension][2nd dimension][]..[Nth dimension] </a:t>
            </a:r>
            <a:r>
              <a:rPr lang="en-US" dirty="0" err="1"/>
              <a:t>array_name</a:t>
            </a:r>
            <a:r>
              <a:rPr lang="en-US" dirty="0"/>
              <a:t> = new </a:t>
            </a:r>
            <a:r>
              <a:rPr lang="en-US" dirty="0" err="1"/>
              <a:t>data_type</a:t>
            </a:r>
            <a:r>
              <a:rPr lang="en-US" dirty="0"/>
              <a:t>[size1][size2]….[</a:t>
            </a:r>
            <a:r>
              <a:rPr lang="en-US" dirty="0" err="1"/>
              <a:t>sizeN</a:t>
            </a:r>
            <a:r>
              <a:rPr lang="en-US" dirty="0"/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36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7A670B9-2732-462E-BFBF-51796D3A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en-US" b="1" dirty="0"/>
            </a:br>
            <a:r>
              <a:rPr lang="en-US" altLang="en-US" b="1" dirty="0"/>
              <a:t>3 d array</a:t>
            </a:r>
            <a:r>
              <a:rPr lang="en-US" altLang="en-US" dirty="0"/>
              <a:t>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B9B64BF-9047-4DF8-BB8A-E8F034D6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1" y="1477926"/>
            <a:ext cx="8412926" cy="337744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err="1"/>
              <a:t>array_type</a:t>
            </a:r>
            <a:r>
              <a:rPr lang="en-US" altLang="en-US" sz="2400" dirty="0"/>
              <a:t>[][][] </a:t>
            </a:r>
            <a:r>
              <a:rPr lang="en-US" altLang="en-US" sz="2400" dirty="0" err="1"/>
              <a:t>array_name</a:t>
            </a:r>
            <a:r>
              <a:rPr lang="en-US" altLang="en-US" sz="2400" dirty="0"/>
              <a:t> = new </a:t>
            </a:r>
            <a:r>
              <a:rPr lang="en-US" altLang="en-US" sz="2400" dirty="0" err="1"/>
              <a:t>array_type</a:t>
            </a:r>
            <a:r>
              <a:rPr lang="en-US" altLang="en-US" sz="2400" dirty="0"/>
              <a:t>[x][y][z];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Ex: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int[][][] num=new int[2][3][4];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Here, num[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][j][k]</a:t>
            </a:r>
            <a:r>
              <a:rPr lang="en-US" altLang="en-US" sz="2400" dirty="0"/>
              <a:t> where ‘</a:t>
            </a:r>
            <a:r>
              <a:rPr lang="en-US" altLang="en-US" sz="2400" dirty="0" err="1"/>
              <a:t>i</a:t>
            </a:r>
            <a:r>
              <a:rPr lang="en-US" altLang="en-US" sz="2400" dirty="0"/>
              <a:t>’ is the array number, ‘j’ is the row number and ‘k’ is the column number.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6733737-D31B-4D47-A8F8-7183998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E883E-B79E-4DE8-94A3-1690ED12745C}"/>
              </a:ext>
            </a:extLst>
          </p:cNvPr>
          <p:cNvSpPr txBox="1"/>
          <p:nvPr/>
        </p:nvSpPr>
        <p:spPr>
          <a:xfrm>
            <a:off x="6368902" y="4529470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arrays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0595C1B1-6E15-4553-8859-B828DFD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3EE431-2BA7-4077-B861-76A9F354F13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0483" name="Picture 2" descr="https://cdncontribute.geeksforgeeks.org/wp-content/uploads/3D-array.jpg">
            <a:extLst>
              <a:ext uri="{FF2B5EF4-FFF2-40B4-BE49-F238E27FC236}">
                <a16:creationId xmlns:a16="http://schemas.microsoft.com/office/drawing/2014/main" id="{9AAD12B4-A491-46FD-BDEF-8410CBB3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1" y="1379956"/>
            <a:ext cx="4572000" cy="267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E6D8CF-F183-4FFC-988C-F79D9AF8D623}"/>
              </a:ext>
            </a:extLst>
          </p:cNvPr>
          <p:cNvSpPr txBox="1"/>
          <p:nvPr/>
        </p:nvSpPr>
        <p:spPr>
          <a:xfrm>
            <a:off x="0" y="608884"/>
            <a:ext cx="7892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highlight>
                  <a:srgbClr val="FFFF00"/>
                </a:highlight>
              </a:rPr>
              <a:t>int[][][] num=new int[3][3][3];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C4733-F592-42CE-B307-7AE0630D2257}"/>
              </a:ext>
            </a:extLst>
          </p:cNvPr>
          <p:cNvSpPr txBox="1"/>
          <p:nvPr/>
        </p:nvSpPr>
        <p:spPr>
          <a:xfrm>
            <a:off x="6368902" y="4529470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arrays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2B85-B4AE-4F5D-BB44-B32C875C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6" y="327378"/>
            <a:ext cx="6960518" cy="5484658"/>
          </a:xfrm>
        </p:spPr>
        <p:txBody>
          <a:bodyPr/>
          <a:lstStyle/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Electronics department:</a:t>
            </a:r>
          </a:p>
          <a:p>
            <a:pPr marL="0" indent="0">
              <a:buNone/>
            </a:pPr>
            <a:r>
              <a:rPr lang="en-US" sz="1500" dirty="0"/>
              <a:t>student1 scores: 75, 87, 69</a:t>
            </a:r>
          </a:p>
          <a:p>
            <a:pPr marL="0" indent="0">
              <a:buNone/>
            </a:pPr>
            <a:r>
              <a:rPr lang="en-US" sz="1500" dirty="0"/>
              <a:t>student2 scores: 90, 87, 85</a:t>
            </a:r>
          </a:p>
          <a:p>
            <a:pPr marL="0" indent="0">
              <a:buNone/>
            </a:pPr>
            <a:r>
              <a:rPr lang="en-US" sz="1500" dirty="0"/>
              <a:t>student3 scores: 56, 67, 76</a:t>
            </a:r>
          </a:p>
          <a:p>
            <a:pPr marL="0" indent="0">
              <a:buNone/>
            </a:pPr>
            <a:r>
              <a:rPr lang="en-US" sz="1500" b="1" dirty="0"/>
              <a:t>Computer Science department:</a:t>
            </a:r>
          </a:p>
          <a:p>
            <a:pPr marL="0" indent="0">
              <a:buNone/>
            </a:pPr>
            <a:r>
              <a:rPr lang="en-US" sz="1500" dirty="0"/>
              <a:t>student1 scores: 78, 67, 75</a:t>
            </a:r>
          </a:p>
          <a:p>
            <a:pPr marL="0" indent="0">
              <a:buNone/>
            </a:pPr>
            <a:r>
              <a:rPr lang="en-US" sz="1500" dirty="0"/>
              <a:t>student2 scores: 87, 98, 76</a:t>
            </a:r>
          </a:p>
          <a:p>
            <a:pPr marL="0" indent="0">
              <a:buNone/>
            </a:pPr>
            <a:r>
              <a:rPr lang="en-US" sz="1500" dirty="0"/>
              <a:t>student3 scores: 67, 56, 65</a:t>
            </a:r>
          </a:p>
          <a:p>
            <a:pPr marL="0" indent="0">
              <a:buNone/>
            </a:pPr>
            <a:r>
              <a:rPr lang="en-US" sz="1500" b="1" dirty="0"/>
              <a:t>Information Technology department:</a:t>
            </a:r>
          </a:p>
          <a:p>
            <a:pPr marL="0" indent="0">
              <a:buNone/>
            </a:pPr>
            <a:r>
              <a:rPr lang="en-US" sz="1500" dirty="0"/>
              <a:t>student1 scores: 72, 63, 72</a:t>
            </a:r>
          </a:p>
          <a:p>
            <a:pPr marL="0" indent="0">
              <a:buNone/>
            </a:pPr>
            <a:r>
              <a:rPr lang="en-US" sz="1500" dirty="0"/>
              <a:t>student2 scores: 82, 91, 71</a:t>
            </a:r>
          </a:p>
          <a:p>
            <a:pPr marL="0" indent="0">
              <a:buNone/>
            </a:pPr>
            <a:r>
              <a:rPr lang="en-US" sz="1500" dirty="0"/>
              <a:t>student3 scores: 64, 56, 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5BE72-4336-49CC-9734-AA9B9B5D5CC8}"/>
              </a:ext>
            </a:extLst>
          </p:cNvPr>
          <p:cNvSpPr txBox="1"/>
          <p:nvPr/>
        </p:nvSpPr>
        <p:spPr>
          <a:xfrm>
            <a:off x="3816186" y="1261288"/>
            <a:ext cx="532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To store all these exam scores, department-wise,</a:t>
            </a:r>
          </a:p>
          <a:p>
            <a:r>
              <a:rPr lang="en-US" dirty="0"/>
              <a:t> we will need to use three-dimensional array</a:t>
            </a:r>
          </a:p>
          <a:p>
            <a:r>
              <a:rPr lang="en-US" dirty="0"/>
              <a:t>int[ ][ ][ ] scores = new int[3][3][3];</a:t>
            </a:r>
          </a:p>
        </p:txBody>
      </p:sp>
    </p:spTree>
    <p:extLst>
      <p:ext uri="{BB962C8B-B14F-4D97-AF65-F5344CB8AC3E}">
        <p14:creationId xmlns:p14="http://schemas.microsoft.com/office/powerpoint/2010/main" val="340098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A0B7A-C300-F655-2EA3-2BACF57ACB22}"/>
              </a:ext>
            </a:extLst>
          </p:cNvPr>
          <p:cNvSpPr txBox="1"/>
          <p:nvPr/>
        </p:nvSpPr>
        <p:spPr>
          <a:xfrm>
            <a:off x="209863" y="70569"/>
            <a:ext cx="62883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ThreeArray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{</a:t>
            </a:r>
          </a:p>
          <a:p>
            <a:endParaRPr lang="en-IN" dirty="0"/>
          </a:p>
          <a:p>
            <a:r>
              <a:rPr lang="en-IN" dirty="0"/>
              <a:t>        // create a 3d array</a:t>
            </a:r>
          </a:p>
          <a:p>
            <a:r>
              <a:rPr lang="en-IN" dirty="0"/>
              <a:t>        int[][][] test = {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{1, -2, 3}, </a:t>
            </a:r>
          </a:p>
          <a:p>
            <a:r>
              <a:rPr lang="en-IN" dirty="0"/>
              <a:t>              {2, 3, 4}</a:t>
            </a:r>
          </a:p>
          <a:p>
            <a:r>
              <a:rPr lang="en-IN" dirty="0"/>
              <a:t>            }, </a:t>
            </a:r>
          </a:p>
          <a:p>
            <a:r>
              <a:rPr lang="en-IN" dirty="0"/>
              <a:t>            { </a:t>
            </a:r>
          </a:p>
          <a:p>
            <a:r>
              <a:rPr lang="en-IN" dirty="0"/>
              <a:t>              {-4, -5, 6, 9}, </a:t>
            </a:r>
          </a:p>
          <a:p>
            <a:r>
              <a:rPr lang="en-IN" dirty="0"/>
              <a:t>              {1}, </a:t>
            </a:r>
          </a:p>
          <a:p>
            <a:r>
              <a:rPr lang="en-IN" dirty="0"/>
              <a:t>              {2, 3}</a:t>
            </a:r>
          </a:p>
          <a:p>
            <a:r>
              <a:rPr lang="en-IN" dirty="0"/>
              <a:t>            } </a:t>
            </a:r>
          </a:p>
          <a:p>
            <a:r>
              <a:rPr lang="en-IN" dirty="0"/>
              <a:t>        };</a:t>
            </a:r>
          </a:p>
          <a:p>
            <a:endParaRPr lang="en-IN" dirty="0"/>
          </a:p>
          <a:p>
            <a:r>
              <a:rPr lang="en-IN" dirty="0"/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1202-C89B-A8FD-E2B6-5C42C97CFC62}"/>
              </a:ext>
            </a:extLst>
          </p:cNvPr>
          <p:cNvSpPr txBox="1"/>
          <p:nvPr/>
        </p:nvSpPr>
        <p:spPr>
          <a:xfrm>
            <a:off x="4572000" y="70569"/>
            <a:ext cx="45869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</a:t>
            </a:r>
            <a:r>
              <a:rPr lang="en-IN" dirty="0" err="1"/>
              <a:t>for..each</a:t>
            </a:r>
            <a:r>
              <a:rPr lang="en-IN" dirty="0"/>
              <a:t> loop to iterate through elements of 3d array</a:t>
            </a:r>
          </a:p>
          <a:p>
            <a:r>
              <a:rPr lang="en-IN" dirty="0"/>
              <a:t>        for (int[][] array2D: test) {</a:t>
            </a:r>
          </a:p>
          <a:p>
            <a:r>
              <a:rPr lang="en-IN" dirty="0"/>
              <a:t>            for (int[] array1D: array2D) {</a:t>
            </a:r>
          </a:p>
          <a:p>
            <a:r>
              <a:rPr lang="en-IN" dirty="0"/>
              <a:t>                for(int item: array1D)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System.out.println</a:t>
            </a:r>
            <a:r>
              <a:rPr lang="en-IN" dirty="0"/>
              <a:t>(item);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23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DC9FAA2-4FB3-486C-B28A-F0085BD0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879" y="288131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arrays:</a:t>
            </a:r>
            <a:br>
              <a:rPr lang="en-US" dirty="0"/>
            </a:br>
            <a:r>
              <a:rPr lang="en-US" altLang="en-US" dirty="0"/>
              <a:t>Array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60DC952-0538-414C-813C-CF077773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9" y="1541721"/>
            <a:ext cx="7926917" cy="331364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dirty="0"/>
              <a:t>Array is a collection of similar type of elements that have contiguous memory location.</a:t>
            </a:r>
          </a:p>
          <a:p>
            <a:pPr eaLnBrk="1" hangingPunct="1"/>
            <a:r>
              <a:rPr lang="en-US" altLang="en-US" sz="2600" dirty="0"/>
              <a:t>In java, array is an object the contains elements of similar data type. </a:t>
            </a:r>
          </a:p>
          <a:p>
            <a:pPr eaLnBrk="1" hangingPunct="1"/>
            <a:r>
              <a:rPr lang="en-US" altLang="en-US" sz="2600" dirty="0"/>
              <a:t>It is a data structure where we store similar elements. We can store only fixed elements in an array.</a:t>
            </a:r>
          </a:p>
          <a:p>
            <a:pPr eaLnBrk="1" hangingPunct="1"/>
            <a:r>
              <a:rPr lang="en-US" altLang="en-US" sz="2600" dirty="0"/>
              <a:t>Array is index based, first element of the array is stored at 0 index.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BD458B7-5957-4CD5-A22B-0CA2B1BD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31EC-B8D7-D99B-CE73-69BADDF5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23" y="236338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sv-SE" b="1" i="0" dirty="0">
                <a:solidFill>
                  <a:srgbClr val="273239"/>
                </a:solidFill>
                <a:effectLst/>
                <a:latin typeface="Source Sans 3"/>
              </a:rPr>
              <a:t>Variable Arguments (Varargs) in Java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151B4-6A2B-BCA0-3B2D-D6D1BF97EBF7}"/>
              </a:ext>
            </a:extLst>
          </p:cNvPr>
          <p:cNvSpPr txBox="1"/>
          <p:nvPr/>
        </p:nvSpPr>
        <p:spPr>
          <a:xfrm>
            <a:off x="247337" y="1648420"/>
            <a:ext cx="87617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 in Java is a method that takes a variable number of arguments. Variable Arguments in Java simplifies the creation of methods that need to take a variable number of arguments.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72A6-DF26-BB50-CFBA-F05D1D4A8DE6}"/>
              </a:ext>
            </a:extLst>
          </p:cNvPr>
          <p:cNvSpPr txBox="1"/>
          <p:nvPr/>
        </p:nvSpPr>
        <p:spPr>
          <a:xfrm>
            <a:off x="247337" y="2926591"/>
            <a:ext cx="67455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Syntax of </a:t>
            </a:r>
            <a:r>
              <a:rPr lang="en-IN" dirty="0" err="1"/>
              <a:t>varargs</a:t>
            </a:r>
            <a:r>
              <a:rPr lang="en-IN" dirty="0"/>
              <a:t>:</a:t>
            </a:r>
          </a:p>
          <a:p>
            <a:r>
              <a:rPr lang="en-IN" dirty="0"/>
              <a:t>The </a:t>
            </a:r>
            <a:r>
              <a:rPr lang="en-IN" dirty="0" err="1"/>
              <a:t>varargs</a:t>
            </a:r>
            <a:r>
              <a:rPr lang="en-IN" dirty="0"/>
              <a:t> uses ellipsis i.e. three dots after the data type. Syntax is as follows:</a:t>
            </a:r>
          </a:p>
          <a:p>
            <a:endParaRPr lang="en-IN" dirty="0"/>
          </a:p>
          <a:p>
            <a:r>
              <a:rPr lang="en-IN" dirty="0" err="1"/>
              <a:t>return_type</a:t>
            </a:r>
            <a:r>
              <a:rPr lang="en-IN" dirty="0"/>
              <a:t> </a:t>
            </a:r>
            <a:r>
              <a:rPr lang="en-IN" dirty="0" err="1"/>
              <a:t>method_name</a:t>
            </a:r>
            <a:r>
              <a:rPr lang="en-IN" dirty="0"/>
              <a:t>(</a:t>
            </a:r>
            <a:r>
              <a:rPr lang="en-IN" dirty="0" err="1"/>
              <a:t>data_type</a:t>
            </a:r>
            <a:r>
              <a:rPr lang="en-IN" dirty="0"/>
              <a:t>... </a:t>
            </a:r>
            <a:r>
              <a:rPr lang="en-IN" dirty="0" err="1"/>
              <a:t>variableName</a:t>
            </a:r>
            <a:r>
              <a:rPr lang="en-IN" dirty="0"/>
              <a:t>){} </a:t>
            </a:r>
          </a:p>
        </p:txBody>
      </p:sp>
    </p:spTree>
    <p:extLst>
      <p:ext uri="{BB962C8B-B14F-4D97-AF65-F5344CB8AC3E}">
        <p14:creationId xmlns:p14="http://schemas.microsoft.com/office/powerpoint/2010/main" val="100975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4EA93C-D463-4710-B0EF-AFB0447D205A}"/>
              </a:ext>
            </a:extLst>
          </p:cNvPr>
          <p:cNvSpPr txBox="1"/>
          <p:nvPr/>
        </p:nvSpPr>
        <p:spPr>
          <a:xfrm>
            <a:off x="1379095" y="37475"/>
            <a:ext cx="62209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VarArgs</a:t>
            </a:r>
            <a:r>
              <a:rPr lang="en-IN" dirty="0"/>
              <a:t> {</a:t>
            </a:r>
          </a:p>
          <a:p>
            <a:r>
              <a:rPr lang="en-IN" dirty="0"/>
              <a:t>    static void fun(int... a)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("Number of arguments: "</a:t>
            </a:r>
          </a:p>
          <a:p>
            <a:r>
              <a:rPr lang="en-IN" dirty="0"/>
              <a:t>                           + </a:t>
            </a:r>
            <a:r>
              <a:rPr lang="en-IN" dirty="0" err="1"/>
              <a:t>a.length</a:t>
            </a:r>
            <a:r>
              <a:rPr lang="en-IN" dirty="0"/>
              <a:t>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// using for each loop to display contents of a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: a)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 + " ");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fun(100); </a:t>
            </a:r>
          </a:p>
          <a:p>
            <a:r>
              <a:rPr lang="en-IN" dirty="0"/>
              <a:t>        fun(1, 2, 3, 4); </a:t>
            </a:r>
          </a:p>
          <a:p>
            <a:r>
              <a:rPr lang="en-IN" dirty="0"/>
              <a:t>        fun(); 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19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AB39-5328-152F-1F6E-2589A556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89" y="82778"/>
            <a:ext cx="5797296" cy="891540"/>
          </a:xfrm>
        </p:spPr>
        <p:txBody>
          <a:bodyPr/>
          <a:lstStyle/>
          <a:p>
            <a:r>
              <a:rPr lang="en-IN" dirty="0"/>
              <a:t>Passing array to function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4A590-A81C-F906-F223-C380B12AB9AF}"/>
              </a:ext>
            </a:extLst>
          </p:cNvPr>
          <p:cNvSpPr txBox="1"/>
          <p:nvPr/>
        </p:nvSpPr>
        <p:spPr>
          <a:xfrm>
            <a:off x="897461" y="1030443"/>
            <a:ext cx="63633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PassArrayExample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int[] numbers = {10, 20, 30, 40, 50};</a:t>
            </a:r>
          </a:p>
          <a:p>
            <a:r>
              <a:rPr lang="en-IN" dirty="0"/>
              <a:t>        int sum = </a:t>
            </a:r>
            <a:r>
              <a:rPr lang="en-IN" dirty="0" err="1"/>
              <a:t>calculateSum</a:t>
            </a:r>
            <a:r>
              <a:rPr lang="en-IN" dirty="0"/>
              <a:t>(numbers);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("Sum of the array: " + sum);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public static int </a:t>
            </a:r>
            <a:r>
              <a:rPr lang="en-IN" dirty="0" err="1"/>
              <a:t>calculateSum</a:t>
            </a:r>
            <a:r>
              <a:rPr lang="en-IN" dirty="0"/>
              <a:t>(int[] array) {</a:t>
            </a:r>
          </a:p>
          <a:p>
            <a:r>
              <a:rPr lang="en-IN" dirty="0"/>
              <a:t>        int sum = 0;</a:t>
            </a:r>
          </a:p>
          <a:p>
            <a:r>
              <a:rPr lang="en-IN" dirty="0"/>
              <a:t>        for (int </a:t>
            </a:r>
            <a:r>
              <a:rPr lang="en-IN" dirty="0" err="1"/>
              <a:t>num</a:t>
            </a:r>
            <a:r>
              <a:rPr lang="en-IN" dirty="0"/>
              <a:t> : array) {</a:t>
            </a:r>
          </a:p>
          <a:p>
            <a:r>
              <a:rPr lang="en-IN" dirty="0"/>
              <a:t>            sum +=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return sum;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03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222E-9C0E-AC22-22D3-CF00320B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936" y="288804"/>
            <a:ext cx="5797296" cy="891540"/>
          </a:xfrm>
        </p:spPr>
        <p:txBody>
          <a:bodyPr/>
          <a:lstStyle/>
          <a:p>
            <a:r>
              <a:rPr lang="en-IN" dirty="0"/>
              <a:t>Java Enums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33C49-2F78-E52D-B1B1-A690A56DBF7E}"/>
              </a:ext>
            </a:extLst>
          </p:cNvPr>
          <p:cNvSpPr txBox="1"/>
          <p:nvPr/>
        </p:nvSpPr>
        <p:spPr>
          <a:xfrm>
            <a:off x="464695" y="1636799"/>
            <a:ext cx="7817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Enum in Java is a data type which contains a fixed set of constants.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11CFE-2E52-C477-EB45-79AB70B8D466}"/>
              </a:ext>
            </a:extLst>
          </p:cNvPr>
          <p:cNvSpPr txBox="1"/>
          <p:nvPr/>
        </p:nvSpPr>
        <p:spPr>
          <a:xfrm>
            <a:off x="464695" y="1952549"/>
            <a:ext cx="7899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Enums can be thought of as classes which have a fixed set of constants (a variable that does not change). The Java </a:t>
            </a:r>
            <a:r>
              <a:rPr lang="en-US" dirty="0" err="1"/>
              <a:t>enum</a:t>
            </a:r>
            <a:r>
              <a:rPr lang="en-US" dirty="0"/>
              <a:t> constants are static and final implicitly. </a:t>
            </a:r>
          </a:p>
          <a:p>
            <a:r>
              <a:rPr lang="en-US" dirty="0"/>
              <a:t>Enums are used to create our own data type like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196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EF6949-FA07-989A-EF01-F36A90194193}"/>
              </a:ext>
            </a:extLst>
          </p:cNvPr>
          <p:cNvSpPr txBox="1"/>
          <p:nvPr/>
        </p:nvSpPr>
        <p:spPr>
          <a:xfrm>
            <a:off x="622091" y="453851"/>
            <a:ext cx="62733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EnumExample1{  </a:t>
            </a:r>
          </a:p>
          <a:p>
            <a:endParaRPr lang="en-IN" dirty="0"/>
          </a:p>
          <a:p>
            <a:r>
              <a:rPr lang="en-IN" dirty="0"/>
              <a:t>public </a:t>
            </a:r>
            <a:r>
              <a:rPr lang="en-IN" dirty="0" err="1"/>
              <a:t>enum</a:t>
            </a:r>
            <a:r>
              <a:rPr lang="en-IN" dirty="0"/>
              <a:t> Season { WINTER, SPRING, SUMMER, FALL }  </a:t>
            </a:r>
          </a:p>
          <a:p>
            <a:endParaRPr lang="en-IN" dirty="0"/>
          </a:p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r>
              <a:rPr lang="en-IN" dirty="0"/>
              <a:t>for (Season s : </a:t>
            </a:r>
            <a:r>
              <a:rPr lang="en-IN" dirty="0" err="1"/>
              <a:t>Season.values</a:t>
            </a:r>
            <a:r>
              <a:rPr lang="en-IN" dirty="0"/>
              <a:t>())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(s);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2558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60B34-8271-9D4C-1E98-222DA9215E9F}"/>
              </a:ext>
            </a:extLst>
          </p:cNvPr>
          <p:cNvSpPr txBox="1"/>
          <p:nvPr/>
        </p:nvSpPr>
        <p:spPr>
          <a:xfrm>
            <a:off x="1026825" y="461985"/>
            <a:ext cx="5246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enum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{</a:t>
            </a:r>
          </a:p>
          <a:p>
            <a:r>
              <a:rPr lang="en-IN" dirty="0"/>
              <a:t>    RED,</a:t>
            </a:r>
          </a:p>
          <a:p>
            <a:r>
              <a:rPr lang="en-IN" dirty="0"/>
              <a:t>    GREEN,</a:t>
            </a:r>
          </a:p>
          <a:p>
            <a:r>
              <a:rPr lang="en-IN" dirty="0"/>
              <a:t>    BLUE;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public class Test {</a:t>
            </a:r>
          </a:p>
          <a:p>
            <a:r>
              <a:rPr lang="en-IN" dirty="0"/>
              <a:t>    // Driver method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Color</a:t>
            </a:r>
            <a:r>
              <a:rPr lang="en-IN" dirty="0"/>
              <a:t> c1 = </a:t>
            </a:r>
            <a:r>
              <a:rPr lang="en-IN" dirty="0" err="1"/>
              <a:t>Color.RED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(c1);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77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73ED2E-1996-79B7-E399-465D01D642EA}"/>
              </a:ext>
            </a:extLst>
          </p:cNvPr>
          <p:cNvSpPr txBox="1"/>
          <p:nvPr/>
        </p:nvSpPr>
        <p:spPr>
          <a:xfrm>
            <a:off x="835377" y="248356"/>
            <a:ext cx="81512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/>
              <a:t>enum</a:t>
            </a:r>
            <a:r>
              <a:rPr lang="en-IN" sz="1600" dirty="0"/>
              <a:t> Enum1{</a:t>
            </a:r>
          </a:p>
          <a:p>
            <a:r>
              <a:rPr lang="en-IN" sz="1600" dirty="0"/>
              <a:t>  SMALL, MEDIUM, LARGE, EXTRALARGE;</a:t>
            </a:r>
          </a:p>
          <a:p>
            <a:r>
              <a:rPr lang="en-IN" sz="1600" dirty="0"/>
              <a:t>  public String </a:t>
            </a:r>
            <a:r>
              <a:rPr lang="en-IN" sz="1600" dirty="0" err="1"/>
              <a:t>getSize</a:t>
            </a:r>
            <a:r>
              <a:rPr lang="en-IN" sz="1600" dirty="0"/>
              <a:t>() {</a:t>
            </a:r>
          </a:p>
          <a:p>
            <a:r>
              <a:rPr lang="en-IN" sz="1600" dirty="0"/>
              <a:t>    switch(this) {</a:t>
            </a:r>
          </a:p>
          <a:p>
            <a:r>
              <a:rPr lang="en-IN" sz="1600" dirty="0"/>
              <a:t>      case SMALL:</a:t>
            </a:r>
          </a:p>
          <a:p>
            <a:r>
              <a:rPr lang="en-IN" sz="1600" dirty="0"/>
              <a:t>        return "small";</a:t>
            </a:r>
          </a:p>
          <a:p>
            <a:r>
              <a:rPr lang="en-IN" sz="1600" dirty="0"/>
              <a:t>      case MEDIUM:</a:t>
            </a:r>
          </a:p>
          <a:p>
            <a:r>
              <a:rPr lang="en-IN" sz="1600" dirty="0"/>
              <a:t>        return "medium";</a:t>
            </a:r>
          </a:p>
          <a:p>
            <a:r>
              <a:rPr lang="en-IN" sz="1600" dirty="0"/>
              <a:t>      case LARGE:</a:t>
            </a:r>
          </a:p>
          <a:p>
            <a:r>
              <a:rPr lang="en-IN" sz="1600" dirty="0"/>
              <a:t>        return "large";</a:t>
            </a:r>
          </a:p>
          <a:p>
            <a:r>
              <a:rPr lang="en-IN" sz="1600" dirty="0"/>
              <a:t>      case EXTRALARGE:</a:t>
            </a:r>
          </a:p>
          <a:p>
            <a:r>
              <a:rPr lang="en-IN" sz="1600" dirty="0"/>
              <a:t>        return "extra large";</a:t>
            </a:r>
          </a:p>
          <a:p>
            <a:r>
              <a:rPr lang="en-IN" sz="1600" dirty="0"/>
              <a:t>      default:</a:t>
            </a:r>
          </a:p>
          <a:p>
            <a:r>
              <a:rPr lang="en-IN" sz="1600" dirty="0"/>
              <a:t>        return null;</a:t>
            </a:r>
          </a:p>
          <a:p>
            <a:r>
              <a:rPr lang="en-IN" sz="1600" dirty="0"/>
              <a:t>      }   }</a:t>
            </a:r>
          </a:p>
          <a:p>
            <a:r>
              <a:rPr lang="en-IN" sz="1600" dirty="0"/>
              <a:t>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System.out.println</a:t>
            </a:r>
            <a:r>
              <a:rPr lang="en-IN" sz="1600" dirty="0"/>
              <a:t>("The size of the pizza is " + Enum1.SMALL.getSize());</a:t>
            </a:r>
          </a:p>
          <a:p>
            <a:r>
              <a:rPr lang="en-IN" sz="1600" dirty="0"/>
              <a:t>  }}</a:t>
            </a:r>
          </a:p>
        </p:txBody>
      </p:sp>
    </p:spTree>
    <p:extLst>
      <p:ext uri="{BB962C8B-B14F-4D97-AF65-F5344CB8AC3E}">
        <p14:creationId xmlns:p14="http://schemas.microsoft.com/office/powerpoint/2010/main" val="165166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0" y="2950369"/>
            <a:ext cx="5366147" cy="1107281"/>
          </a:xfrm>
        </p:spPr>
        <p:txBody>
          <a:bodyPr rtlCol="0">
            <a:noAutofit/>
          </a:bodyPr>
          <a:lstStyle/>
          <a:p>
            <a:pPr>
              <a:defRPr/>
            </a:pPr>
            <a:br>
              <a:rPr lang="en-US" sz="2700" dirty="0">
                <a:solidFill>
                  <a:srgbClr val="C00000"/>
                </a:solidFill>
              </a:rPr>
            </a:br>
            <a:endParaRPr lang="en-I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0" y="1508522"/>
            <a:ext cx="1356122" cy="247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07469" y="4468416"/>
            <a:ext cx="5367338" cy="857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I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36F3-A414-4F4E-9E45-E49611DAF4EA}"/>
              </a:ext>
            </a:extLst>
          </p:cNvPr>
          <p:cNvSpPr txBox="1"/>
          <p:nvPr/>
        </p:nvSpPr>
        <p:spPr>
          <a:xfrm>
            <a:off x="3873506" y="1529239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Query??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D21899F9-7160-437D-892C-035BB385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73" y="619129"/>
            <a:ext cx="7878724" cy="310606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Advantage of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Code Optimization: It makes the code optimized, we can retrieve or sort the data easily.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Random access: We can get any data located at any index position.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Disadvantage of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    Size Limit: We can store only fixed size of elements in the array. It doesn't grow its size at runtime. To solve this problem, collection framework is used in java.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D720FFD7-DF2D-46C0-BB03-043EF59A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D1D7013A-B177-41C8-86BF-E097F1A7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98" y="1509824"/>
            <a:ext cx="6711802" cy="309543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/>
              <a:t>Types of Array: There are two types of array.</a:t>
            </a:r>
          </a:p>
          <a:p>
            <a:pPr eaLnBrk="1" hangingPunct="1"/>
            <a:r>
              <a:rPr lang="en-US" altLang="en-US" sz="2100" dirty="0"/>
              <a:t>    Single Dimensional Array</a:t>
            </a:r>
          </a:p>
          <a:p>
            <a:pPr eaLnBrk="1" hangingPunct="1"/>
            <a:r>
              <a:rPr lang="en-US" altLang="en-US" sz="2100" dirty="0"/>
              <a:t>    Multidimensional Array-</a:t>
            </a:r>
          </a:p>
          <a:p>
            <a:pPr lvl="2" eaLnBrk="1" hangingPunct="1"/>
            <a:r>
              <a:rPr lang="en-US" altLang="en-US" sz="1650" dirty="0"/>
              <a:t>2D array</a:t>
            </a:r>
          </a:p>
          <a:p>
            <a:pPr lvl="2" eaLnBrk="1" hangingPunct="1"/>
            <a:r>
              <a:rPr lang="en-US" altLang="en-US" sz="1650" dirty="0"/>
              <a:t>3D array</a:t>
            </a:r>
          </a:p>
          <a:p>
            <a:pPr lvl="2" eaLnBrk="1" hangingPunct="1"/>
            <a:r>
              <a:rPr lang="en-US" altLang="en-US" sz="1650" dirty="0"/>
              <a:t>Jagged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100" dirty="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98DCD398-9151-4DD2-896F-B683BB8C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A10C6-7F77-407C-B065-AFDAF86BCEF9}"/>
              </a:ext>
            </a:extLst>
          </p:cNvPr>
          <p:cNvSpPr txBox="1"/>
          <p:nvPr/>
        </p:nvSpPr>
        <p:spPr>
          <a:xfrm>
            <a:off x="6422065" y="4594623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arrays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A0010EF-A170-4CFF-A952-8A361609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Single Dimensional Array</a:t>
            </a:r>
            <a:endParaRPr lang="en-US" alt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736BAF3-8FD8-425B-BF37-151D9D1F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669312"/>
            <a:ext cx="6863316" cy="318605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000" dirty="0"/>
              <a:t>The syntax for declaring and instantiating an array: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highlight>
                  <a:srgbClr val="FFFF00"/>
                </a:highlight>
              </a:rPr>
              <a:t>There are two ways to declare an array: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type[] </a:t>
            </a:r>
            <a:r>
              <a:rPr lang="en-US" altLang="en-US" sz="2000" dirty="0" err="1"/>
              <a:t>arrayName</a:t>
            </a:r>
            <a:r>
              <a:rPr lang="en-US" altLang="en-US" sz="2000" dirty="0"/>
              <a:t>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type </a:t>
            </a:r>
            <a:r>
              <a:rPr lang="en-US" altLang="en-US" sz="2000" dirty="0" err="1"/>
              <a:t>arrayName</a:t>
            </a:r>
            <a:r>
              <a:rPr lang="en-US" altLang="en-US" sz="2000" dirty="0"/>
              <a:t>[];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5C4EF86-8326-4C01-A2E2-01D63956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0A522-8A76-48BB-ABCA-59D87D171CD3}"/>
              </a:ext>
            </a:extLst>
          </p:cNvPr>
          <p:cNvSpPr txBox="1"/>
          <p:nvPr/>
        </p:nvSpPr>
        <p:spPr>
          <a:xfrm>
            <a:off x="6868633" y="4550735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arrays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77EF615-5A8A-4411-AE04-E48841D9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88" y="861763"/>
            <a:ext cx="6810153" cy="341997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How to instantiate an array </a:t>
            </a:r>
          </a:p>
          <a:p>
            <a:pPr marL="0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err="1"/>
              <a:t>arrayName</a:t>
            </a:r>
            <a:r>
              <a:rPr lang="en-US" altLang="en-US" sz="2400" dirty="0"/>
              <a:t> = 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type[length];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highlight>
                  <a:srgbClr val="FFFF00"/>
                </a:highlight>
              </a:rPr>
              <a:t>How to declare and instantiate an array in one statement </a:t>
            </a:r>
          </a:p>
          <a:p>
            <a:pPr marL="0" indent="0">
              <a:buNone/>
            </a:pPr>
            <a:r>
              <a:rPr lang="en-US" altLang="en-US" sz="2400" dirty="0"/>
              <a:t>type[] </a:t>
            </a:r>
            <a:r>
              <a:rPr lang="en-US" altLang="en-US" sz="2400" dirty="0" err="1"/>
              <a:t>arrayName</a:t>
            </a:r>
            <a:r>
              <a:rPr lang="en-US" altLang="en-US" sz="2400" dirty="0"/>
              <a:t> = 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type[length];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87D516B-C86F-4FBB-A92C-CB45D328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z="1000" smtClean="0"/>
              <a:pPr algn="ctr" eaLnBrk="1" hangingPunct="1"/>
              <a:t>6</a:t>
            </a:fld>
            <a:endParaRPr lang="en-US" altLang="en-US" sz="10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ABB2F3-7EA6-4CC4-947F-2BA08C388351}"/>
              </a:ext>
            </a:extLst>
          </p:cNvPr>
          <p:cNvSpPr txBox="1"/>
          <p:nvPr/>
        </p:nvSpPr>
        <p:spPr>
          <a:xfrm>
            <a:off x="6655981" y="4625163"/>
            <a:ext cx="2236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working with arrays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F363242-9877-44F6-91E2-1B190DBB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3DD2E-D246-47DD-B586-6B4E06825381}"/>
              </a:ext>
            </a:extLst>
          </p:cNvPr>
          <p:cNvSpPr txBox="1"/>
          <p:nvPr/>
        </p:nvSpPr>
        <p:spPr>
          <a:xfrm>
            <a:off x="6858000" y="4657060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198D0-D1E4-4A7A-837E-ECAF7285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887923"/>
            <a:ext cx="2247900" cy="15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EEC43-594D-46AF-8710-AD1A08FC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380335"/>
            <a:ext cx="5210175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BFA883F-5C43-49E9-8CBF-ED015017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014" y="150005"/>
            <a:ext cx="5797296" cy="89154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b="1" dirty="0"/>
            </a:br>
            <a:r>
              <a:rPr lang="en-US" altLang="en-US" b="1" dirty="0"/>
              <a:t>Array length 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5617DB8-5768-4A23-A88D-7AD9E676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9" y="1222745"/>
            <a:ext cx="6592531" cy="763526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000" dirty="0">
                <a:highlight>
                  <a:srgbClr val="FFFF00"/>
                </a:highlight>
              </a:rPr>
              <a:t>The syntax for getting the length of an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arrayName.length</a:t>
            </a:r>
            <a:endParaRPr lang="en-US" altLang="en-US" sz="2000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40E361F-B546-486B-B899-CC5E4E3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22ABA-9CB1-4A85-9AAB-CB353AFB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2" y="1986271"/>
            <a:ext cx="5808098" cy="2774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41561F-4EB7-4E8E-A857-6163A0AFDEA5}"/>
              </a:ext>
            </a:extLst>
          </p:cNvPr>
          <p:cNvSpPr txBox="1"/>
          <p:nvPr/>
        </p:nvSpPr>
        <p:spPr>
          <a:xfrm>
            <a:off x="7166344" y="4455042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arrays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E3DB408-E5F2-4178-B24B-13BDAFD0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en-US" b="1" dirty="0"/>
            </a:br>
            <a:r>
              <a:rPr lang="en-US" altLang="en-US" b="1" dirty="0"/>
              <a:t>Two-dimensional arrays 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E9CD9C2-41CB-4AA5-BE6D-7B54C1A9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9" y="1616149"/>
            <a:ext cx="7767429" cy="241359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The syntax for creating a rectangular array-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type[][] </a:t>
            </a:r>
            <a:r>
              <a:rPr lang="en-US" altLang="en-US" sz="2400" dirty="0" err="1"/>
              <a:t>arrayName</a:t>
            </a:r>
            <a:r>
              <a:rPr lang="en-US" altLang="en-US" sz="2400" dirty="0"/>
              <a:t> = 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type[</a:t>
            </a:r>
            <a:r>
              <a:rPr lang="en-US" altLang="en-US" sz="2400" dirty="0" err="1"/>
              <a:t>rowCount</a:t>
            </a:r>
            <a:r>
              <a:rPr lang="en-US" altLang="en-US" sz="2400" dirty="0"/>
              <a:t>][</a:t>
            </a:r>
            <a:r>
              <a:rPr lang="en-US" altLang="en-US" sz="2400" dirty="0" err="1"/>
              <a:t>columnCount</a:t>
            </a:r>
            <a:r>
              <a:rPr lang="en-US" altLang="en-US" sz="2400" dirty="0"/>
              <a:t>]; </a:t>
            </a:r>
          </a:p>
          <a:p>
            <a:pPr eaLnBrk="1" hangingPunct="1"/>
            <a:r>
              <a:rPr lang="en-US" altLang="en-US" sz="2400" dirty="0"/>
              <a:t>A statement that creates a 3x2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int</a:t>
            </a:r>
            <a:r>
              <a:rPr lang="en-US" altLang="en-US" sz="2400" dirty="0"/>
              <a:t>[][] numbers = 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</a:t>
            </a:r>
            <a:r>
              <a:rPr lang="en-US" altLang="en-US" sz="2400" b="1" dirty="0"/>
              <a:t>int</a:t>
            </a:r>
            <a:r>
              <a:rPr lang="en-US" altLang="en-US" sz="2400" dirty="0"/>
              <a:t>[3][2];</a:t>
            </a:r>
          </a:p>
          <a:p>
            <a:pPr eaLnBrk="1" hangingPunct="1"/>
            <a:r>
              <a:rPr lang="en-US" altLang="en-US" sz="2400" i="1" dirty="0"/>
              <a:t>3x2</a:t>
            </a:r>
            <a:r>
              <a:rPr lang="en-US" altLang="en-US" sz="2400" dirty="0"/>
              <a:t> array and initializes it in one statement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int</a:t>
            </a:r>
            <a:r>
              <a:rPr lang="en-US" altLang="en-US" sz="2400" dirty="0"/>
              <a:t>[][] numbers =new int[][] { { 1, 2 }, { 3, 4 }, { 5, 6 } };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B2F8BE9-7D8A-4BB3-BEA9-D2E806D9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057900" y="4767263"/>
            <a:ext cx="1600200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602A84-4C1B-4615-AB5E-F82791348FA7}" type="slidenum">
              <a:rPr lang="en-US" altLang="en-US" smtClean="0"/>
              <a:pPr algn="ctr"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9F381-7795-4D2D-A1DF-D34E4DF59522}"/>
              </a:ext>
            </a:extLst>
          </p:cNvPr>
          <p:cNvSpPr txBox="1"/>
          <p:nvPr/>
        </p:nvSpPr>
        <p:spPr>
          <a:xfrm>
            <a:off x="6057900" y="4518837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arrays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1674</Words>
  <Application>Microsoft Office PowerPoint</Application>
  <PresentationFormat>On-screen Show (16:9)</PresentationFormat>
  <Paragraphs>251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Gill Sans MT</vt:lpstr>
      <vt:lpstr>Source Sans 3</vt:lpstr>
      <vt:lpstr>Wingdings</vt:lpstr>
      <vt:lpstr>Parcel</vt:lpstr>
      <vt:lpstr>CAP477 PROGRAMMING IN JAVA</vt:lpstr>
      <vt:lpstr>working with arrays: Array</vt:lpstr>
      <vt:lpstr>PowerPoint Presentation</vt:lpstr>
      <vt:lpstr>PowerPoint Presentation</vt:lpstr>
      <vt:lpstr>Single Dimensional Array</vt:lpstr>
      <vt:lpstr>PowerPoint Presentation</vt:lpstr>
      <vt:lpstr>PowerPoint Presentation</vt:lpstr>
      <vt:lpstr> Array length  </vt:lpstr>
      <vt:lpstr> Two-dimensional arrays  </vt:lpstr>
      <vt:lpstr>Enhanced for loop for 2D array</vt:lpstr>
      <vt:lpstr>PowerPoint Presentation</vt:lpstr>
      <vt:lpstr>PowerPoint Presentation</vt:lpstr>
      <vt:lpstr>Jagged array</vt:lpstr>
      <vt:lpstr>Jagged array</vt:lpstr>
      <vt:lpstr> Multi-dimensional array: </vt:lpstr>
      <vt:lpstr> 3 d array: </vt:lpstr>
      <vt:lpstr>PowerPoint Presentation</vt:lpstr>
      <vt:lpstr>PowerPoint Presentation</vt:lpstr>
      <vt:lpstr>PowerPoint Presentation</vt:lpstr>
      <vt:lpstr>Variable Arguments (Varargs) in Java</vt:lpstr>
      <vt:lpstr>PowerPoint Presentation</vt:lpstr>
      <vt:lpstr>Passing array to function </vt:lpstr>
      <vt:lpstr>Java Enums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2024-02-27T00:57:29Z</dcterms:modified>
</cp:coreProperties>
</file>