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305" r:id="rId3"/>
    <p:sldId id="266" r:id="rId4"/>
    <p:sldId id="267" r:id="rId5"/>
    <p:sldId id="306" r:id="rId6"/>
    <p:sldId id="268" r:id="rId7"/>
    <p:sldId id="307" r:id="rId8"/>
    <p:sldId id="309" r:id="rId9"/>
    <p:sldId id="311" r:id="rId10"/>
    <p:sldId id="310" r:id="rId11"/>
    <p:sldId id="312" r:id="rId12"/>
    <p:sldId id="313" r:id="rId13"/>
    <p:sldId id="314" r:id="rId14"/>
    <p:sldId id="315" r:id="rId15"/>
    <p:sldId id="30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8C4F42-4827-4444-9E5A-84CC1E6F25B7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AF6F8BE-5224-4836-A101-FCDD76C19ACB}">
      <dgm:prSet/>
      <dgm:spPr>
        <a:solidFill>
          <a:srgbClr val="00B0F0"/>
        </a:solidFill>
      </dgm:spPr>
      <dgm:t>
        <a:bodyPr/>
        <a:lstStyle/>
        <a:p>
          <a:r>
            <a:rPr lang="en-US" dirty="0"/>
            <a:t>Objects are instances of classes, which serve as blueprints for creating objects.</a:t>
          </a:r>
        </a:p>
      </dgm:t>
    </dgm:pt>
    <dgm:pt modelId="{76ADA29B-F640-4E9C-9E03-C9128E30595C}" type="parTrans" cxnId="{8BC9273B-C916-4BBF-BD26-E772D25688FB}">
      <dgm:prSet/>
      <dgm:spPr/>
      <dgm:t>
        <a:bodyPr/>
        <a:lstStyle/>
        <a:p>
          <a:endParaRPr lang="en-US"/>
        </a:p>
      </dgm:t>
    </dgm:pt>
    <dgm:pt modelId="{AFAA4900-51E6-4B3F-BF0F-01F245FF8FB8}" type="sibTrans" cxnId="{8BC9273B-C916-4BBF-BD26-E772D25688FB}">
      <dgm:prSet/>
      <dgm:spPr/>
      <dgm:t>
        <a:bodyPr/>
        <a:lstStyle/>
        <a:p>
          <a:endParaRPr lang="en-US" dirty="0"/>
        </a:p>
      </dgm:t>
    </dgm:pt>
    <dgm:pt modelId="{4A4CE05B-3C19-4D8B-ADF8-B6A7B3BEAE93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/>
            <a:t> Classes define the properties and behaviors of objects.</a:t>
          </a:r>
        </a:p>
      </dgm:t>
    </dgm:pt>
    <dgm:pt modelId="{E6894F7D-424A-4259-A3A0-D23986BA3461}" type="parTrans" cxnId="{879DDF19-6149-44D2-9CD7-B2A4E343AA6E}">
      <dgm:prSet/>
      <dgm:spPr/>
      <dgm:t>
        <a:bodyPr/>
        <a:lstStyle/>
        <a:p>
          <a:endParaRPr lang="en-US"/>
        </a:p>
      </dgm:t>
    </dgm:pt>
    <dgm:pt modelId="{1A74168C-DC65-44AB-9F76-FAEEEBE3AD9A}" type="sibTrans" cxnId="{879DDF19-6149-44D2-9CD7-B2A4E343AA6E}">
      <dgm:prSet/>
      <dgm:spPr/>
      <dgm:t>
        <a:bodyPr/>
        <a:lstStyle/>
        <a:p>
          <a:endParaRPr lang="en-US"/>
        </a:p>
      </dgm:t>
    </dgm:pt>
    <dgm:pt modelId="{4AAB8ECE-33C4-4305-9488-A40477D953E7}" type="pres">
      <dgm:prSet presAssocID="{398C4F42-4827-4444-9E5A-84CC1E6F25B7}" presName="outerComposite" presStyleCnt="0">
        <dgm:presLayoutVars>
          <dgm:chMax val="5"/>
          <dgm:dir/>
          <dgm:resizeHandles val="exact"/>
        </dgm:presLayoutVars>
      </dgm:prSet>
      <dgm:spPr/>
    </dgm:pt>
    <dgm:pt modelId="{B556F904-C868-4A51-AF5B-A3AE73BF590C}" type="pres">
      <dgm:prSet presAssocID="{398C4F42-4827-4444-9E5A-84CC1E6F25B7}" presName="dummyMaxCanvas" presStyleCnt="0">
        <dgm:presLayoutVars/>
      </dgm:prSet>
      <dgm:spPr/>
    </dgm:pt>
    <dgm:pt modelId="{7CFB0DD4-B70F-4984-B655-20B147108D34}" type="pres">
      <dgm:prSet presAssocID="{398C4F42-4827-4444-9E5A-84CC1E6F25B7}" presName="TwoNodes_1" presStyleLbl="node1" presStyleIdx="0" presStyleCnt="2" custScaleX="101793" custScaleY="72617">
        <dgm:presLayoutVars>
          <dgm:bulletEnabled val="1"/>
        </dgm:presLayoutVars>
      </dgm:prSet>
      <dgm:spPr/>
    </dgm:pt>
    <dgm:pt modelId="{4457A79D-E990-4A00-9C15-BDE1931120D0}" type="pres">
      <dgm:prSet presAssocID="{398C4F42-4827-4444-9E5A-84CC1E6F25B7}" presName="TwoNodes_2" presStyleLbl="node1" presStyleIdx="1" presStyleCnt="2">
        <dgm:presLayoutVars>
          <dgm:bulletEnabled val="1"/>
        </dgm:presLayoutVars>
      </dgm:prSet>
      <dgm:spPr/>
    </dgm:pt>
    <dgm:pt modelId="{D7A612AC-F43A-40FE-9880-757E15990CC0}" type="pres">
      <dgm:prSet presAssocID="{398C4F42-4827-4444-9E5A-84CC1E6F25B7}" presName="TwoConn_1-2" presStyleLbl="fgAccFollowNode1" presStyleIdx="0" presStyleCnt="1">
        <dgm:presLayoutVars>
          <dgm:bulletEnabled val="1"/>
        </dgm:presLayoutVars>
      </dgm:prSet>
      <dgm:spPr/>
    </dgm:pt>
    <dgm:pt modelId="{A10D85C9-A370-431A-BDA1-BA8CEC0CCDB7}" type="pres">
      <dgm:prSet presAssocID="{398C4F42-4827-4444-9E5A-84CC1E6F25B7}" presName="TwoNodes_1_text" presStyleLbl="node1" presStyleIdx="1" presStyleCnt="2">
        <dgm:presLayoutVars>
          <dgm:bulletEnabled val="1"/>
        </dgm:presLayoutVars>
      </dgm:prSet>
      <dgm:spPr/>
    </dgm:pt>
    <dgm:pt modelId="{83B29D56-E05A-416E-A22A-B39880EC5466}" type="pres">
      <dgm:prSet presAssocID="{398C4F42-4827-4444-9E5A-84CC1E6F25B7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879DDF19-6149-44D2-9CD7-B2A4E343AA6E}" srcId="{398C4F42-4827-4444-9E5A-84CC1E6F25B7}" destId="{4A4CE05B-3C19-4D8B-ADF8-B6A7B3BEAE93}" srcOrd="1" destOrd="0" parTransId="{E6894F7D-424A-4259-A3A0-D23986BA3461}" sibTransId="{1A74168C-DC65-44AB-9F76-FAEEEBE3AD9A}"/>
    <dgm:cxn modelId="{04C3AE22-DB84-4F73-A2EB-959385046B4C}" type="presOf" srcId="{4A4CE05B-3C19-4D8B-ADF8-B6A7B3BEAE93}" destId="{83B29D56-E05A-416E-A22A-B39880EC5466}" srcOrd="1" destOrd="0" presId="urn:microsoft.com/office/officeart/2005/8/layout/vProcess5"/>
    <dgm:cxn modelId="{CFDA1A29-8294-402C-9004-9B8BDFB8016E}" type="presOf" srcId="{4A4CE05B-3C19-4D8B-ADF8-B6A7B3BEAE93}" destId="{4457A79D-E990-4A00-9C15-BDE1931120D0}" srcOrd="0" destOrd="0" presId="urn:microsoft.com/office/officeart/2005/8/layout/vProcess5"/>
    <dgm:cxn modelId="{D15FCC37-81B2-43E7-8C36-01970700084F}" type="presOf" srcId="{AFAA4900-51E6-4B3F-BF0F-01F245FF8FB8}" destId="{D7A612AC-F43A-40FE-9880-757E15990CC0}" srcOrd="0" destOrd="0" presId="urn:microsoft.com/office/officeart/2005/8/layout/vProcess5"/>
    <dgm:cxn modelId="{8BC9273B-C916-4BBF-BD26-E772D25688FB}" srcId="{398C4F42-4827-4444-9E5A-84CC1E6F25B7}" destId="{8AF6F8BE-5224-4836-A101-FCDD76C19ACB}" srcOrd="0" destOrd="0" parTransId="{76ADA29B-F640-4E9C-9E03-C9128E30595C}" sibTransId="{AFAA4900-51E6-4B3F-BF0F-01F245FF8FB8}"/>
    <dgm:cxn modelId="{B0455C60-2C4D-4CF0-AF96-6D4EEA4D5FBD}" type="presOf" srcId="{8AF6F8BE-5224-4836-A101-FCDD76C19ACB}" destId="{A10D85C9-A370-431A-BDA1-BA8CEC0CCDB7}" srcOrd="1" destOrd="0" presId="urn:microsoft.com/office/officeart/2005/8/layout/vProcess5"/>
    <dgm:cxn modelId="{64682688-719F-46BA-95C0-9CE6D181C764}" type="presOf" srcId="{398C4F42-4827-4444-9E5A-84CC1E6F25B7}" destId="{4AAB8ECE-33C4-4305-9488-A40477D953E7}" srcOrd="0" destOrd="0" presId="urn:microsoft.com/office/officeart/2005/8/layout/vProcess5"/>
    <dgm:cxn modelId="{B00D6AC8-1331-4E12-A5F8-8DCA8EAB6B80}" type="presOf" srcId="{8AF6F8BE-5224-4836-A101-FCDD76C19ACB}" destId="{7CFB0DD4-B70F-4984-B655-20B147108D34}" srcOrd="0" destOrd="0" presId="urn:microsoft.com/office/officeart/2005/8/layout/vProcess5"/>
    <dgm:cxn modelId="{EC7D9FD8-B585-47D7-87F2-64DA2261B836}" type="presParOf" srcId="{4AAB8ECE-33C4-4305-9488-A40477D953E7}" destId="{B556F904-C868-4A51-AF5B-A3AE73BF590C}" srcOrd="0" destOrd="0" presId="urn:microsoft.com/office/officeart/2005/8/layout/vProcess5"/>
    <dgm:cxn modelId="{6167F3F8-4708-459D-9CB1-7C9A8D58864D}" type="presParOf" srcId="{4AAB8ECE-33C4-4305-9488-A40477D953E7}" destId="{7CFB0DD4-B70F-4984-B655-20B147108D34}" srcOrd="1" destOrd="0" presId="urn:microsoft.com/office/officeart/2005/8/layout/vProcess5"/>
    <dgm:cxn modelId="{3F6DDB62-BFA2-4D07-9F12-E0851A50AD4A}" type="presParOf" srcId="{4AAB8ECE-33C4-4305-9488-A40477D953E7}" destId="{4457A79D-E990-4A00-9C15-BDE1931120D0}" srcOrd="2" destOrd="0" presId="urn:microsoft.com/office/officeart/2005/8/layout/vProcess5"/>
    <dgm:cxn modelId="{5648B6CF-A67C-4C9D-9BDC-3D52B8C07930}" type="presParOf" srcId="{4AAB8ECE-33C4-4305-9488-A40477D953E7}" destId="{D7A612AC-F43A-40FE-9880-757E15990CC0}" srcOrd="3" destOrd="0" presId="urn:microsoft.com/office/officeart/2005/8/layout/vProcess5"/>
    <dgm:cxn modelId="{33226CA9-B33A-4B58-AEF4-E1135CB77B3E}" type="presParOf" srcId="{4AAB8ECE-33C4-4305-9488-A40477D953E7}" destId="{A10D85C9-A370-431A-BDA1-BA8CEC0CCDB7}" srcOrd="4" destOrd="0" presId="urn:microsoft.com/office/officeart/2005/8/layout/vProcess5"/>
    <dgm:cxn modelId="{317EB1F8-2D4E-4C5A-ACBF-B6A0CE553591}" type="presParOf" srcId="{4AAB8ECE-33C4-4305-9488-A40477D953E7}" destId="{83B29D56-E05A-416E-A22A-B39880EC5466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4530F6-5E38-45FF-B7DA-79F4DEB0940C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3641C95-75B7-49A7-9825-0AD068887F6A}">
      <dgm:prSet/>
      <dgm:spPr/>
      <dgm:t>
        <a:bodyPr/>
        <a:lstStyle/>
        <a:p>
          <a:r>
            <a:rPr lang="en-US" dirty="0"/>
            <a:t>Fields are variables declared within a class to store data.</a:t>
          </a:r>
        </a:p>
      </dgm:t>
    </dgm:pt>
    <dgm:pt modelId="{5EADF035-8264-4A5E-8272-AEF1355C653D}" type="parTrans" cxnId="{F0CBEB2C-45E2-44E6-8B56-AA65155F51E8}">
      <dgm:prSet/>
      <dgm:spPr/>
      <dgm:t>
        <a:bodyPr/>
        <a:lstStyle/>
        <a:p>
          <a:endParaRPr lang="en-US"/>
        </a:p>
      </dgm:t>
    </dgm:pt>
    <dgm:pt modelId="{D23484DB-84D2-4B57-B52D-6C133B005942}" type="sibTrans" cxnId="{F0CBEB2C-45E2-44E6-8B56-AA65155F51E8}">
      <dgm:prSet/>
      <dgm:spPr/>
      <dgm:t>
        <a:bodyPr/>
        <a:lstStyle/>
        <a:p>
          <a:endParaRPr lang="en-US"/>
        </a:p>
      </dgm:t>
    </dgm:pt>
    <dgm:pt modelId="{97349A5A-C6F2-4204-A5C9-B387507312D9}">
      <dgm:prSet/>
      <dgm:spPr/>
      <dgm:t>
        <a:bodyPr/>
        <a:lstStyle/>
        <a:p>
          <a:r>
            <a:rPr lang="en-US" dirty="0"/>
            <a:t>Methods are functions declared within a class to perform actions.</a:t>
          </a:r>
        </a:p>
      </dgm:t>
    </dgm:pt>
    <dgm:pt modelId="{B5E9C9CE-29BC-435C-ACB7-16E5CA725523}" type="parTrans" cxnId="{07DA22EB-E3E7-408E-9940-36F57D7019D8}">
      <dgm:prSet/>
      <dgm:spPr/>
      <dgm:t>
        <a:bodyPr/>
        <a:lstStyle/>
        <a:p>
          <a:endParaRPr lang="en-US"/>
        </a:p>
      </dgm:t>
    </dgm:pt>
    <dgm:pt modelId="{D27982D8-D73F-4EC4-BEC1-363ED9725C1E}" type="sibTrans" cxnId="{07DA22EB-E3E7-408E-9940-36F57D7019D8}">
      <dgm:prSet/>
      <dgm:spPr/>
      <dgm:t>
        <a:bodyPr/>
        <a:lstStyle/>
        <a:p>
          <a:endParaRPr lang="en-US"/>
        </a:p>
      </dgm:t>
    </dgm:pt>
    <dgm:pt modelId="{860B49BC-2E46-4C92-98DF-1A91E1DB0B1A}" type="pres">
      <dgm:prSet presAssocID="{DF4530F6-5E38-45FF-B7DA-79F4DEB0940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819C3D8-F3E0-46AB-B4F1-6F5AB67B4591}" type="pres">
      <dgm:prSet presAssocID="{23641C95-75B7-49A7-9825-0AD068887F6A}" presName="hierRoot1" presStyleCnt="0"/>
      <dgm:spPr/>
    </dgm:pt>
    <dgm:pt modelId="{262E18D8-8118-4A33-BB6B-58E982D89F6E}" type="pres">
      <dgm:prSet presAssocID="{23641C95-75B7-49A7-9825-0AD068887F6A}" presName="composite" presStyleCnt="0"/>
      <dgm:spPr/>
    </dgm:pt>
    <dgm:pt modelId="{D2858E9B-EB6C-4602-9C3B-4BD28F3F4A94}" type="pres">
      <dgm:prSet presAssocID="{23641C95-75B7-49A7-9825-0AD068887F6A}" presName="background" presStyleLbl="node0" presStyleIdx="0" presStyleCnt="2"/>
      <dgm:spPr/>
    </dgm:pt>
    <dgm:pt modelId="{D156DAD2-38B9-4C51-84CD-D47BBC1B965B}" type="pres">
      <dgm:prSet presAssocID="{23641C95-75B7-49A7-9825-0AD068887F6A}" presName="text" presStyleLbl="fgAcc0" presStyleIdx="0" presStyleCnt="2">
        <dgm:presLayoutVars>
          <dgm:chPref val="3"/>
        </dgm:presLayoutVars>
      </dgm:prSet>
      <dgm:spPr/>
    </dgm:pt>
    <dgm:pt modelId="{490C8178-CADC-4C6E-9C27-35F5A601749B}" type="pres">
      <dgm:prSet presAssocID="{23641C95-75B7-49A7-9825-0AD068887F6A}" presName="hierChild2" presStyleCnt="0"/>
      <dgm:spPr/>
    </dgm:pt>
    <dgm:pt modelId="{F9C948D0-F87F-42EF-9AE3-4CA3E6B3A951}" type="pres">
      <dgm:prSet presAssocID="{97349A5A-C6F2-4204-A5C9-B387507312D9}" presName="hierRoot1" presStyleCnt="0"/>
      <dgm:spPr/>
    </dgm:pt>
    <dgm:pt modelId="{3FAEBFB3-615F-4269-8DC7-BFF57636BB46}" type="pres">
      <dgm:prSet presAssocID="{97349A5A-C6F2-4204-A5C9-B387507312D9}" presName="composite" presStyleCnt="0"/>
      <dgm:spPr/>
    </dgm:pt>
    <dgm:pt modelId="{B8267A33-0E10-4708-8058-83DC3F6EC4BB}" type="pres">
      <dgm:prSet presAssocID="{97349A5A-C6F2-4204-A5C9-B387507312D9}" presName="background" presStyleLbl="node0" presStyleIdx="1" presStyleCnt="2"/>
      <dgm:spPr/>
    </dgm:pt>
    <dgm:pt modelId="{492EB0AD-FE32-42D5-9591-0971613A7942}" type="pres">
      <dgm:prSet presAssocID="{97349A5A-C6F2-4204-A5C9-B387507312D9}" presName="text" presStyleLbl="fgAcc0" presStyleIdx="1" presStyleCnt="2">
        <dgm:presLayoutVars>
          <dgm:chPref val="3"/>
        </dgm:presLayoutVars>
      </dgm:prSet>
      <dgm:spPr/>
    </dgm:pt>
    <dgm:pt modelId="{1BB524C5-C2B4-41AB-A3D7-1E87BD592549}" type="pres">
      <dgm:prSet presAssocID="{97349A5A-C6F2-4204-A5C9-B387507312D9}" presName="hierChild2" presStyleCnt="0"/>
      <dgm:spPr/>
    </dgm:pt>
  </dgm:ptLst>
  <dgm:cxnLst>
    <dgm:cxn modelId="{E85CE424-AD3E-495F-AC53-6AEB3FDBFD31}" type="presOf" srcId="{23641C95-75B7-49A7-9825-0AD068887F6A}" destId="{D156DAD2-38B9-4C51-84CD-D47BBC1B965B}" srcOrd="0" destOrd="0" presId="urn:microsoft.com/office/officeart/2005/8/layout/hierarchy1"/>
    <dgm:cxn modelId="{F0CBEB2C-45E2-44E6-8B56-AA65155F51E8}" srcId="{DF4530F6-5E38-45FF-B7DA-79F4DEB0940C}" destId="{23641C95-75B7-49A7-9825-0AD068887F6A}" srcOrd="0" destOrd="0" parTransId="{5EADF035-8264-4A5E-8272-AEF1355C653D}" sibTransId="{D23484DB-84D2-4B57-B52D-6C133B005942}"/>
    <dgm:cxn modelId="{11A3E559-21CD-49C3-9E41-93E61242CF83}" type="presOf" srcId="{97349A5A-C6F2-4204-A5C9-B387507312D9}" destId="{492EB0AD-FE32-42D5-9591-0971613A7942}" srcOrd="0" destOrd="0" presId="urn:microsoft.com/office/officeart/2005/8/layout/hierarchy1"/>
    <dgm:cxn modelId="{F5D70491-0EDB-452A-8814-145353D0218D}" type="presOf" srcId="{DF4530F6-5E38-45FF-B7DA-79F4DEB0940C}" destId="{860B49BC-2E46-4C92-98DF-1A91E1DB0B1A}" srcOrd="0" destOrd="0" presId="urn:microsoft.com/office/officeart/2005/8/layout/hierarchy1"/>
    <dgm:cxn modelId="{07DA22EB-E3E7-408E-9940-36F57D7019D8}" srcId="{DF4530F6-5E38-45FF-B7DA-79F4DEB0940C}" destId="{97349A5A-C6F2-4204-A5C9-B387507312D9}" srcOrd="1" destOrd="0" parTransId="{B5E9C9CE-29BC-435C-ACB7-16E5CA725523}" sibTransId="{D27982D8-D73F-4EC4-BEC1-363ED9725C1E}"/>
    <dgm:cxn modelId="{0035EAA4-54B4-4C69-AB15-510460CD0537}" type="presParOf" srcId="{860B49BC-2E46-4C92-98DF-1A91E1DB0B1A}" destId="{9819C3D8-F3E0-46AB-B4F1-6F5AB67B4591}" srcOrd="0" destOrd="0" presId="urn:microsoft.com/office/officeart/2005/8/layout/hierarchy1"/>
    <dgm:cxn modelId="{02F7B05F-544C-4D53-92C1-73AAB456D74B}" type="presParOf" srcId="{9819C3D8-F3E0-46AB-B4F1-6F5AB67B4591}" destId="{262E18D8-8118-4A33-BB6B-58E982D89F6E}" srcOrd="0" destOrd="0" presId="urn:microsoft.com/office/officeart/2005/8/layout/hierarchy1"/>
    <dgm:cxn modelId="{8D380085-54B3-4856-85F3-43FE7CC2E839}" type="presParOf" srcId="{262E18D8-8118-4A33-BB6B-58E982D89F6E}" destId="{D2858E9B-EB6C-4602-9C3B-4BD28F3F4A94}" srcOrd="0" destOrd="0" presId="urn:microsoft.com/office/officeart/2005/8/layout/hierarchy1"/>
    <dgm:cxn modelId="{CFD252BD-FA54-4765-8AC4-D37A84F4F141}" type="presParOf" srcId="{262E18D8-8118-4A33-BB6B-58E982D89F6E}" destId="{D156DAD2-38B9-4C51-84CD-D47BBC1B965B}" srcOrd="1" destOrd="0" presId="urn:microsoft.com/office/officeart/2005/8/layout/hierarchy1"/>
    <dgm:cxn modelId="{674EEC81-179A-436F-A693-D8CD89DBF92B}" type="presParOf" srcId="{9819C3D8-F3E0-46AB-B4F1-6F5AB67B4591}" destId="{490C8178-CADC-4C6E-9C27-35F5A601749B}" srcOrd="1" destOrd="0" presId="urn:microsoft.com/office/officeart/2005/8/layout/hierarchy1"/>
    <dgm:cxn modelId="{29978E9C-7C2F-4C29-81DA-8509757ED4C6}" type="presParOf" srcId="{860B49BC-2E46-4C92-98DF-1A91E1DB0B1A}" destId="{F9C948D0-F87F-42EF-9AE3-4CA3E6B3A951}" srcOrd="1" destOrd="0" presId="urn:microsoft.com/office/officeart/2005/8/layout/hierarchy1"/>
    <dgm:cxn modelId="{6C53A5B0-A842-43E6-9BA3-93FECB141DE7}" type="presParOf" srcId="{F9C948D0-F87F-42EF-9AE3-4CA3E6B3A951}" destId="{3FAEBFB3-615F-4269-8DC7-BFF57636BB46}" srcOrd="0" destOrd="0" presId="urn:microsoft.com/office/officeart/2005/8/layout/hierarchy1"/>
    <dgm:cxn modelId="{C966DACA-21A4-4672-8667-2A03D7446B47}" type="presParOf" srcId="{3FAEBFB3-615F-4269-8DC7-BFF57636BB46}" destId="{B8267A33-0E10-4708-8058-83DC3F6EC4BB}" srcOrd="0" destOrd="0" presId="urn:microsoft.com/office/officeart/2005/8/layout/hierarchy1"/>
    <dgm:cxn modelId="{E5A7ADB7-0175-4E54-BE8F-1634271C5D95}" type="presParOf" srcId="{3FAEBFB3-615F-4269-8DC7-BFF57636BB46}" destId="{492EB0AD-FE32-42D5-9591-0971613A7942}" srcOrd="1" destOrd="0" presId="urn:microsoft.com/office/officeart/2005/8/layout/hierarchy1"/>
    <dgm:cxn modelId="{1086E80D-D167-4718-ABFB-90AD05689372}" type="presParOf" srcId="{F9C948D0-F87F-42EF-9AE3-4CA3E6B3A951}" destId="{1BB524C5-C2B4-41AB-A3D7-1E87BD59254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98C4F42-4827-4444-9E5A-84CC1E6F25B7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AF6F8BE-5224-4836-A101-FCDD76C19ACB}">
      <dgm:prSet/>
      <dgm:spPr>
        <a:solidFill>
          <a:srgbClr val="00B0F0"/>
        </a:solidFill>
      </dgm:spPr>
      <dgm:t>
        <a:bodyPr/>
        <a:lstStyle/>
        <a:p>
          <a:r>
            <a:rPr lang="en-US" dirty="0"/>
            <a:t>Constructor overloading allows a class to have multiple constructors with different parameter lists.</a:t>
          </a:r>
        </a:p>
      </dgm:t>
    </dgm:pt>
    <dgm:pt modelId="{76ADA29B-F640-4E9C-9E03-C9128E30595C}" type="parTrans" cxnId="{8BC9273B-C916-4BBF-BD26-E772D25688FB}">
      <dgm:prSet/>
      <dgm:spPr/>
      <dgm:t>
        <a:bodyPr/>
        <a:lstStyle/>
        <a:p>
          <a:endParaRPr lang="en-US"/>
        </a:p>
      </dgm:t>
    </dgm:pt>
    <dgm:pt modelId="{AFAA4900-51E6-4B3F-BF0F-01F245FF8FB8}" type="sibTrans" cxnId="{8BC9273B-C916-4BBF-BD26-E772D25688FB}">
      <dgm:prSet/>
      <dgm:spPr/>
      <dgm:t>
        <a:bodyPr/>
        <a:lstStyle/>
        <a:p>
          <a:endParaRPr lang="en-US" dirty="0"/>
        </a:p>
      </dgm:t>
    </dgm:pt>
    <dgm:pt modelId="{4A4CE05B-3C19-4D8B-ADF8-B6A7B3BEAE93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/>
            <a:t>It provides flexibility in object creation.</a:t>
          </a:r>
        </a:p>
      </dgm:t>
    </dgm:pt>
    <dgm:pt modelId="{E6894F7D-424A-4259-A3A0-D23986BA3461}" type="parTrans" cxnId="{879DDF19-6149-44D2-9CD7-B2A4E343AA6E}">
      <dgm:prSet/>
      <dgm:spPr/>
      <dgm:t>
        <a:bodyPr/>
        <a:lstStyle/>
        <a:p>
          <a:endParaRPr lang="en-US"/>
        </a:p>
      </dgm:t>
    </dgm:pt>
    <dgm:pt modelId="{1A74168C-DC65-44AB-9F76-FAEEEBE3AD9A}" type="sibTrans" cxnId="{879DDF19-6149-44D2-9CD7-B2A4E343AA6E}">
      <dgm:prSet/>
      <dgm:spPr/>
      <dgm:t>
        <a:bodyPr/>
        <a:lstStyle/>
        <a:p>
          <a:endParaRPr lang="en-US"/>
        </a:p>
      </dgm:t>
    </dgm:pt>
    <dgm:pt modelId="{4AAB8ECE-33C4-4305-9488-A40477D953E7}" type="pres">
      <dgm:prSet presAssocID="{398C4F42-4827-4444-9E5A-84CC1E6F25B7}" presName="outerComposite" presStyleCnt="0">
        <dgm:presLayoutVars>
          <dgm:chMax val="5"/>
          <dgm:dir/>
          <dgm:resizeHandles val="exact"/>
        </dgm:presLayoutVars>
      </dgm:prSet>
      <dgm:spPr/>
    </dgm:pt>
    <dgm:pt modelId="{B556F904-C868-4A51-AF5B-A3AE73BF590C}" type="pres">
      <dgm:prSet presAssocID="{398C4F42-4827-4444-9E5A-84CC1E6F25B7}" presName="dummyMaxCanvas" presStyleCnt="0">
        <dgm:presLayoutVars/>
      </dgm:prSet>
      <dgm:spPr/>
    </dgm:pt>
    <dgm:pt modelId="{7CFB0DD4-B70F-4984-B655-20B147108D34}" type="pres">
      <dgm:prSet presAssocID="{398C4F42-4827-4444-9E5A-84CC1E6F25B7}" presName="TwoNodes_1" presStyleLbl="node1" presStyleIdx="0" presStyleCnt="2" custScaleX="101793" custScaleY="72617">
        <dgm:presLayoutVars>
          <dgm:bulletEnabled val="1"/>
        </dgm:presLayoutVars>
      </dgm:prSet>
      <dgm:spPr/>
    </dgm:pt>
    <dgm:pt modelId="{4457A79D-E990-4A00-9C15-BDE1931120D0}" type="pres">
      <dgm:prSet presAssocID="{398C4F42-4827-4444-9E5A-84CC1E6F25B7}" presName="TwoNodes_2" presStyleLbl="node1" presStyleIdx="1" presStyleCnt="2" custScaleX="100011" custScaleY="58690">
        <dgm:presLayoutVars>
          <dgm:bulletEnabled val="1"/>
        </dgm:presLayoutVars>
      </dgm:prSet>
      <dgm:spPr/>
    </dgm:pt>
    <dgm:pt modelId="{D7A612AC-F43A-40FE-9880-757E15990CC0}" type="pres">
      <dgm:prSet presAssocID="{398C4F42-4827-4444-9E5A-84CC1E6F25B7}" presName="TwoConn_1-2" presStyleLbl="fgAccFollowNode1" presStyleIdx="0" presStyleCnt="1">
        <dgm:presLayoutVars>
          <dgm:bulletEnabled val="1"/>
        </dgm:presLayoutVars>
      </dgm:prSet>
      <dgm:spPr/>
    </dgm:pt>
    <dgm:pt modelId="{A10D85C9-A370-431A-BDA1-BA8CEC0CCDB7}" type="pres">
      <dgm:prSet presAssocID="{398C4F42-4827-4444-9E5A-84CC1E6F25B7}" presName="TwoNodes_1_text" presStyleLbl="node1" presStyleIdx="1" presStyleCnt="2">
        <dgm:presLayoutVars>
          <dgm:bulletEnabled val="1"/>
        </dgm:presLayoutVars>
      </dgm:prSet>
      <dgm:spPr/>
    </dgm:pt>
    <dgm:pt modelId="{83B29D56-E05A-416E-A22A-B39880EC5466}" type="pres">
      <dgm:prSet presAssocID="{398C4F42-4827-4444-9E5A-84CC1E6F25B7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879DDF19-6149-44D2-9CD7-B2A4E343AA6E}" srcId="{398C4F42-4827-4444-9E5A-84CC1E6F25B7}" destId="{4A4CE05B-3C19-4D8B-ADF8-B6A7B3BEAE93}" srcOrd="1" destOrd="0" parTransId="{E6894F7D-424A-4259-A3A0-D23986BA3461}" sibTransId="{1A74168C-DC65-44AB-9F76-FAEEEBE3AD9A}"/>
    <dgm:cxn modelId="{04C3AE22-DB84-4F73-A2EB-959385046B4C}" type="presOf" srcId="{4A4CE05B-3C19-4D8B-ADF8-B6A7B3BEAE93}" destId="{83B29D56-E05A-416E-A22A-B39880EC5466}" srcOrd="1" destOrd="0" presId="urn:microsoft.com/office/officeart/2005/8/layout/vProcess5"/>
    <dgm:cxn modelId="{CFDA1A29-8294-402C-9004-9B8BDFB8016E}" type="presOf" srcId="{4A4CE05B-3C19-4D8B-ADF8-B6A7B3BEAE93}" destId="{4457A79D-E990-4A00-9C15-BDE1931120D0}" srcOrd="0" destOrd="0" presId="urn:microsoft.com/office/officeart/2005/8/layout/vProcess5"/>
    <dgm:cxn modelId="{D15FCC37-81B2-43E7-8C36-01970700084F}" type="presOf" srcId="{AFAA4900-51E6-4B3F-BF0F-01F245FF8FB8}" destId="{D7A612AC-F43A-40FE-9880-757E15990CC0}" srcOrd="0" destOrd="0" presId="urn:microsoft.com/office/officeart/2005/8/layout/vProcess5"/>
    <dgm:cxn modelId="{8BC9273B-C916-4BBF-BD26-E772D25688FB}" srcId="{398C4F42-4827-4444-9E5A-84CC1E6F25B7}" destId="{8AF6F8BE-5224-4836-A101-FCDD76C19ACB}" srcOrd="0" destOrd="0" parTransId="{76ADA29B-F640-4E9C-9E03-C9128E30595C}" sibTransId="{AFAA4900-51E6-4B3F-BF0F-01F245FF8FB8}"/>
    <dgm:cxn modelId="{B0455C60-2C4D-4CF0-AF96-6D4EEA4D5FBD}" type="presOf" srcId="{8AF6F8BE-5224-4836-A101-FCDD76C19ACB}" destId="{A10D85C9-A370-431A-BDA1-BA8CEC0CCDB7}" srcOrd="1" destOrd="0" presId="urn:microsoft.com/office/officeart/2005/8/layout/vProcess5"/>
    <dgm:cxn modelId="{64682688-719F-46BA-95C0-9CE6D181C764}" type="presOf" srcId="{398C4F42-4827-4444-9E5A-84CC1E6F25B7}" destId="{4AAB8ECE-33C4-4305-9488-A40477D953E7}" srcOrd="0" destOrd="0" presId="urn:microsoft.com/office/officeart/2005/8/layout/vProcess5"/>
    <dgm:cxn modelId="{B00D6AC8-1331-4E12-A5F8-8DCA8EAB6B80}" type="presOf" srcId="{8AF6F8BE-5224-4836-A101-FCDD76C19ACB}" destId="{7CFB0DD4-B70F-4984-B655-20B147108D34}" srcOrd="0" destOrd="0" presId="urn:microsoft.com/office/officeart/2005/8/layout/vProcess5"/>
    <dgm:cxn modelId="{EC7D9FD8-B585-47D7-87F2-64DA2261B836}" type="presParOf" srcId="{4AAB8ECE-33C4-4305-9488-A40477D953E7}" destId="{B556F904-C868-4A51-AF5B-A3AE73BF590C}" srcOrd="0" destOrd="0" presId="urn:microsoft.com/office/officeart/2005/8/layout/vProcess5"/>
    <dgm:cxn modelId="{6167F3F8-4708-459D-9CB1-7C9A8D58864D}" type="presParOf" srcId="{4AAB8ECE-33C4-4305-9488-A40477D953E7}" destId="{7CFB0DD4-B70F-4984-B655-20B147108D34}" srcOrd="1" destOrd="0" presId="urn:microsoft.com/office/officeart/2005/8/layout/vProcess5"/>
    <dgm:cxn modelId="{3F6DDB62-BFA2-4D07-9F12-E0851A50AD4A}" type="presParOf" srcId="{4AAB8ECE-33C4-4305-9488-A40477D953E7}" destId="{4457A79D-E990-4A00-9C15-BDE1931120D0}" srcOrd="2" destOrd="0" presId="urn:microsoft.com/office/officeart/2005/8/layout/vProcess5"/>
    <dgm:cxn modelId="{5648B6CF-A67C-4C9D-9BDC-3D52B8C07930}" type="presParOf" srcId="{4AAB8ECE-33C4-4305-9488-A40477D953E7}" destId="{D7A612AC-F43A-40FE-9880-757E15990CC0}" srcOrd="3" destOrd="0" presId="urn:microsoft.com/office/officeart/2005/8/layout/vProcess5"/>
    <dgm:cxn modelId="{33226CA9-B33A-4B58-AEF4-E1135CB77B3E}" type="presParOf" srcId="{4AAB8ECE-33C4-4305-9488-A40477D953E7}" destId="{A10D85C9-A370-431A-BDA1-BA8CEC0CCDB7}" srcOrd="4" destOrd="0" presId="urn:microsoft.com/office/officeart/2005/8/layout/vProcess5"/>
    <dgm:cxn modelId="{317EB1F8-2D4E-4C5A-ACBF-B6A0CE553591}" type="presParOf" srcId="{4AAB8ECE-33C4-4305-9488-A40477D953E7}" destId="{83B29D56-E05A-416E-A22A-B39880EC5466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FB0DD4-B70F-4984-B655-20B147108D34}">
      <dsp:nvSpPr>
        <dsp:cNvPr id="0" name=""/>
        <dsp:cNvSpPr/>
      </dsp:nvSpPr>
      <dsp:spPr>
        <a:xfrm>
          <a:off x="-32376" y="155661"/>
          <a:ext cx="7352477" cy="825598"/>
        </a:xfrm>
        <a:prstGeom prst="roundRect">
          <a:avLst>
            <a:gd name="adj" fmla="val 10000"/>
          </a:avLst>
        </a:prstGeom>
        <a:solidFill>
          <a:srgbClr val="00B0F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Objects are instances of classes, which serve as blueprints for creating objects.</a:t>
          </a:r>
        </a:p>
      </dsp:txBody>
      <dsp:txXfrm>
        <a:off x="-8195" y="179842"/>
        <a:ext cx="6175741" cy="777236"/>
      </dsp:txXfrm>
    </dsp:sp>
    <dsp:sp modelId="{4457A79D-E990-4A00-9C15-BDE1931120D0}">
      <dsp:nvSpPr>
        <dsp:cNvPr id="0" name=""/>
        <dsp:cNvSpPr/>
      </dsp:nvSpPr>
      <dsp:spPr>
        <a:xfrm>
          <a:off x="1307018" y="1389571"/>
          <a:ext cx="7222969" cy="1136921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 Classes define the properties and behaviors of objects.</a:t>
          </a:r>
        </a:p>
      </dsp:txBody>
      <dsp:txXfrm>
        <a:off x="1340317" y="1422870"/>
        <a:ext cx="5142730" cy="1070323"/>
      </dsp:txXfrm>
    </dsp:sp>
    <dsp:sp modelId="{D7A612AC-F43A-40FE-9880-757E15990CC0}">
      <dsp:nvSpPr>
        <dsp:cNvPr id="0" name=""/>
        <dsp:cNvSpPr/>
      </dsp:nvSpPr>
      <dsp:spPr>
        <a:xfrm>
          <a:off x="6516347" y="893746"/>
          <a:ext cx="738999" cy="73899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 dirty="0"/>
        </a:p>
      </dsp:txBody>
      <dsp:txXfrm>
        <a:off x="6682622" y="893746"/>
        <a:ext cx="406449" cy="5560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858E9B-EB6C-4602-9C3B-4BD28F3F4A94}">
      <dsp:nvSpPr>
        <dsp:cNvPr id="0" name=""/>
        <dsp:cNvSpPr/>
      </dsp:nvSpPr>
      <dsp:spPr>
        <a:xfrm>
          <a:off x="122300" y="940"/>
          <a:ext cx="3945928" cy="250566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56DAD2-38B9-4C51-84CD-D47BBC1B965B}">
      <dsp:nvSpPr>
        <dsp:cNvPr id="0" name=""/>
        <dsp:cNvSpPr/>
      </dsp:nvSpPr>
      <dsp:spPr>
        <a:xfrm>
          <a:off x="560737" y="417454"/>
          <a:ext cx="3945928" cy="250566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Fields are variables declared within a class to store data.</a:t>
          </a:r>
        </a:p>
      </dsp:txBody>
      <dsp:txXfrm>
        <a:off x="634125" y="490842"/>
        <a:ext cx="3799152" cy="2358888"/>
      </dsp:txXfrm>
    </dsp:sp>
    <dsp:sp modelId="{B8267A33-0E10-4708-8058-83DC3F6EC4BB}">
      <dsp:nvSpPr>
        <dsp:cNvPr id="0" name=""/>
        <dsp:cNvSpPr/>
      </dsp:nvSpPr>
      <dsp:spPr>
        <a:xfrm>
          <a:off x="4945101" y="940"/>
          <a:ext cx="3945928" cy="250566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2EB0AD-FE32-42D5-9591-0971613A7942}">
      <dsp:nvSpPr>
        <dsp:cNvPr id="0" name=""/>
        <dsp:cNvSpPr/>
      </dsp:nvSpPr>
      <dsp:spPr>
        <a:xfrm>
          <a:off x="5383538" y="417454"/>
          <a:ext cx="3945928" cy="250566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Methods are functions declared within a class to perform actions.</a:t>
          </a:r>
        </a:p>
      </dsp:txBody>
      <dsp:txXfrm>
        <a:off x="5456926" y="490842"/>
        <a:ext cx="3799152" cy="23588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FB0DD4-B70F-4984-B655-20B147108D34}">
      <dsp:nvSpPr>
        <dsp:cNvPr id="0" name=""/>
        <dsp:cNvSpPr/>
      </dsp:nvSpPr>
      <dsp:spPr>
        <a:xfrm>
          <a:off x="-32575" y="155661"/>
          <a:ext cx="7352477" cy="825598"/>
        </a:xfrm>
        <a:prstGeom prst="roundRect">
          <a:avLst>
            <a:gd name="adj" fmla="val 10000"/>
          </a:avLst>
        </a:prstGeom>
        <a:solidFill>
          <a:srgbClr val="00B0F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Constructor overloading allows a class to have multiple constructors with different parameter lists.</a:t>
          </a:r>
        </a:p>
      </dsp:txBody>
      <dsp:txXfrm>
        <a:off x="-8394" y="179842"/>
        <a:ext cx="6175741" cy="777236"/>
      </dsp:txXfrm>
    </dsp:sp>
    <dsp:sp modelId="{4457A79D-E990-4A00-9C15-BDE1931120D0}">
      <dsp:nvSpPr>
        <dsp:cNvPr id="0" name=""/>
        <dsp:cNvSpPr/>
      </dsp:nvSpPr>
      <dsp:spPr>
        <a:xfrm>
          <a:off x="1306422" y="1624402"/>
          <a:ext cx="7223763" cy="667259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It provides flexibility in object creation.</a:t>
          </a:r>
        </a:p>
      </dsp:txBody>
      <dsp:txXfrm>
        <a:off x="1325965" y="1643945"/>
        <a:ext cx="5170815" cy="628173"/>
      </dsp:txXfrm>
    </dsp:sp>
    <dsp:sp modelId="{D7A612AC-F43A-40FE-9880-757E15990CC0}">
      <dsp:nvSpPr>
        <dsp:cNvPr id="0" name=""/>
        <dsp:cNvSpPr/>
      </dsp:nvSpPr>
      <dsp:spPr>
        <a:xfrm>
          <a:off x="6516148" y="893746"/>
          <a:ext cx="738999" cy="73899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 dirty="0"/>
        </a:p>
      </dsp:txBody>
      <dsp:txXfrm>
        <a:off x="6682423" y="893746"/>
        <a:ext cx="406449" cy="5560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77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2/27/2024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142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2/27/2024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95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2/27/2024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028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2/27/2024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379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2/27/2024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455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2/27/2024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795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2/27/2024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898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2/27/2024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636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269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346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389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5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gi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rinket.io/java/e25b8d9ff0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rinket.io/java/2372bc4c5e" TargetMode="External"/><Relationship Id="rId7" Type="http://schemas.openxmlformats.org/officeDocument/2006/relationships/hyperlink" Target="https://trinket.io/java/8e1895a4c5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rinket.io/java/29f462afb5" TargetMode="Externa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D996F3-B220-F002-E0DD-8A3C9FECBD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 r="-2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solidFill>
            <a:schemeClr val="accent4"/>
          </a:solidFill>
          <a:ln>
            <a:solidFill>
              <a:schemeClr val="accent6"/>
            </a:solidFill>
          </a:ln>
        </p:spPr>
      </p:pic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72278" y="4545496"/>
            <a:ext cx="7818783" cy="1539055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CAP477 </a:t>
            </a:r>
            <a:r>
              <a:rPr lang="en-US" sz="2800" b="1" dirty="0">
                <a:solidFill>
                  <a:srgbClr val="FFC000"/>
                </a:solidFill>
              </a:rPr>
              <a:t>PROGRAMMING IN JAVA </a:t>
            </a:r>
            <a:endParaRPr 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960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7000">
              <a:srgbClr val="002060"/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8A3DD-012C-B1B8-3A59-7938CEDEF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999397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Constructor Overloading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AAB058-973D-CE7C-9E32-D5505AC62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834BAA83-ECF0-CE47-1DED-22CDC665B1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0532745"/>
              </p:ext>
            </p:extLst>
          </p:nvPr>
        </p:nvGraphicFramePr>
        <p:xfrm>
          <a:off x="1096963" y="2098515"/>
          <a:ext cx="8497611" cy="25264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0331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6EF95-3900-2965-DF9C-23799B248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initializer blocks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05CC2-081E-7273-EC73-0A9BFFA4F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Initializer blocks in Java are used to initialize instance variables of a class. There are two types of initializer blocks:</a:t>
            </a:r>
          </a:p>
          <a:p>
            <a:r>
              <a:rPr lang="en-US" sz="2400" dirty="0">
                <a:solidFill>
                  <a:srgbClr val="C00000"/>
                </a:solidFill>
              </a:rPr>
              <a:t>Instance Initializer Blocks: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2060"/>
                </a:solidFill>
              </a:rPr>
              <a:t>   Instance initializer blocks are used to initialize instance variables of a class.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2060"/>
                </a:solidFill>
              </a:rPr>
              <a:t>    They are executed when an instance of the class is created.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2060"/>
                </a:solidFill>
              </a:rPr>
              <a:t>    Instance initializer blocks are defined within curly braces {} without any method name or return type.</a:t>
            </a:r>
          </a:p>
        </p:txBody>
      </p:sp>
    </p:spTree>
    <p:extLst>
      <p:ext uri="{BB962C8B-B14F-4D97-AF65-F5344CB8AC3E}">
        <p14:creationId xmlns:p14="http://schemas.microsoft.com/office/powerpoint/2010/main" val="2324318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172074" y="286603"/>
            <a:ext cx="5983605" cy="1450757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pic>
        <p:nvPicPr>
          <p:cNvPr id="6" name="Picture 5" descr="Computer script on a screen">
            <a:extLst>
              <a:ext uri="{FF2B5EF4-FFF2-40B4-BE49-F238E27FC236}">
                <a16:creationId xmlns:a16="http://schemas.microsoft.com/office/drawing/2014/main" id="{DE33A1B1-F382-2E5A-341F-39E12DA504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63" r="44643" b="-5"/>
          <a:stretch/>
        </p:blipFill>
        <p:spPr>
          <a:xfrm>
            <a:off x="20" y="10"/>
            <a:ext cx="4580077" cy="640078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A4A5F33-E893-7F8B-E055-C5A91C90A545}"/>
              </a:ext>
            </a:extLst>
          </p:cNvPr>
          <p:cNvSpPr txBox="1"/>
          <p:nvPr/>
        </p:nvSpPr>
        <p:spPr>
          <a:xfrm>
            <a:off x="5172074" y="1969478"/>
            <a:ext cx="61946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MyClass</a:t>
            </a:r>
            <a:r>
              <a:rPr lang="en-US" dirty="0"/>
              <a:t> {</a:t>
            </a:r>
          </a:p>
          <a:p>
            <a:r>
              <a:rPr lang="en-US" dirty="0"/>
              <a:t>    private int x;</a:t>
            </a:r>
          </a:p>
          <a:p>
            <a:r>
              <a:rPr lang="en-US" dirty="0"/>
              <a:t>   // Instance Initializer Block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x = 10; // Initializing instance variable x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("Instance Initializer Block: x = " + x);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// Constructor</a:t>
            </a:r>
          </a:p>
          <a:p>
            <a:r>
              <a:rPr lang="en-US" dirty="0"/>
              <a:t>    public </a:t>
            </a:r>
            <a:r>
              <a:rPr lang="en-US" dirty="0" err="1"/>
              <a:t>MyClass</a:t>
            </a:r>
            <a:r>
              <a:rPr lang="en-US" dirty="0"/>
              <a:t>() {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("Constructor: x = " + x);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        new </a:t>
            </a:r>
            <a:r>
              <a:rPr lang="en-US" dirty="0" err="1"/>
              <a:t>MyClass</a:t>
            </a:r>
            <a:r>
              <a:rPr lang="en-US" dirty="0"/>
              <a:t>();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290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797D8-42DF-AD86-15F7-3050E30FD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96166"/>
            <a:ext cx="10058400" cy="3760891"/>
          </a:xfrm>
        </p:spPr>
        <p:txBody>
          <a:bodyPr/>
          <a:lstStyle/>
          <a:p>
            <a:r>
              <a:rPr lang="en-US" sz="2400" dirty="0">
                <a:solidFill>
                  <a:srgbClr val="C00000"/>
                </a:solidFill>
              </a:rPr>
              <a:t>Static Initializer Blocks: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  Static initializer blocks are used to initialize static variables of a class.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   They are executed when the class is loaded into memory, usually before the execution of the main method.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   Static initializer blocks are defined with the keyword static followed by curly braces {} without any method name or return type.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612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172074" y="286603"/>
            <a:ext cx="5983605" cy="1450757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pic>
        <p:nvPicPr>
          <p:cNvPr id="6" name="Picture 5" descr="Computer script on a screen">
            <a:extLst>
              <a:ext uri="{FF2B5EF4-FFF2-40B4-BE49-F238E27FC236}">
                <a16:creationId xmlns:a16="http://schemas.microsoft.com/office/drawing/2014/main" id="{DE33A1B1-F382-2E5A-341F-39E12DA504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63" r="44643" b="-5"/>
          <a:stretch/>
        </p:blipFill>
        <p:spPr>
          <a:xfrm>
            <a:off x="20" y="10"/>
            <a:ext cx="4580077" cy="640078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A4A5F33-E893-7F8B-E055-C5A91C90A545}"/>
              </a:ext>
            </a:extLst>
          </p:cNvPr>
          <p:cNvSpPr txBox="1"/>
          <p:nvPr/>
        </p:nvSpPr>
        <p:spPr>
          <a:xfrm>
            <a:off x="5172074" y="1969478"/>
            <a:ext cx="61946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MyClass</a:t>
            </a:r>
            <a:r>
              <a:rPr lang="en-US" dirty="0"/>
              <a:t> {</a:t>
            </a:r>
          </a:p>
          <a:p>
            <a:r>
              <a:rPr lang="en-US" dirty="0"/>
              <a:t>    private static int y;</a:t>
            </a:r>
          </a:p>
          <a:p>
            <a:endParaRPr lang="en-US" dirty="0"/>
          </a:p>
          <a:p>
            <a:r>
              <a:rPr lang="en-US" dirty="0"/>
              <a:t>    // Static Initializer Block</a:t>
            </a:r>
          </a:p>
          <a:p>
            <a:r>
              <a:rPr lang="en-US" dirty="0"/>
              <a:t>    static {</a:t>
            </a:r>
          </a:p>
          <a:p>
            <a:r>
              <a:rPr lang="en-US" dirty="0"/>
              <a:t>        y = 20; // Initializing static variable y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("Static Initializer Block: y = " + y);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("Main Method: y = " + y);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338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loseup of a keyboard">
            <a:extLst>
              <a:ext uri="{FF2B5EF4-FFF2-40B4-BE49-F238E27FC236}">
                <a16:creationId xmlns:a16="http://schemas.microsoft.com/office/drawing/2014/main" id="{AE736A4F-39A4-1A79-AF88-DD73BB35F6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136" r="33023" b="1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3789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910" y="1868488"/>
            <a:ext cx="2382955" cy="435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AE3BC0F5-AD8E-B1D6-D235-2DB4E7F741F3}"/>
              </a:ext>
            </a:extLst>
          </p:cNvPr>
          <p:cNvSpPr/>
          <p:nvPr/>
        </p:nvSpPr>
        <p:spPr>
          <a:xfrm>
            <a:off x="8494643" y="874643"/>
            <a:ext cx="1895061" cy="1669774"/>
          </a:xfrm>
          <a:prstGeom prst="cloud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Any Query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1237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A23A867-ED61-4CC3-D638-1F14FB035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OOP Concepts topics covered:</a:t>
            </a:r>
          </a:p>
        </p:txBody>
      </p:sp>
      <p:sp>
        <p:nvSpPr>
          <p:cNvPr id="9" name="Rectangle 8" descr="Checkmark">
            <a:extLst>
              <a:ext uri="{FF2B5EF4-FFF2-40B4-BE49-F238E27FC236}">
                <a16:creationId xmlns:a16="http://schemas.microsoft.com/office/drawing/2014/main" id="{DE4701CA-6B90-2F98-6D50-E265F31D675C}"/>
              </a:ext>
            </a:extLst>
          </p:cNvPr>
          <p:cNvSpPr/>
          <p:nvPr/>
        </p:nvSpPr>
        <p:spPr>
          <a:xfrm>
            <a:off x="10649846" y="2517170"/>
            <a:ext cx="664462" cy="673289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 descr="Checkmark">
            <a:extLst>
              <a:ext uri="{FF2B5EF4-FFF2-40B4-BE49-F238E27FC236}">
                <a16:creationId xmlns:a16="http://schemas.microsoft.com/office/drawing/2014/main" id="{E083E30E-ACF4-42F0-72FF-BD35A5C1F1FB}"/>
              </a:ext>
            </a:extLst>
          </p:cNvPr>
          <p:cNvSpPr/>
          <p:nvPr/>
        </p:nvSpPr>
        <p:spPr>
          <a:xfrm>
            <a:off x="4397070" y="2649694"/>
            <a:ext cx="664462" cy="673289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Rectangle 10" descr="Checkmark">
            <a:extLst>
              <a:ext uri="{FF2B5EF4-FFF2-40B4-BE49-F238E27FC236}">
                <a16:creationId xmlns:a16="http://schemas.microsoft.com/office/drawing/2014/main" id="{E1D3BD82-4B43-A44F-9A4A-354A5488037B}"/>
              </a:ext>
            </a:extLst>
          </p:cNvPr>
          <p:cNvSpPr/>
          <p:nvPr/>
        </p:nvSpPr>
        <p:spPr>
          <a:xfrm>
            <a:off x="7935401" y="2517170"/>
            <a:ext cx="664462" cy="673289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Rectangle 11" descr="Checkmark">
            <a:extLst>
              <a:ext uri="{FF2B5EF4-FFF2-40B4-BE49-F238E27FC236}">
                <a16:creationId xmlns:a16="http://schemas.microsoft.com/office/drawing/2014/main" id="{04BA2292-E75D-366A-9FA4-7D61870CBB06}"/>
              </a:ext>
            </a:extLst>
          </p:cNvPr>
          <p:cNvSpPr/>
          <p:nvPr/>
        </p:nvSpPr>
        <p:spPr>
          <a:xfrm>
            <a:off x="1209923" y="2701416"/>
            <a:ext cx="664462" cy="673289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1DEFBF-5F49-FFA6-7460-D24B2F7DEF43}"/>
              </a:ext>
            </a:extLst>
          </p:cNvPr>
          <p:cNvSpPr txBox="1"/>
          <p:nvPr/>
        </p:nvSpPr>
        <p:spPr>
          <a:xfrm>
            <a:off x="424542" y="3374705"/>
            <a:ext cx="2534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basics of class and object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4FA02A-3744-EE20-484C-00C35025997D}"/>
              </a:ext>
            </a:extLst>
          </p:cNvPr>
          <p:cNvSpPr txBox="1"/>
          <p:nvPr/>
        </p:nvSpPr>
        <p:spPr>
          <a:xfrm>
            <a:off x="3220279" y="3366054"/>
            <a:ext cx="3405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writing constructors and methods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E2F15B-8371-7B15-7C93-B0BEEE0921BB}"/>
              </a:ext>
            </a:extLst>
          </p:cNvPr>
          <p:cNvSpPr txBox="1"/>
          <p:nvPr/>
        </p:nvSpPr>
        <p:spPr>
          <a:xfrm>
            <a:off x="7328452" y="3173897"/>
            <a:ext cx="16793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keyword,</a:t>
            </a:r>
          </a:p>
          <a:p>
            <a:r>
              <a:rPr lang="en-US" dirty="0"/>
              <a:t>initializer blocks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486D74-99BD-305E-1723-D33ACE14FDAB}"/>
              </a:ext>
            </a:extLst>
          </p:cNvPr>
          <p:cNvSpPr txBox="1"/>
          <p:nvPr/>
        </p:nvSpPr>
        <p:spPr>
          <a:xfrm>
            <a:off x="9709998" y="3223596"/>
            <a:ext cx="2230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overloading methods </a:t>
            </a:r>
          </a:p>
          <a:p>
            <a:r>
              <a:rPr lang="en-US" dirty="0"/>
              <a:t>and constructors</a:t>
            </a:r>
          </a:p>
        </p:txBody>
      </p:sp>
    </p:spTree>
    <p:extLst>
      <p:ext uri="{BB962C8B-B14F-4D97-AF65-F5344CB8AC3E}">
        <p14:creationId xmlns:p14="http://schemas.microsoft.com/office/powerpoint/2010/main" val="194053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7030A0"/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F6F1E82-F603-49E4-9641-09EEA984A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class and object</a:t>
            </a:r>
            <a:endParaRPr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81CFD00-FC30-4AFB-A61F-3127B2C90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D1595AB-90F6-488F-B5E3-F8CFCC8FA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141C5E4A-1EE0-3ABF-EE89-B84FF14765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4536619"/>
              </p:ext>
            </p:extLst>
          </p:nvPr>
        </p:nvGraphicFramePr>
        <p:xfrm>
          <a:off x="1096963" y="2098515"/>
          <a:ext cx="8497611" cy="25264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3">
            <a:extLst>
              <a:ext uri="{FF2B5EF4-FFF2-40B4-BE49-F238E27FC236}">
                <a16:creationId xmlns:a16="http://schemas.microsoft.com/office/drawing/2014/main" id="{A3F8C849-5531-7B27-2D92-7BEC70CAE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879" y="4983813"/>
            <a:ext cx="3880704" cy="1739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1C6956A0-5943-2560-1743-496B6B804F02}"/>
              </a:ext>
            </a:extLst>
          </p:cNvPr>
          <p:cNvGrpSpPr/>
          <p:nvPr/>
        </p:nvGrpSpPr>
        <p:grpSpPr>
          <a:xfrm>
            <a:off x="8641980" y="4247164"/>
            <a:ext cx="738999" cy="738999"/>
            <a:chOff x="6516347" y="893746"/>
            <a:chExt cx="738999" cy="738999"/>
          </a:xfrm>
        </p:grpSpPr>
        <p:sp>
          <p:nvSpPr>
            <p:cNvPr id="7" name="Arrow: Down 6">
              <a:extLst>
                <a:ext uri="{FF2B5EF4-FFF2-40B4-BE49-F238E27FC236}">
                  <a16:creationId xmlns:a16="http://schemas.microsoft.com/office/drawing/2014/main" id="{DAA2DED6-4C3F-B2BF-A574-8E0CAEC47472}"/>
                </a:ext>
              </a:extLst>
            </p:cNvPr>
            <p:cNvSpPr/>
            <p:nvPr/>
          </p:nvSpPr>
          <p:spPr>
            <a:xfrm>
              <a:off x="6516347" y="893746"/>
              <a:ext cx="738999" cy="738999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Arrow: Down 4">
              <a:extLst>
                <a:ext uri="{FF2B5EF4-FFF2-40B4-BE49-F238E27FC236}">
                  <a16:creationId xmlns:a16="http://schemas.microsoft.com/office/drawing/2014/main" id="{73F349DF-8E1B-9CA7-8E2C-53602176E38B}"/>
                </a:ext>
              </a:extLst>
            </p:cNvPr>
            <p:cNvSpPr txBox="1"/>
            <p:nvPr/>
          </p:nvSpPr>
          <p:spPr>
            <a:xfrm>
              <a:off x="6682622" y="893746"/>
              <a:ext cx="406449" cy="55609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3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20502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362070-691D-44DB-98D4-BC61774B0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ADF747E7-4040-A95A-93FB-CA00FDF19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0973" y="1790485"/>
            <a:ext cx="2758331" cy="275833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A7EFE9C-DAE7-4ECA-BDB2-34E2534B8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8251" y="4294753"/>
            <a:ext cx="71323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2DB1480-5B24-4B37-B70E-C74945DD9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442202-1959-4C48-52A5-9109254785A0}"/>
              </a:ext>
            </a:extLst>
          </p:cNvPr>
          <p:cNvSpPr txBox="1"/>
          <p:nvPr/>
        </p:nvSpPr>
        <p:spPr>
          <a:xfrm>
            <a:off x="3631151" y="119270"/>
            <a:ext cx="803836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</a:rPr>
              <a:t>Class Declaration Syntax:</a:t>
            </a:r>
          </a:p>
          <a:p>
            <a:r>
              <a:rPr lang="en-US" sz="2800" dirty="0"/>
              <a:t>public class </a:t>
            </a:r>
            <a:r>
              <a:rPr lang="en-US" sz="2800" dirty="0" err="1"/>
              <a:t>ClassName</a:t>
            </a:r>
            <a:r>
              <a:rPr lang="en-US" sz="2800" dirty="0"/>
              <a:t> 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      // Fields (variables)</a:t>
            </a:r>
          </a:p>
          <a:p>
            <a:r>
              <a:rPr lang="en-US" sz="2800" dirty="0"/>
              <a:t>        // Constructors</a:t>
            </a:r>
          </a:p>
          <a:p>
            <a:r>
              <a:rPr lang="en-US" sz="2800" dirty="0"/>
              <a:t>        // Methods (functions)</a:t>
            </a:r>
          </a:p>
          <a:p>
            <a:r>
              <a:rPr lang="en-US" sz="2800" dirty="0"/>
              <a:t>}</a:t>
            </a:r>
          </a:p>
          <a:p>
            <a:r>
              <a:rPr lang="en-US" sz="2800" dirty="0">
                <a:solidFill>
                  <a:schemeClr val="accent6"/>
                </a:solidFill>
              </a:rPr>
              <a:t>Object Creation:</a:t>
            </a:r>
          </a:p>
          <a:p>
            <a:r>
              <a:rPr lang="en-US" sz="2800" dirty="0" err="1"/>
              <a:t>ClassName</a:t>
            </a:r>
            <a:r>
              <a:rPr lang="en-US" sz="2800" dirty="0"/>
              <a:t> </a:t>
            </a:r>
            <a:r>
              <a:rPr lang="en-US" sz="2800" dirty="0" err="1"/>
              <a:t>objectName</a:t>
            </a:r>
            <a:r>
              <a:rPr lang="en-US" sz="2800" dirty="0"/>
              <a:t> = new </a:t>
            </a:r>
            <a:r>
              <a:rPr lang="en-US" sz="2800" dirty="0" err="1"/>
              <a:t>ClassName</a:t>
            </a:r>
            <a:r>
              <a:rPr lang="en-US" sz="2800" dirty="0"/>
              <a:t>();</a:t>
            </a:r>
          </a:p>
          <a:p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D50DA1-0B9F-5DE6-FDBF-8BF5B4726910}"/>
              </a:ext>
            </a:extLst>
          </p:cNvPr>
          <p:cNvSpPr txBox="1"/>
          <p:nvPr/>
        </p:nvSpPr>
        <p:spPr>
          <a:xfrm>
            <a:off x="967409" y="2146852"/>
            <a:ext cx="14121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solidFill>
                  <a:srgbClr val="FF0000"/>
                </a:solidFill>
              </a:rPr>
              <a:t>Syntax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C66D88-20BE-BC27-CE2B-256B0EA0FC23}"/>
              </a:ext>
            </a:extLst>
          </p:cNvPr>
          <p:cNvSpPr/>
          <p:nvPr/>
        </p:nvSpPr>
        <p:spPr>
          <a:xfrm>
            <a:off x="3631151" y="4425516"/>
            <a:ext cx="8097023" cy="9617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F3B5B3-823C-21CE-0214-58A14AA1A89E}"/>
              </a:ext>
            </a:extLst>
          </p:cNvPr>
          <p:cNvSpPr txBox="1"/>
          <p:nvPr/>
        </p:nvSpPr>
        <p:spPr>
          <a:xfrm>
            <a:off x="3631151" y="4425516"/>
            <a:ext cx="79426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 In Java, a class is declared using the 'class' keyword followed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 by the class name.</a:t>
            </a:r>
          </a:p>
          <a:p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04EE75-9030-78BD-AAF2-42292646E918}"/>
              </a:ext>
            </a:extLst>
          </p:cNvPr>
          <p:cNvSpPr/>
          <p:nvPr/>
        </p:nvSpPr>
        <p:spPr>
          <a:xfrm>
            <a:off x="3631151" y="5534005"/>
            <a:ext cx="8097023" cy="815026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70AB74-4D0B-948B-53EF-7CCCA9FF3F86}"/>
              </a:ext>
            </a:extLst>
          </p:cNvPr>
          <p:cNvSpPr txBox="1"/>
          <p:nvPr/>
        </p:nvSpPr>
        <p:spPr>
          <a:xfrm>
            <a:off x="3631151" y="5518033"/>
            <a:ext cx="79718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Objects are created using the 'new' keyword followed by the </a:t>
            </a:r>
          </a:p>
          <a:p>
            <a:r>
              <a:rPr lang="en-US" sz="2400" b="1" dirty="0"/>
              <a:t>class name.</a:t>
            </a:r>
          </a:p>
        </p:txBody>
      </p:sp>
    </p:spTree>
    <p:extLst>
      <p:ext uri="{BB962C8B-B14F-4D97-AF65-F5344CB8AC3E}">
        <p14:creationId xmlns:p14="http://schemas.microsoft.com/office/powerpoint/2010/main" val="2657013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Fields and Methods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35016079-0454-B2A5-BE78-6A82928871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6549736"/>
              </p:ext>
            </p:extLst>
          </p:nvPr>
        </p:nvGraphicFramePr>
        <p:xfrm>
          <a:off x="1096963" y="2098515"/>
          <a:ext cx="9451767" cy="29240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441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172074" y="286603"/>
            <a:ext cx="5983605" cy="1450757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pic>
        <p:nvPicPr>
          <p:cNvPr id="6" name="Picture 5" descr="Computer script on a screen">
            <a:extLst>
              <a:ext uri="{FF2B5EF4-FFF2-40B4-BE49-F238E27FC236}">
                <a16:creationId xmlns:a16="http://schemas.microsoft.com/office/drawing/2014/main" id="{DE33A1B1-F382-2E5A-341F-39E12DA504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63" r="44643" b="-5"/>
          <a:stretch/>
        </p:blipFill>
        <p:spPr>
          <a:xfrm>
            <a:off x="20" y="10"/>
            <a:ext cx="4580077" cy="6400784"/>
          </a:xfrm>
          <a:prstGeom prst="rect">
            <a:avLst/>
          </a:prstGeom>
        </p:spPr>
      </p:pic>
      <p:cxnSp>
        <p:nvCxnSpPr>
          <p:cNvPr id="12" name="!!Straight Connector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1B60310-C5C3-46A0-A452-2A0B00843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6" descr="Document">
            <a:hlinkClick r:id="rId3"/>
            <a:extLst>
              <a:ext uri="{FF2B5EF4-FFF2-40B4-BE49-F238E27FC236}">
                <a16:creationId xmlns:a16="http://schemas.microsoft.com/office/drawing/2014/main" id="{B9C2BF12-B734-BB6B-63E7-3169DC83A4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72074" y="2437355"/>
            <a:ext cx="1303671" cy="13036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AD81F1-93C7-59B2-2EF5-58094BB2B0D7}"/>
              </a:ext>
            </a:extLst>
          </p:cNvPr>
          <p:cNvSpPr txBox="1"/>
          <p:nvPr/>
        </p:nvSpPr>
        <p:spPr>
          <a:xfrm>
            <a:off x="6864626" y="2796209"/>
            <a:ext cx="4503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chemeClr val="accent6"/>
                </a:solidFill>
                <a:hlinkClick r:id="rId3"/>
              </a:rPr>
              <a:t>Click here to see the Example</a:t>
            </a:r>
            <a:endParaRPr lang="en-US" sz="2800" b="1" i="1" dirty="0">
              <a:solidFill>
                <a:schemeClr val="accent6"/>
              </a:solidFill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39502677-24F3-027E-532D-B5573B3FCD97}"/>
              </a:ext>
            </a:extLst>
          </p:cNvPr>
          <p:cNvSpPr/>
          <p:nvPr/>
        </p:nvSpPr>
        <p:spPr>
          <a:xfrm rot="5400000">
            <a:off x="6426075" y="2834427"/>
            <a:ext cx="367573" cy="50952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570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72FA9-339E-47B4-F421-EB7AA32FE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5" name="Rectangle 4" descr="Checkmark">
            <a:extLst>
              <a:ext uri="{FF2B5EF4-FFF2-40B4-BE49-F238E27FC236}">
                <a16:creationId xmlns:a16="http://schemas.microsoft.com/office/drawing/2014/main" id="{7F71293C-E995-0EAB-0865-85646205350F}"/>
              </a:ext>
            </a:extLst>
          </p:cNvPr>
          <p:cNvSpPr/>
          <p:nvPr/>
        </p:nvSpPr>
        <p:spPr>
          <a:xfrm>
            <a:off x="1223175" y="1909599"/>
            <a:ext cx="664462" cy="673289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Rectangle 5" descr="Checkmark">
            <a:extLst>
              <a:ext uri="{FF2B5EF4-FFF2-40B4-BE49-F238E27FC236}">
                <a16:creationId xmlns:a16="http://schemas.microsoft.com/office/drawing/2014/main" id="{82AFE56E-A731-F062-9D13-15DB674192D3}"/>
              </a:ext>
            </a:extLst>
          </p:cNvPr>
          <p:cNvSpPr/>
          <p:nvPr/>
        </p:nvSpPr>
        <p:spPr>
          <a:xfrm>
            <a:off x="1097280" y="3397616"/>
            <a:ext cx="664462" cy="673289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7" name="Rectangle 6" descr="Checkmark">
            <a:extLst>
              <a:ext uri="{FF2B5EF4-FFF2-40B4-BE49-F238E27FC236}">
                <a16:creationId xmlns:a16="http://schemas.microsoft.com/office/drawing/2014/main" id="{3655259E-AF19-10A4-3EFF-C1980380C425}"/>
              </a:ext>
            </a:extLst>
          </p:cNvPr>
          <p:cNvSpPr/>
          <p:nvPr/>
        </p:nvSpPr>
        <p:spPr>
          <a:xfrm>
            <a:off x="1188321" y="2653607"/>
            <a:ext cx="664462" cy="673289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8A51A-B863-3BA7-7B8C-3D84036BE1AB}"/>
              </a:ext>
            </a:extLst>
          </p:cNvPr>
          <p:cNvSpPr txBox="1"/>
          <p:nvPr/>
        </p:nvSpPr>
        <p:spPr>
          <a:xfrm>
            <a:off x="2027583" y="1979375"/>
            <a:ext cx="87278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Constructors are special methods used to initialize objects when they are created.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775A4B-623E-C75B-432E-9BC7E6309E46}"/>
              </a:ext>
            </a:extLst>
          </p:cNvPr>
          <p:cNvSpPr txBox="1"/>
          <p:nvPr/>
        </p:nvSpPr>
        <p:spPr>
          <a:xfrm>
            <a:off x="2027583" y="2805585"/>
            <a:ext cx="7526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They have the same name as the class and do not have a return type.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7AEE7A-83A8-05C1-1F26-D38E2FE04406}"/>
              </a:ext>
            </a:extLst>
          </p:cNvPr>
          <p:cNvSpPr txBox="1"/>
          <p:nvPr/>
        </p:nvSpPr>
        <p:spPr>
          <a:xfrm>
            <a:off x="2042419" y="3534205"/>
            <a:ext cx="91530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Constructors are called implicitly when an object is created using the 'new' keyword.</a:t>
            </a:r>
          </a:p>
        </p:txBody>
      </p:sp>
      <p:sp>
        <p:nvSpPr>
          <p:cNvPr id="11" name="Rectangle 10" descr="Checkmark">
            <a:extLst>
              <a:ext uri="{FF2B5EF4-FFF2-40B4-BE49-F238E27FC236}">
                <a16:creationId xmlns:a16="http://schemas.microsoft.com/office/drawing/2014/main" id="{1C521549-5AE6-0761-E770-2C25835EC773}"/>
              </a:ext>
            </a:extLst>
          </p:cNvPr>
          <p:cNvSpPr/>
          <p:nvPr/>
        </p:nvSpPr>
        <p:spPr>
          <a:xfrm>
            <a:off x="1097280" y="4319936"/>
            <a:ext cx="664462" cy="673289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07258C-6B24-48A4-4025-8D62AE5D075E}"/>
              </a:ext>
            </a:extLst>
          </p:cNvPr>
          <p:cNvSpPr txBox="1"/>
          <p:nvPr/>
        </p:nvSpPr>
        <p:spPr>
          <a:xfrm>
            <a:off x="2042419" y="4378012"/>
            <a:ext cx="60553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A constructor in Java can not be abstract, final or static.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FB37ED3-E0AD-E7E2-AFEE-AD2E6C1392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467" y="3940342"/>
            <a:ext cx="2550088" cy="263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597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060"/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Types of constructor:</a:t>
            </a:r>
            <a:endParaRPr dirty="0"/>
          </a:p>
        </p:txBody>
      </p:sp>
      <p:sp>
        <p:nvSpPr>
          <p:cNvPr id="10" name="Rectangle 9" descr="Checkmark">
            <a:extLst>
              <a:ext uri="{FF2B5EF4-FFF2-40B4-BE49-F238E27FC236}">
                <a16:creationId xmlns:a16="http://schemas.microsoft.com/office/drawing/2014/main" id="{CB445F1F-0EB5-4160-CB3D-A1C6DDB1766A}"/>
              </a:ext>
            </a:extLst>
          </p:cNvPr>
          <p:cNvSpPr/>
          <p:nvPr/>
        </p:nvSpPr>
        <p:spPr>
          <a:xfrm>
            <a:off x="6710829" y="2755711"/>
            <a:ext cx="664462" cy="673289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3F4FAC-CBEF-D3E4-6A6A-CE5F1767B61E}"/>
              </a:ext>
            </a:extLst>
          </p:cNvPr>
          <p:cNvSpPr txBox="1"/>
          <p:nvPr/>
        </p:nvSpPr>
        <p:spPr>
          <a:xfrm>
            <a:off x="245475" y="3591486"/>
            <a:ext cx="2675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Default Constructor</a:t>
            </a:r>
          </a:p>
        </p:txBody>
      </p:sp>
      <p:sp>
        <p:nvSpPr>
          <p:cNvPr id="12" name="Rectangle 11" descr="Checkmark">
            <a:extLst>
              <a:ext uri="{FF2B5EF4-FFF2-40B4-BE49-F238E27FC236}">
                <a16:creationId xmlns:a16="http://schemas.microsoft.com/office/drawing/2014/main" id="{23F06409-4F03-152D-40E2-82FBE37FD340}"/>
              </a:ext>
            </a:extLst>
          </p:cNvPr>
          <p:cNvSpPr/>
          <p:nvPr/>
        </p:nvSpPr>
        <p:spPr>
          <a:xfrm>
            <a:off x="1362323" y="2853816"/>
            <a:ext cx="664462" cy="673289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C6AEA8-C09B-B86C-9C9D-7BC4DDB148C0}"/>
              </a:ext>
            </a:extLst>
          </p:cNvPr>
          <p:cNvSpPr txBox="1"/>
          <p:nvPr/>
        </p:nvSpPr>
        <p:spPr>
          <a:xfrm>
            <a:off x="6130835" y="3429000"/>
            <a:ext cx="21803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Parameterized </a:t>
            </a:r>
          </a:p>
          <a:p>
            <a:r>
              <a:rPr lang="en-US" sz="2400" b="1" dirty="0"/>
              <a:t>Constructor</a:t>
            </a:r>
          </a:p>
        </p:txBody>
      </p:sp>
      <p:sp>
        <p:nvSpPr>
          <p:cNvPr id="14" name="Rectangle 13" descr="Checkmark">
            <a:extLst>
              <a:ext uri="{FF2B5EF4-FFF2-40B4-BE49-F238E27FC236}">
                <a16:creationId xmlns:a16="http://schemas.microsoft.com/office/drawing/2014/main" id="{C4765B00-770E-2707-76D7-D2EE27EBB8C0}"/>
              </a:ext>
            </a:extLst>
          </p:cNvPr>
          <p:cNvSpPr/>
          <p:nvPr/>
        </p:nvSpPr>
        <p:spPr>
          <a:xfrm>
            <a:off x="9655424" y="2810007"/>
            <a:ext cx="664462" cy="673289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135D5E-010B-2CCE-EC7F-5C8BE7231867}"/>
              </a:ext>
            </a:extLst>
          </p:cNvPr>
          <p:cNvSpPr txBox="1"/>
          <p:nvPr/>
        </p:nvSpPr>
        <p:spPr>
          <a:xfrm>
            <a:off x="8785135" y="3591887"/>
            <a:ext cx="2393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Copy Constructor</a:t>
            </a:r>
          </a:p>
        </p:txBody>
      </p:sp>
      <p:sp>
        <p:nvSpPr>
          <p:cNvPr id="18" name="Rectangle 17" descr="Checkmark">
            <a:extLst>
              <a:ext uri="{FF2B5EF4-FFF2-40B4-BE49-F238E27FC236}">
                <a16:creationId xmlns:a16="http://schemas.microsoft.com/office/drawing/2014/main" id="{15419A56-FEA4-41FF-CE64-25E20A39A5DB}"/>
              </a:ext>
            </a:extLst>
          </p:cNvPr>
          <p:cNvSpPr/>
          <p:nvPr/>
        </p:nvSpPr>
        <p:spPr>
          <a:xfrm>
            <a:off x="3766235" y="2870002"/>
            <a:ext cx="664462" cy="673289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3559DB-6465-D86F-3483-808D0AE2FB2C}"/>
              </a:ext>
            </a:extLst>
          </p:cNvPr>
          <p:cNvSpPr txBox="1"/>
          <p:nvPr/>
        </p:nvSpPr>
        <p:spPr>
          <a:xfrm>
            <a:off x="3178194" y="3591886"/>
            <a:ext cx="19238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No-Argument</a:t>
            </a:r>
          </a:p>
          <a:p>
            <a:r>
              <a:rPr lang="en-US" sz="2400" b="1" dirty="0"/>
              <a:t>Constructor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F49D14-A118-106F-19FA-729CEE38BEE1}"/>
              </a:ext>
            </a:extLst>
          </p:cNvPr>
          <p:cNvSpPr txBox="1"/>
          <p:nvPr/>
        </p:nvSpPr>
        <p:spPr>
          <a:xfrm>
            <a:off x="233826" y="4181896"/>
            <a:ext cx="23659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en-US" b="1" dirty="0"/>
              <a:t>A constructor that is</a:t>
            </a:r>
          </a:p>
          <a:p>
            <a:pPr algn="just"/>
            <a:r>
              <a:rPr lang="en-US" altLang="en-US" b="1" dirty="0"/>
              <a:t>automatically created </a:t>
            </a:r>
          </a:p>
          <a:p>
            <a:pPr algn="just"/>
            <a:r>
              <a:rPr lang="en-US" altLang="en-US" b="1" dirty="0"/>
              <a:t>by the Java compiler</a:t>
            </a:r>
            <a:endParaRPr 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1E87D6-6814-AAB0-5AC6-076E70C08AF4}"/>
              </a:ext>
            </a:extLst>
          </p:cNvPr>
          <p:cNvSpPr txBox="1"/>
          <p:nvPr/>
        </p:nvSpPr>
        <p:spPr>
          <a:xfrm>
            <a:off x="2951336" y="4445262"/>
            <a:ext cx="26578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b="1" dirty="0"/>
              <a:t>A constructor that does</a:t>
            </a:r>
          </a:p>
          <a:p>
            <a:r>
              <a:rPr lang="en-US" altLang="en-US" b="1" dirty="0"/>
              <a:t>not accept any arguments</a:t>
            </a:r>
            <a:endParaRPr 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93EF76-C287-92D8-00AB-E78EDC269114}"/>
              </a:ext>
            </a:extLst>
          </p:cNvPr>
          <p:cNvSpPr txBox="1"/>
          <p:nvPr/>
        </p:nvSpPr>
        <p:spPr>
          <a:xfrm>
            <a:off x="6074229" y="4259997"/>
            <a:ext cx="31132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b="1" dirty="0"/>
              <a:t>Parameterized constructors</a:t>
            </a:r>
          </a:p>
          <a:p>
            <a:pPr algn="just"/>
            <a:r>
              <a:rPr lang="en-US" b="1" dirty="0"/>
              <a:t>accept parameters to initialize </a:t>
            </a:r>
          </a:p>
          <a:p>
            <a:pPr algn="just"/>
            <a:r>
              <a:rPr lang="en-US" b="1" dirty="0"/>
              <a:t>instance variables with</a:t>
            </a:r>
          </a:p>
          <a:p>
            <a:pPr algn="just"/>
            <a:r>
              <a:rPr lang="en-US" b="1" dirty="0"/>
              <a:t>specific values.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9FA682-21C8-5950-F47A-CB9D12C80E42}"/>
              </a:ext>
            </a:extLst>
          </p:cNvPr>
          <p:cNvSpPr txBox="1"/>
          <p:nvPr/>
        </p:nvSpPr>
        <p:spPr>
          <a:xfrm>
            <a:off x="9439758" y="4053151"/>
            <a:ext cx="22277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b="1" dirty="0"/>
              <a:t>A copy constructor</a:t>
            </a:r>
          </a:p>
          <a:p>
            <a:pPr algn="just"/>
            <a:r>
              <a:rPr lang="en-US" b="1" dirty="0"/>
              <a:t>creates a new object </a:t>
            </a:r>
          </a:p>
          <a:p>
            <a:pPr algn="just"/>
            <a:r>
              <a:rPr lang="en-US" b="1" dirty="0"/>
              <a:t>by copying the values</a:t>
            </a:r>
          </a:p>
          <a:p>
            <a:pPr algn="just"/>
            <a:r>
              <a:rPr lang="en-US" b="1" dirty="0"/>
              <a:t>of another object.</a:t>
            </a:r>
          </a:p>
        </p:txBody>
      </p:sp>
    </p:spTree>
    <p:extLst>
      <p:ext uri="{BB962C8B-B14F-4D97-AF65-F5344CB8AC3E}">
        <p14:creationId xmlns:p14="http://schemas.microsoft.com/office/powerpoint/2010/main" val="3256638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172074" y="286603"/>
            <a:ext cx="5983605" cy="1450757"/>
          </a:xfrm>
        </p:spPr>
        <p:txBody>
          <a:bodyPr>
            <a:normAutofit/>
          </a:bodyPr>
          <a:lstStyle/>
          <a:p>
            <a:r>
              <a:rPr lang="en-US" dirty="0"/>
              <a:t>Examples</a:t>
            </a:r>
          </a:p>
        </p:txBody>
      </p:sp>
      <p:pic>
        <p:nvPicPr>
          <p:cNvPr id="6" name="Picture 5" descr="Computer script on a screen">
            <a:extLst>
              <a:ext uri="{FF2B5EF4-FFF2-40B4-BE49-F238E27FC236}">
                <a16:creationId xmlns:a16="http://schemas.microsoft.com/office/drawing/2014/main" id="{DE33A1B1-F382-2E5A-341F-39E12DA504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63" r="44643" b="-5"/>
          <a:stretch/>
        </p:blipFill>
        <p:spPr>
          <a:xfrm>
            <a:off x="20" y="10"/>
            <a:ext cx="4580077" cy="6400784"/>
          </a:xfrm>
          <a:prstGeom prst="rect">
            <a:avLst/>
          </a:prstGeom>
        </p:spPr>
      </p:pic>
      <p:pic>
        <p:nvPicPr>
          <p:cNvPr id="7" name="Content Placeholder 6" descr="Document">
            <a:hlinkClick r:id="rId3"/>
            <a:extLst>
              <a:ext uri="{FF2B5EF4-FFF2-40B4-BE49-F238E27FC236}">
                <a16:creationId xmlns:a16="http://schemas.microsoft.com/office/drawing/2014/main" id="{B9C2BF12-B734-BB6B-63E7-3169DC83A4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51426" y="2101399"/>
            <a:ext cx="1303671" cy="13036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AD81F1-93C7-59B2-2EF5-58094BB2B0D7}"/>
              </a:ext>
            </a:extLst>
          </p:cNvPr>
          <p:cNvSpPr txBox="1"/>
          <p:nvPr/>
        </p:nvSpPr>
        <p:spPr>
          <a:xfrm>
            <a:off x="6826426" y="2491624"/>
            <a:ext cx="4108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chemeClr val="accent6"/>
                </a:solidFill>
                <a:hlinkClick r:id="rId3"/>
              </a:rPr>
              <a:t>No-Argument Constructor </a:t>
            </a:r>
            <a:endParaRPr lang="en-US" sz="2800" b="1" i="1" dirty="0">
              <a:solidFill>
                <a:schemeClr val="accent6"/>
              </a:solidFill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39502677-24F3-027E-532D-B5573B3FCD97}"/>
              </a:ext>
            </a:extLst>
          </p:cNvPr>
          <p:cNvSpPr/>
          <p:nvPr/>
        </p:nvSpPr>
        <p:spPr>
          <a:xfrm rot="5400000">
            <a:off x="6387875" y="2498470"/>
            <a:ext cx="367573" cy="50952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Content Placeholder 6" descr="Document">
            <a:hlinkClick r:id="rId6"/>
            <a:extLst>
              <a:ext uri="{FF2B5EF4-FFF2-40B4-BE49-F238E27FC236}">
                <a16:creationId xmlns:a16="http://schemas.microsoft.com/office/drawing/2014/main" id="{74EF8B58-5647-7D30-3535-5A2D88AB34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51426" y="3354247"/>
            <a:ext cx="1303671" cy="13036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E458FA-E864-9400-247C-0900DE4BEE9D}"/>
              </a:ext>
            </a:extLst>
          </p:cNvPr>
          <p:cNvSpPr txBox="1"/>
          <p:nvPr/>
        </p:nvSpPr>
        <p:spPr>
          <a:xfrm>
            <a:off x="6826426" y="3737193"/>
            <a:ext cx="4245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chemeClr val="accent6"/>
                </a:solidFill>
                <a:hlinkClick r:id="rId6"/>
              </a:rPr>
              <a:t>Parameterized Constructor </a:t>
            </a:r>
            <a:endParaRPr lang="en-US" sz="2800" b="1" i="1" dirty="0">
              <a:solidFill>
                <a:schemeClr val="accent6"/>
              </a:solidFill>
            </a:endParaRP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03E47E1-45BF-D396-B004-39712AD396B9}"/>
              </a:ext>
            </a:extLst>
          </p:cNvPr>
          <p:cNvSpPr/>
          <p:nvPr/>
        </p:nvSpPr>
        <p:spPr>
          <a:xfrm rot="5400000">
            <a:off x="6387875" y="3744039"/>
            <a:ext cx="367573" cy="50952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6" descr="Document">
            <a:hlinkClick r:id="rId7"/>
            <a:extLst>
              <a:ext uri="{FF2B5EF4-FFF2-40B4-BE49-F238E27FC236}">
                <a16:creationId xmlns:a16="http://schemas.microsoft.com/office/drawing/2014/main" id="{EBAFD13A-CB91-3F4E-FBCE-FC10C503B9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89626" y="4616327"/>
            <a:ext cx="1303671" cy="13036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67AB1C-4785-A958-ED4E-76C32E576FB3}"/>
              </a:ext>
            </a:extLst>
          </p:cNvPr>
          <p:cNvSpPr txBox="1"/>
          <p:nvPr/>
        </p:nvSpPr>
        <p:spPr>
          <a:xfrm>
            <a:off x="6902826" y="4936853"/>
            <a:ext cx="2805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chemeClr val="accent6"/>
                </a:solidFill>
                <a:hlinkClick r:id="rId7"/>
              </a:rPr>
              <a:t>Copy Constructor </a:t>
            </a:r>
            <a:endParaRPr lang="en-US" sz="2800" b="1" i="1" dirty="0">
              <a:solidFill>
                <a:schemeClr val="accent6"/>
              </a:solidFill>
            </a:endParaRP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BD138BC7-9FB8-9DF5-9E66-C2147242B314}"/>
              </a:ext>
            </a:extLst>
          </p:cNvPr>
          <p:cNvSpPr/>
          <p:nvPr/>
        </p:nvSpPr>
        <p:spPr>
          <a:xfrm rot="5400000">
            <a:off x="6387875" y="4962576"/>
            <a:ext cx="367573" cy="50952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141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413424"/>
      </a:dk2>
      <a:lt2>
        <a:srgbClr val="E8E2E7"/>
      </a:lt2>
      <a:accent1>
        <a:srgbClr val="21BA43"/>
      </a:accent1>
      <a:accent2>
        <a:srgbClr val="34B914"/>
      </a:accent2>
      <a:accent3>
        <a:srgbClr val="79B220"/>
      </a:accent3>
      <a:accent4>
        <a:srgbClr val="A9A512"/>
      </a:accent4>
      <a:accent5>
        <a:srgbClr val="E38E25"/>
      </a:accent5>
      <a:accent6>
        <a:srgbClr val="D53117"/>
      </a:accent6>
      <a:hlink>
        <a:srgbClr val="9B7E33"/>
      </a:hlink>
      <a:folHlink>
        <a:srgbClr val="7F7F7F"/>
      </a:folHlink>
    </a:clrScheme>
    <a:fontScheme name="Retrospect">
      <a:majorFont>
        <a:latin typeface="Bembo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 Ligh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617</Words>
  <Application>Microsoft Office PowerPoint</Application>
  <PresentationFormat>Widescreen</PresentationFormat>
  <Paragraphs>102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 Nova Light</vt:lpstr>
      <vt:lpstr>Bembo</vt:lpstr>
      <vt:lpstr>Calibri</vt:lpstr>
      <vt:lpstr>Wingdings</vt:lpstr>
      <vt:lpstr>RetrospectVTI</vt:lpstr>
      <vt:lpstr>CAP477 PROGRAMMING IN JAVA </vt:lpstr>
      <vt:lpstr>OOP Concepts topics covered:</vt:lpstr>
      <vt:lpstr>class and object</vt:lpstr>
      <vt:lpstr>PowerPoint Presentation</vt:lpstr>
      <vt:lpstr>Fields and Methods</vt:lpstr>
      <vt:lpstr>Example</vt:lpstr>
      <vt:lpstr>Constructors</vt:lpstr>
      <vt:lpstr>Types of constructor:</vt:lpstr>
      <vt:lpstr>Examples</vt:lpstr>
      <vt:lpstr>         Constructor Overloading </vt:lpstr>
      <vt:lpstr>initializer blocks in java</vt:lpstr>
      <vt:lpstr>Example</vt:lpstr>
      <vt:lpstr>PowerPoint Presentation</vt:lpstr>
      <vt:lpstr>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hp</cp:lastModifiedBy>
  <cp:revision>31</cp:revision>
  <dcterms:created xsi:type="dcterms:W3CDTF">2024-02-11T13:03:28Z</dcterms:created>
  <dcterms:modified xsi:type="dcterms:W3CDTF">2024-02-27T00:55:23Z</dcterms:modified>
</cp:coreProperties>
</file>