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20"/>
  </p:notesMasterIdLst>
  <p:handoutMasterIdLst>
    <p:handoutMasterId r:id="rId21"/>
  </p:handoutMasterIdLst>
  <p:sldIdLst>
    <p:sldId id="269" r:id="rId2"/>
    <p:sldId id="394" r:id="rId3"/>
    <p:sldId id="395" r:id="rId4"/>
    <p:sldId id="257" r:id="rId5"/>
    <p:sldId id="258" r:id="rId6"/>
    <p:sldId id="403" r:id="rId7"/>
    <p:sldId id="402" r:id="rId8"/>
    <p:sldId id="404" r:id="rId9"/>
    <p:sldId id="405" r:id="rId10"/>
    <p:sldId id="407" r:id="rId11"/>
    <p:sldId id="406" r:id="rId12"/>
    <p:sldId id="408" r:id="rId13"/>
    <p:sldId id="401" r:id="rId14"/>
    <p:sldId id="396" r:id="rId15"/>
    <p:sldId id="400" r:id="rId16"/>
    <p:sldId id="397" r:id="rId17"/>
    <p:sldId id="398" r:id="rId18"/>
    <p:sldId id="39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2/2/2023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69870" y="919163"/>
            <a:ext cx="7772400" cy="1470025"/>
          </a:xfrm>
        </p:spPr>
        <p:txBody>
          <a:bodyPr/>
          <a:lstStyle>
            <a:lvl1pPr>
              <a:defRPr sz="4400">
                <a:solidFill>
                  <a:srgbClr val="FF0000"/>
                </a:solidFill>
              </a:defRPr>
            </a:lvl1pPr>
          </a:lstStyle>
          <a:p>
            <a:endParaRPr lang="en-US" dirty="0"/>
          </a:p>
        </p:txBody>
      </p:sp>
      <p:sp>
        <p:nvSpPr>
          <p:cNvPr id="3" name="Subtitle 2"/>
          <p:cNvSpPr>
            <a:spLocks noGrp="1"/>
          </p:cNvSpPr>
          <p:nvPr>
            <p:ph type="subTitle" idx="1"/>
          </p:nvPr>
        </p:nvSpPr>
        <p:spPr>
          <a:xfrm>
            <a:off x="914400" y="2631304"/>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719951" y="25146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876800" y="5108238"/>
            <a:ext cx="4251270" cy="954107"/>
          </a:xfrm>
          <a:prstGeom prst="rect">
            <a:avLst/>
          </a:prstGeom>
          <a:noFill/>
        </p:spPr>
        <p:txBody>
          <a:bodyPr wrap="square" rtlCol="0">
            <a:spAutoFit/>
          </a:bodyPr>
          <a:lstStyle/>
          <a:p>
            <a:pPr algn="r"/>
            <a:r>
              <a:rPr lang="en-US" sz="1800" b="0" i="1" dirty="0">
                <a:solidFill>
                  <a:srgbClr val="002060"/>
                </a:solidFill>
                <a:latin typeface="Arial Rounded MT Bold" pitchFamily="34" charset="0"/>
              </a:rPr>
              <a:t>Created By: 		</a:t>
            </a:r>
          </a:p>
          <a:p>
            <a:pPr algn="r"/>
            <a:r>
              <a:rPr lang="en-US" sz="1800" b="0" i="1"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a:extLst>
              <a:ext uri="{FF2B5EF4-FFF2-40B4-BE49-F238E27FC236}">
                <a16:creationId xmlns:a16="http://schemas.microsoft.com/office/drawing/2014/main" id="{074AB4D0-B7BB-4566-A4A6-5C6AAE45C471}"/>
              </a:ext>
            </a:extLst>
          </p:cNvPr>
          <p:cNvSpPr>
            <a:spLocks noGrp="1"/>
          </p:cNvSpPr>
          <p:nvPr>
            <p:ph type="ctrTitle"/>
          </p:nvPr>
        </p:nvSpPr>
        <p:spPr>
          <a:xfrm>
            <a:off x="446314" y="457200"/>
            <a:ext cx="8229600" cy="914401"/>
          </a:xfrm>
        </p:spPr>
        <p:txBody>
          <a:bodyPr/>
          <a:lstStyle>
            <a:lvl1pPr>
              <a:defRPr sz="4400" i="1">
                <a:solidFill>
                  <a:schemeClr val="accent1">
                    <a:lumMod val="40000"/>
                    <a:lumOff val="60000"/>
                  </a:schemeClr>
                </a:solidFill>
              </a:defRPr>
            </a:lvl1pPr>
          </a:lstStyle>
          <a:p>
            <a:endParaRPr lang="en-US" dirty="0"/>
          </a:p>
        </p:txBody>
      </p:sp>
      <p:pic>
        <p:nvPicPr>
          <p:cNvPr id="5" name="Picture 4">
            <a:extLst>
              <a:ext uri="{FF2B5EF4-FFF2-40B4-BE49-F238E27FC236}">
                <a16:creationId xmlns:a16="http://schemas.microsoft.com/office/drawing/2014/main" id="{2C31135F-FDC3-46A1-A52E-93E39F0EC6D9}"/>
              </a:ext>
            </a:extLst>
          </p:cNvPr>
          <p:cNvPicPr>
            <a:picLocks noChangeAspect="1"/>
          </p:cNvPicPr>
          <p:nvPr userDrawn="1"/>
        </p:nvPicPr>
        <p:blipFill>
          <a:blip r:embed="rId2"/>
          <a:stretch>
            <a:fillRect/>
          </a:stretch>
        </p:blipFill>
        <p:spPr>
          <a:xfrm>
            <a:off x="455023" y="493957"/>
            <a:ext cx="8207828" cy="87764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152400" y="685800"/>
            <a:ext cx="6248400" cy="50292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457200" y="1600201"/>
            <a:ext cx="8229600" cy="3505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5"/>
          <p:cNvSpPr txBox="1">
            <a:spLocks/>
          </p:cNvSpPr>
          <p:nvPr/>
        </p:nvSpPr>
        <p:spPr>
          <a:xfrm>
            <a:off x="0" y="6553200"/>
            <a:ext cx="45720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endParaRPr>
          </a:p>
        </p:txBody>
      </p:sp>
      <p:pic>
        <p:nvPicPr>
          <p:cNvPr id="6" name="Picture 5">
            <a:extLst>
              <a:ext uri="{FF2B5EF4-FFF2-40B4-BE49-F238E27FC236}">
                <a16:creationId xmlns:a16="http://schemas.microsoft.com/office/drawing/2014/main" id="{394EF75B-DA97-4E72-8342-10BE88B44E11}"/>
              </a:ext>
            </a:extLst>
          </p:cNvPr>
          <p:cNvPicPr>
            <a:picLocks noChangeAspect="1"/>
          </p:cNvPicPr>
          <p:nvPr userDrawn="1"/>
        </p:nvPicPr>
        <p:blipFill>
          <a:blip r:embed="rId7"/>
          <a:stretch>
            <a:fillRect/>
          </a:stretch>
        </p:blipFill>
        <p:spPr>
          <a:xfrm>
            <a:off x="0" y="5943600"/>
            <a:ext cx="6553200" cy="874512"/>
          </a:xfrm>
          <a:prstGeom prst="rect">
            <a:avLst/>
          </a:prstGeom>
        </p:spPr>
      </p:pic>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dnjs.com/libraries/angular.j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3276600"/>
          </a:xfrm>
        </p:spPr>
        <p:txBody>
          <a:bodyPr>
            <a:normAutofit/>
          </a:bodyPr>
          <a:lstStyle/>
          <a:p>
            <a:pPr algn="ctr"/>
            <a:br>
              <a:rPr lang="en-US" dirty="0"/>
            </a:br>
            <a:r>
              <a:rPr lang="en-US" sz="4000" i="1" dirty="0">
                <a:solidFill>
                  <a:schemeClr val="tx1"/>
                </a:solidFill>
                <a:latin typeface="+mn-lt"/>
              </a:rPr>
              <a:t>CAP489</a:t>
            </a:r>
            <a:br>
              <a:rPr lang="en-US" sz="4000" i="1" dirty="0">
                <a:solidFill>
                  <a:schemeClr val="tx1"/>
                </a:solidFill>
                <a:latin typeface="+mn-lt"/>
              </a:rPr>
            </a:br>
            <a:r>
              <a:rPr lang="en-US" sz="4000" i="1" dirty="0">
                <a:solidFill>
                  <a:schemeClr val="tx1"/>
                </a:solidFill>
                <a:latin typeface="+mn-lt"/>
              </a:rPr>
              <a:t>MOBILE APP DEVELOPMENT FRAMEWORKS</a:t>
            </a:r>
            <a:br>
              <a:rPr lang="en-US" dirty="0"/>
            </a:br>
            <a:endParaRPr lang="en-US" dirty="0"/>
          </a:p>
        </p:txBody>
      </p:sp>
      <p:pic>
        <p:nvPicPr>
          <p:cNvPr id="3" name="Picture 2">
            <a:extLst>
              <a:ext uri="{FF2B5EF4-FFF2-40B4-BE49-F238E27FC236}">
                <a16:creationId xmlns:a16="http://schemas.microsoft.com/office/drawing/2014/main" id="{2B127747-6626-45C9-BDDD-09BAFE8DD163}"/>
              </a:ext>
            </a:extLst>
          </p:cNvPr>
          <p:cNvPicPr>
            <a:picLocks noChangeAspect="1"/>
          </p:cNvPicPr>
          <p:nvPr/>
        </p:nvPicPr>
        <p:blipFill>
          <a:blip r:embed="rId2"/>
          <a:stretch>
            <a:fillRect/>
          </a:stretch>
        </p:blipFill>
        <p:spPr>
          <a:xfrm>
            <a:off x="3170208" y="3048000"/>
            <a:ext cx="1973292" cy="2143125"/>
          </a:xfrm>
          <a:prstGeom prst="rect">
            <a:avLst/>
          </a:prstGeom>
        </p:spPr>
      </p:pic>
    </p:spTree>
    <p:extLst>
      <p:ext uri="{BB962C8B-B14F-4D97-AF65-F5344CB8AC3E}">
        <p14:creationId xmlns:p14="http://schemas.microsoft.com/office/powerpoint/2010/main" val="2334589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A91607-0046-4339-AA74-DB61AEC71E0F}"/>
              </a:ext>
            </a:extLst>
          </p:cNvPr>
          <p:cNvSpPr>
            <a:spLocks noGrp="1"/>
          </p:cNvSpPr>
          <p:nvPr>
            <p:ph type="ctrTitle"/>
          </p:nvPr>
        </p:nvSpPr>
        <p:spPr/>
        <p:txBody>
          <a:bodyPr/>
          <a:lstStyle/>
          <a:p>
            <a:endParaRPr lang="en-US"/>
          </a:p>
        </p:txBody>
      </p:sp>
      <p:pic>
        <p:nvPicPr>
          <p:cNvPr id="4" name="Picture 3">
            <a:extLst>
              <a:ext uri="{FF2B5EF4-FFF2-40B4-BE49-F238E27FC236}">
                <a16:creationId xmlns:a16="http://schemas.microsoft.com/office/drawing/2014/main" id="{3C7A2CBE-7498-4BBA-87D6-DEFCD2C96171}"/>
              </a:ext>
            </a:extLst>
          </p:cNvPr>
          <p:cNvPicPr>
            <a:picLocks noChangeAspect="1"/>
          </p:cNvPicPr>
          <p:nvPr/>
        </p:nvPicPr>
        <p:blipFill>
          <a:blip r:embed="rId2"/>
          <a:stretch>
            <a:fillRect/>
          </a:stretch>
        </p:blipFill>
        <p:spPr>
          <a:xfrm>
            <a:off x="304800" y="1676400"/>
            <a:ext cx="8229600" cy="2457135"/>
          </a:xfrm>
          <a:prstGeom prst="rect">
            <a:avLst/>
          </a:prstGeom>
        </p:spPr>
      </p:pic>
      <p:pic>
        <p:nvPicPr>
          <p:cNvPr id="5" name="Picture 4">
            <a:extLst>
              <a:ext uri="{FF2B5EF4-FFF2-40B4-BE49-F238E27FC236}">
                <a16:creationId xmlns:a16="http://schemas.microsoft.com/office/drawing/2014/main" id="{ED235625-624E-416A-9D39-494CF75786A6}"/>
              </a:ext>
            </a:extLst>
          </p:cNvPr>
          <p:cNvPicPr>
            <a:picLocks noChangeAspect="1"/>
          </p:cNvPicPr>
          <p:nvPr/>
        </p:nvPicPr>
        <p:blipFill>
          <a:blip r:embed="rId3"/>
          <a:stretch>
            <a:fillRect/>
          </a:stretch>
        </p:blipFill>
        <p:spPr>
          <a:xfrm>
            <a:off x="5105400" y="3429000"/>
            <a:ext cx="2962275" cy="2095500"/>
          </a:xfrm>
          <a:prstGeom prst="rect">
            <a:avLst/>
          </a:prstGeom>
        </p:spPr>
      </p:pic>
    </p:spTree>
    <p:extLst>
      <p:ext uri="{BB962C8B-B14F-4D97-AF65-F5344CB8AC3E}">
        <p14:creationId xmlns:p14="http://schemas.microsoft.com/office/powerpoint/2010/main" val="172793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3D176A-B6E9-4400-A5BD-292CD389E3D0}"/>
              </a:ext>
            </a:extLst>
          </p:cNvPr>
          <p:cNvSpPr>
            <a:spLocks noGrp="1"/>
          </p:cNvSpPr>
          <p:nvPr>
            <p:ph idx="1"/>
          </p:nvPr>
        </p:nvSpPr>
        <p:spPr/>
        <p:txBody>
          <a:bodyPr/>
          <a:lstStyle/>
          <a:p>
            <a:pPr marL="0" indent="0">
              <a:buNone/>
            </a:pPr>
            <a:r>
              <a:rPr lang="en-US" dirty="0"/>
              <a:t>The </a:t>
            </a:r>
            <a:r>
              <a:rPr lang="en-US" i="1" dirty="0">
                <a:solidFill>
                  <a:srgbClr val="FF0000"/>
                </a:solidFill>
              </a:rPr>
              <a:t>ng-</a:t>
            </a:r>
            <a:r>
              <a:rPr lang="en-US" i="1" dirty="0" err="1">
                <a:solidFill>
                  <a:srgbClr val="FF0000"/>
                </a:solidFill>
              </a:rPr>
              <a:t>init</a:t>
            </a:r>
            <a:r>
              <a:rPr lang="en-US" dirty="0"/>
              <a:t> directive initializes application data.</a:t>
            </a:r>
          </a:p>
          <a:p>
            <a:pPr marL="0" indent="0">
              <a:buNone/>
            </a:pPr>
            <a:endParaRPr lang="en-US" dirty="0"/>
          </a:p>
        </p:txBody>
      </p:sp>
      <p:sp>
        <p:nvSpPr>
          <p:cNvPr id="3" name="Title 2">
            <a:extLst>
              <a:ext uri="{FF2B5EF4-FFF2-40B4-BE49-F238E27FC236}">
                <a16:creationId xmlns:a16="http://schemas.microsoft.com/office/drawing/2014/main" id="{6C2D6933-6E17-4F23-A95D-10BDA069604E}"/>
              </a:ext>
            </a:extLst>
          </p:cNvPr>
          <p:cNvSpPr>
            <a:spLocks noGrp="1"/>
          </p:cNvSpPr>
          <p:nvPr>
            <p:ph type="ctrTitle"/>
          </p:nvPr>
        </p:nvSpPr>
        <p:spPr/>
        <p:txBody>
          <a:bodyPr/>
          <a:lstStyle/>
          <a:p>
            <a:r>
              <a:rPr lang="en-US" dirty="0">
                <a:solidFill>
                  <a:schemeClr val="bg1">
                    <a:lumMod val="95000"/>
                  </a:schemeClr>
                </a:solidFill>
              </a:rPr>
              <a:t>ng-</a:t>
            </a:r>
            <a:r>
              <a:rPr lang="en-US" dirty="0" err="1">
                <a:solidFill>
                  <a:schemeClr val="bg1">
                    <a:lumMod val="95000"/>
                  </a:schemeClr>
                </a:solidFill>
              </a:rPr>
              <a:t>init</a:t>
            </a:r>
            <a:endParaRPr lang="en-US" dirty="0">
              <a:solidFill>
                <a:schemeClr val="bg1">
                  <a:lumMod val="95000"/>
                </a:schemeClr>
              </a:solidFill>
            </a:endParaRPr>
          </a:p>
        </p:txBody>
      </p:sp>
      <p:pic>
        <p:nvPicPr>
          <p:cNvPr id="4" name="Picture 3">
            <a:extLst>
              <a:ext uri="{FF2B5EF4-FFF2-40B4-BE49-F238E27FC236}">
                <a16:creationId xmlns:a16="http://schemas.microsoft.com/office/drawing/2014/main" id="{98AE76EB-98ED-4DE5-A03D-71A57804DFEA}"/>
              </a:ext>
            </a:extLst>
          </p:cNvPr>
          <p:cNvPicPr>
            <a:picLocks noChangeAspect="1"/>
          </p:cNvPicPr>
          <p:nvPr/>
        </p:nvPicPr>
        <p:blipFill>
          <a:blip r:embed="rId2"/>
          <a:stretch>
            <a:fillRect/>
          </a:stretch>
        </p:blipFill>
        <p:spPr>
          <a:xfrm>
            <a:off x="609600" y="2514600"/>
            <a:ext cx="8167344" cy="2362200"/>
          </a:xfrm>
          <a:prstGeom prst="rect">
            <a:avLst/>
          </a:prstGeom>
        </p:spPr>
      </p:pic>
      <p:pic>
        <p:nvPicPr>
          <p:cNvPr id="5" name="Picture 4">
            <a:extLst>
              <a:ext uri="{FF2B5EF4-FFF2-40B4-BE49-F238E27FC236}">
                <a16:creationId xmlns:a16="http://schemas.microsoft.com/office/drawing/2014/main" id="{DA377EAC-142F-4393-80F7-3798F2415C59}"/>
              </a:ext>
            </a:extLst>
          </p:cNvPr>
          <p:cNvPicPr>
            <a:picLocks noChangeAspect="1"/>
          </p:cNvPicPr>
          <p:nvPr/>
        </p:nvPicPr>
        <p:blipFill>
          <a:blip r:embed="rId3"/>
          <a:stretch>
            <a:fillRect/>
          </a:stretch>
        </p:blipFill>
        <p:spPr>
          <a:xfrm>
            <a:off x="400070" y="5105401"/>
            <a:ext cx="6429356" cy="685798"/>
          </a:xfrm>
          <a:prstGeom prst="rect">
            <a:avLst/>
          </a:prstGeom>
        </p:spPr>
      </p:pic>
    </p:spTree>
    <p:extLst>
      <p:ext uri="{BB962C8B-B14F-4D97-AF65-F5344CB8AC3E}">
        <p14:creationId xmlns:p14="http://schemas.microsoft.com/office/powerpoint/2010/main" val="223075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960C86-2678-4A66-8BC6-030A08561048}"/>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ED5F013C-F3B2-4D2C-B0ED-DEB9FB2A3F6D}"/>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2291960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11CB51-1FCB-4892-AACB-213F4FED2BD7}"/>
              </a:ext>
            </a:extLst>
          </p:cNvPr>
          <p:cNvSpPr>
            <a:spLocks noGrp="1"/>
          </p:cNvSpPr>
          <p:nvPr>
            <p:ph idx="1"/>
          </p:nvPr>
        </p:nvSpPr>
        <p:spPr/>
        <p:txBody>
          <a:bodyPr/>
          <a:lstStyle/>
          <a:p>
            <a:pPr marL="0" indent="0">
              <a:buNone/>
            </a:pPr>
            <a:r>
              <a:rPr lang="en-US" dirty="0"/>
              <a:t>First, create a folder with the name </a:t>
            </a:r>
            <a:r>
              <a:rPr lang="en-US" b="1" dirty="0" err="1"/>
              <a:t>AngularProjects</a:t>
            </a:r>
            <a:r>
              <a:rPr lang="en-US" dirty="0"/>
              <a:t> anywhere within your machine</a:t>
            </a:r>
          </a:p>
          <a:p>
            <a:pPr marL="0" indent="0">
              <a:buNone/>
            </a:pPr>
            <a:endParaRPr lang="en-US" dirty="0"/>
          </a:p>
        </p:txBody>
      </p:sp>
      <p:sp>
        <p:nvSpPr>
          <p:cNvPr id="3" name="Title 2">
            <a:extLst>
              <a:ext uri="{FF2B5EF4-FFF2-40B4-BE49-F238E27FC236}">
                <a16:creationId xmlns:a16="http://schemas.microsoft.com/office/drawing/2014/main" id="{6AB40B89-E2AB-4901-A68D-A5E486F527C9}"/>
              </a:ext>
            </a:extLst>
          </p:cNvPr>
          <p:cNvSpPr>
            <a:spLocks noGrp="1"/>
          </p:cNvSpPr>
          <p:nvPr>
            <p:ph type="ctrTitle"/>
          </p:nvPr>
        </p:nvSpPr>
        <p:spPr/>
        <p:txBody>
          <a:bodyPr>
            <a:normAutofit fontScale="90000"/>
          </a:bodyPr>
          <a:lstStyle/>
          <a:p>
            <a:br>
              <a:rPr lang="en-US" sz="3100" b="1" dirty="0"/>
            </a:br>
            <a:r>
              <a:rPr lang="en-US" sz="3100" b="1" dirty="0"/>
              <a:t>Creating Angular Project using Visual Studio Code</a:t>
            </a:r>
            <a:br>
              <a:rPr lang="en-US" b="1" dirty="0"/>
            </a:br>
            <a:endParaRPr lang="en-US" dirty="0"/>
          </a:p>
        </p:txBody>
      </p:sp>
    </p:spTree>
    <p:extLst>
      <p:ext uri="{BB962C8B-B14F-4D97-AF65-F5344CB8AC3E}">
        <p14:creationId xmlns:p14="http://schemas.microsoft.com/office/powerpoint/2010/main" val="2267588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13A135-F76F-474B-AE31-B8859795EEEE}"/>
              </a:ext>
            </a:extLst>
          </p:cNvPr>
          <p:cNvSpPr>
            <a:spLocks noGrp="1"/>
          </p:cNvSpPr>
          <p:nvPr>
            <p:ph type="ctrTitle"/>
          </p:nvPr>
        </p:nvSpPr>
        <p:spPr/>
        <p:txBody>
          <a:bodyPr/>
          <a:lstStyle/>
          <a:p>
            <a:r>
              <a:rPr lang="en-US" dirty="0"/>
              <a:t>Installation process in VS Code</a:t>
            </a:r>
          </a:p>
        </p:txBody>
      </p:sp>
      <p:pic>
        <p:nvPicPr>
          <p:cNvPr id="5" name="Picture 4">
            <a:extLst>
              <a:ext uri="{FF2B5EF4-FFF2-40B4-BE49-F238E27FC236}">
                <a16:creationId xmlns:a16="http://schemas.microsoft.com/office/drawing/2014/main" id="{C8FD060A-4F0B-4504-8FAA-2FB3A70351A0}"/>
              </a:ext>
            </a:extLst>
          </p:cNvPr>
          <p:cNvPicPr>
            <a:picLocks noChangeAspect="1"/>
          </p:cNvPicPr>
          <p:nvPr/>
        </p:nvPicPr>
        <p:blipFill>
          <a:blip r:embed="rId2"/>
          <a:stretch>
            <a:fillRect/>
          </a:stretch>
        </p:blipFill>
        <p:spPr>
          <a:xfrm>
            <a:off x="29308" y="1600200"/>
            <a:ext cx="8722782" cy="2819400"/>
          </a:xfrm>
          <a:prstGeom prst="rect">
            <a:avLst/>
          </a:prstGeom>
        </p:spPr>
      </p:pic>
    </p:spTree>
    <p:extLst>
      <p:ext uri="{BB962C8B-B14F-4D97-AF65-F5344CB8AC3E}">
        <p14:creationId xmlns:p14="http://schemas.microsoft.com/office/powerpoint/2010/main" val="3512891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64F002-092B-4648-B94F-84C5259EA96E}"/>
              </a:ext>
            </a:extLst>
          </p:cNvPr>
          <p:cNvSpPr>
            <a:spLocks noGrp="1"/>
          </p:cNvSpPr>
          <p:nvPr>
            <p:ph type="ctrTitle"/>
          </p:nvPr>
        </p:nvSpPr>
        <p:spPr/>
        <p:txBody>
          <a:bodyPr/>
          <a:lstStyle/>
          <a:p>
            <a:endParaRPr lang="en-US"/>
          </a:p>
        </p:txBody>
      </p:sp>
      <p:pic>
        <p:nvPicPr>
          <p:cNvPr id="4" name="Picture 3">
            <a:extLst>
              <a:ext uri="{FF2B5EF4-FFF2-40B4-BE49-F238E27FC236}">
                <a16:creationId xmlns:a16="http://schemas.microsoft.com/office/drawing/2014/main" id="{F8AB30EF-A77C-4CBF-8E28-2F8405BCC2E4}"/>
              </a:ext>
            </a:extLst>
          </p:cNvPr>
          <p:cNvPicPr>
            <a:picLocks noChangeAspect="1"/>
          </p:cNvPicPr>
          <p:nvPr/>
        </p:nvPicPr>
        <p:blipFill>
          <a:blip r:embed="rId2"/>
          <a:stretch>
            <a:fillRect/>
          </a:stretch>
        </p:blipFill>
        <p:spPr>
          <a:xfrm>
            <a:off x="22274" y="1905000"/>
            <a:ext cx="8653640" cy="1524000"/>
          </a:xfrm>
          <a:prstGeom prst="rect">
            <a:avLst/>
          </a:prstGeom>
        </p:spPr>
      </p:pic>
      <p:pic>
        <p:nvPicPr>
          <p:cNvPr id="5" name="Picture 4">
            <a:extLst>
              <a:ext uri="{FF2B5EF4-FFF2-40B4-BE49-F238E27FC236}">
                <a16:creationId xmlns:a16="http://schemas.microsoft.com/office/drawing/2014/main" id="{23D333DA-79DC-484F-8833-11969B2FC6CC}"/>
              </a:ext>
            </a:extLst>
          </p:cNvPr>
          <p:cNvPicPr>
            <a:picLocks noChangeAspect="1"/>
          </p:cNvPicPr>
          <p:nvPr/>
        </p:nvPicPr>
        <p:blipFill>
          <a:blip r:embed="rId3"/>
          <a:stretch>
            <a:fillRect/>
          </a:stretch>
        </p:blipFill>
        <p:spPr>
          <a:xfrm>
            <a:off x="228600" y="3929573"/>
            <a:ext cx="8229600" cy="1549101"/>
          </a:xfrm>
          <a:prstGeom prst="rect">
            <a:avLst/>
          </a:prstGeom>
        </p:spPr>
      </p:pic>
    </p:spTree>
    <p:extLst>
      <p:ext uri="{BB962C8B-B14F-4D97-AF65-F5344CB8AC3E}">
        <p14:creationId xmlns:p14="http://schemas.microsoft.com/office/powerpoint/2010/main" val="1897461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834984-727F-4EE9-A357-362FE9DE6509}"/>
              </a:ext>
            </a:extLst>
          </p:cNvPr>
          <p:cNvSpPr>
            <a:spLocks noGrp="1"/>
          </p:cNvSpPr>
          <p:nvPr>
            <p:ph type="ctrTitle"/>
          </p:nvPr>
        </p:nvSpPr>
        <p:spPr/>
        <p:txBody>
          <a:bodyPr/>
          <a:lstStyle/>
          <a:p>
            <a:endParaRPr lang="en-US"/>
          </a:p>
        </p:txBody>
      </p:sp>
      <p:pic>
        <p:nvPicPr>
          <p:cNvPr id="4" name="Picture 3">
            <a:extLst>
              <a:ext uri="{FF2B5EF4-FFF2-40B4-BE49-F238E27FC236}">
                <a16:creationId xmlns:a16="http://schemas.microsoft.com/office/drawing/2014/main" id="{EA5D1634-186E-445E-B92C-409CF90B40B0}"/>
              </a:ext>
            </a:extLst>
          </p:cNvPr>
          <p:cNvPicPr>
            <a:picLocks noChangeAspect="1"/>
          </p:cNvPicPr>
          <p:nvPr/>
        </p:nvPicPr>
        <p:blipFill>
          <a:blip r:embed="rId2"/>
          <a:stretch>
            <a:fillRect/>
          </a:stretch>
        </p:blipFill>
        <p:spPr>
          <a:xfrm>
            <a:off x="304800" y="1828800"/>
            <a:ext cx="8737600" cy="609600"/>
          </a:xfrm>
          <a:prstGeom prst="rect">
            <a:avLst/>
          </a:prstGeom>
        </p:spPr>
      </p:pic>
      <p:pic>
        <p:nvPicPr>
          <p:cNvPr id="5" name="Picture 4">
            <a:extLst>
              <a:ext uri="{FF2B5EF4-FFF2-40B4-BE49-F238E27FC236}">
                <a16:creationId xmlns:a16="http://schemas.microsoft.com/office/drawing/2014/main" id="{6CE2540E-9A4E-4880-B7F1-6CCA9F605C6F}"/>
              </a:ext>
            </a:extLst>
          </p:cNvPr>
          <p:cNvPicPr>
            <a:picLocks noChangeAspect="1"/>
          </p:cNvPicPr>
          <p:nvPr/>
        </p:nvPicPr>
        <p:blipFill>
          <a:blip r:embed="rId3"/>
          <a:stretch>
            <a:fillRect/>
          </a:stretch>
        </p:blipFill>
        <p:spPr>
          <a:xfrm>
            <a:off x="0" y="2835998"/>
            <a:ext cx="9144000" cy="1186004"/>
          </a:xfrm>
          <a:prstGeom prst="rect">
            <a:avLst/>
          </a:prstGeom>
        </p:spPr>
      </p:pic>
    </p:spTree>
    <p:extLst>
      <p:ext uri="{BB962C8B-B14F-4D97-AF65-F5344CB8AC3E}">
        <p14:creationId xmlns:p14="http://schemas.microsoft.com/office/powerpoint/2010/main" val="2951316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44006B-692B-4B5E-A8AD-1B3C7EFBED02}"/>
              </a:ext>
            </a:extLst>
          </p:cNvPr>
          <p:cNvSpPr>
            <a:spLocks noGrp="1"/>
          </p:cNvSpPr>
          <p:nvPr>
            <p:ph idx="1"/>
          </p:nvPr>
        </p:nvSpPr>
        <p:spPr/>
        <p:txBody>
          <a:bodyPr/>
          <a:lstStyle/>
          <a:p>
            <a:pPr marL="0" indent="0">
              <a:buNone/>
            </a:pPr>
            <a:r>
              <a:rPr lang="en-US" dirty="0"/>
              <a:t>To stop your angular application use the following command.</a:t>
            </a:r>
          </a:p>
          <a:p>
            <a:pPr marL="0" indent="0">
              <a:buNone/>
            </a:pPr>
            <a:r>
              <a:rPr lang="en-US" dirty="0"/>
              <a:t>    ctrl +c</a:t>
            </a:r>
          </a:p>
          <a:p>
            <a:pPr marL="0" indent="0">
              <a:buNone/>
            </a:pPr>
            <a:r>
              <a:rPr lang="en-US" dirty="0"/>
              <a:t>This command will ask you to </a:t>
            </a:r>
            <a:r>
              <a:rPr lang="en-US" b="1" dirty="0"/>
              <a:t>Terminate batch job(Y/N)?</a:t>
            </a:r>
            <a:r>
              <a:rPr lang="en-US" dirty="0"/>
              <a:t>. Type </a:t>
            </a:r>
            <a:r>
              <a:rPr lang="en-US" b="1" dirty="0"/>
              <a:t>Y</a:t>
            </a:r>
            <a:r>
              <a:rPr lang="en-US" dirty="0"/>
              <a:t> and press Enter key.</a:t>
            </a:r>
          </a:p>
          <a:p>
            <a:pPr marL="0" indent="0">
              <a:buNone/>
            </a:pPr>
            <a:endParaRPr lang="en-US" dirty="0"/>
          </a:p>
        </p:txBody>
      </p:sp>
      <p:sp>
        <p:nvSpPr>
          <p:cNvPr id="3" name="Title 2">
            <a:extLst>
              <a:ext uri="{FF2B5EF4-FFF2-40B4-BE49-F238E27FC236}">
                <a16:creationId xmlns:a16="http://schemas.microsoft.com/office/drawing/2014/main" id="{D8EFFEC7-8802-4E11-8403-A0CE71EA73FF}"/>
              </a:ext>
            </a:extLst>
          </p:cNvPr>
          <p:cNvSpPr>
            <a:spLocks noGrp="1"/>
          </p:cNvSpPr>
          <p:nvPr>
            <p:ph type="ctrTitle"/>
          </p:nvPr>
        </p:nvSpPr>
        <p:spPr/>
        <p:txBody>
          <a:bodyPr/>
          <a:lstStyle/>
          <a:p>
            <a:r>
              <a:rPr lang="en-US" dirty="0"/>
              <a:t>To stop your angular application</a:t>
            </a:r>
          </a:p>
        </p:txBody>
      </p:sp>
    </p:spTree>
    <p:extLst>
      <p:ext uri="{BB962C8B-B14F-4D97-AF65-F5344CB8AC3E}">
        <p14:creationId xmlns:p14="http://schemas.microsoft.com/office/powerpoint/2010/main" val="378235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58F5B4-9C67-4B26-A46D-F85CA25A64F5}"/>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45CE99D1-8986-454E-A454-428C751AC42E}"/>
              </a:ext>
            </a:extLst>
          </p:cNvPr>
          <p:cNvSpPr>
            <a:spLocks noGrp="1"/>
          </p:cNvSpPr>
          <p:nvPr>
            <p:ph type="ctrTitle"/>
          </p:nvPr>
        </p:nvSpPr>
        <p:spPr/>
        <p:txBody>
          <a:bodyPr/>
          <a:lstStyle/>
          <a:p>
            <a:endParaRPr lang="en-US"/>
          </a:p>
        </p:txBody>
      </p:sp>
    </p:spTree>
    <p:extLst>
      <p:ext uri="{BB962C8B-B14F-4D97-AF65-F5344CB8AC3E}">
        <p14:creationId xmlns:p14="http://schemas.microsoft.com/office/powerpoint/2010/main" val="3192276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218D-DEC0-4342-8AF3-5BF06BCBF90E}"/>
              </a:ext>
            </a:extLst>
          </p:cNvPr>
          <p:cNvSpPr>
            <a:spLocks noGrp="1"/>
          </p:cNvSpPr>
          <p:nvPr>
            <p:ph type="title"/>
          </p:nvPr>
        </p:nvSpPr>
        <p:spPr>
          <a:xfrm>
            <a:off x="457200" y="274638"/>
            <a:ext cx="8229600" cy="1143000"/>
          </a:xfrm>
        </p:spPr>
        <p:txBody>
          <a:bodyPr>
            <a:normAutofit/>
          </a:bodyPr>
          <a:lstStyle/>
          <a:p>
            <a:r>
              <a:rPr lang="en-US" sz="3200" b="1" i="1" dirty="0">
                <a:solidFill>
                  <a:schemeClr val="accent1">
                    <a:lumMod val="40000"/>
                    <a:lumOff val="60000"/>
                  </a:schemeClr>
                </a:solidFill>
              </a:rPr>
              <a:t>Topics Covered</a:t>
            </a:r>
          </a:p>
        </p:txBody>
      </p:sp>
      <p:sp>
        <p:nvSpPr>
          <p:cNvPr id="3" name="Content Placeholder 2">
            <a:extLst>
              <a:ext uri="{FF2B5EF4-FFF2-40B4-BE49-F238E27FC236}">
                <a16:creationId xmlns:a16="http://schemas.microsoft.com/office/drawing/2014/main" id="{D6311157-ABFF-413E-B31E-1C3DFE889E8E}"/>
              </a:ext>
            </a:extLst>
          </p:cNvPr>
          <p:cNvSpPr>
            <a:spLocks noGrp="1"/>
          </p:cNvSpPr>
          <p:nvPr>
            <p:ph idx="1"/>
          </p:nvPr>
        </p:nvSpPr>
        <p:spPr>
          <a:xfrm>
            <a:off x="457200" y="1417638"/>
            <a:ext cx="8229600" cy="4068763"/>
          </a:xfrm>
        </p:spPr>
        <p:txBody>
          <a:bodyPr>
            <a:normAutofit/>
          </a:bodyPr>
          <a:lstStyle/>
          <a:p>
            <a:pPr marL="0" indent="0">
              <a:buNone/>
            </a:pPr>
            <a:r>
              <a:rPr lang="en-US" b="1" i="1" dirty="0"/>
              <a:t>Introduction to </a:t>
            </a:r>
            <a:r>
              <a:rPr lang="en-US" b="1" i="1" dirty="0" err="1"/>
              <a:t>AngularJs</a:t>
            </a:r>
            <a:r>
              <a:rPr lang="en-US" b="1" i="1" dirty="0"/>
              <a:t> :</a:t>
            </a:r>
          </a:p>
          <a:p>
            <a:pPr>
              <a:buFont typeface="Wingdings" panose="05000000000000000000" pitchFamily="2" charset="2"/>
              <a:buChar char="ü"/>
            </a:pPr>
            <a:r>
              <a:rPr lang="en-US" sz="2800" dirty="0"/>
              <a:t>modules, </a:t>
            </a:r>
          </a:p>
          <a:p>
            <a:pPr>
              <a:buFont typeface="Wingdings" panose="05000000000000000000" pitchFamily="2" charset="2"/>
              <a:buChar char="ü"/>
            </a:pPr>
            <a:r>
              <a:rPr lang="en-US" sz="2800" dirty="0"/>
              <a:t>directives, </a:t>
            </a:r>
          </a:p>
          <a:p>
            <a:pPr>
              <a:buFont typeface="Wingdings" panose="05000000000000000000" pitchFamily="2" charset="2"/>
              <a:buChar char="ü"/>
            </a:pPr>
            <a:r>
              <a:rPr lang="en-US" sz="2800" dirty="0"/>
              <a:t>ng-model directive, </a:t>
            </a:r>
          </a:p>
          <a:p>
            <a:pPr>
              <a:buFont typeface="Wingdings" panose="05000000000000000000" pitchFamily="2" charset="2"/>
              <a:buChar char="ü"/>
            </a:pPr>
            <a:r>
              <a:rPr lang="en-US" sz="2800" dirty="0"/>
              <a:t>data binding, </a:t>
            </a:r>
          </a:p>
          <a:p>
            <a:pPr>
              <a:buFont typeface="Wingdings" panose="05000000000000000000" pitchFamily="2" charset="2"/>
              <a:buChar char="ü"/>
            </a:pPr>
            <a:r>
              <a:rPr lang="en-US" sz="2800" dirty="0"/>
              <a:t>controllers </a:t>
            </a:r>
          </a:p>
        </p:txBody>
      </p:sp>
    </p:spTree>
    <p:extLst>
      <p:ext uri="{BB962C8B-B14F-4D97-AF65-F5344CB8AC3E}">
        <p14:creationId xmlns:p14="http://schemas.microsoft.com/office/powerpoint/2010/main" val="2579073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E078FB-8FBF-4D31-B25B-52B7F720175A}"/>
              </a:ext>
            </a:extLst>
          </p:cNvPr>
          <p:cNvSpPr>
            <a:spLocks noGrp="1"/>
          </p:cNvSpPr>
          <p:nvPr>
            <p:ph idx="1"/>
          </p:nvPr>
        </p:nvSpPr>
        <p:spPr/>
        <p:txBody>
          <a:bodyPr>
            <a:normAutofit/>
          </a:bodyPr>
          <a:lstStyle/>
          <a:p>
            <a:pPr algn="just">
              <a:buFont typeface="Wingdings" panose="05000000000000000000" pitchFamily="2" charset="2"/>
              <a:buChar char="q"/>
            </a:pPr>
            <a:r>
              <a:rPr lang="en-US" sz="2800" dirty="0"/>
              <a:t>AngularJS is a </a:t>
            </a:r>
            <a:r>
              <a:rPr lang="en-US" sz="2800" b="1" dirty="0"/>
              <a:t>JavaScript framework</a:t>
            </a:r>
          </a:p>
          <a:p>
            <a:pPr algn="just">
              <a:buFont typeface="Wingdings" panose="05000000000000000000" pitchFamily="2" charset="2"/>
              <a:buChar char="q"/>
            </a:pPr>
            <a:r>
              <a:rPr lang="en-US" sz="2800" dirty="0"/>
              <a:t>AngularJS is an opensource developed by Google</a:t>
            </a:r>
          </a:p>
          <a:p>
            <a:pPr algn="just">
              <a:buFont typeface="Wingdings" panose="05000000000000000000" pitchFamily="2" charset="2"/>
              <a:buChar char="q"/>
            </a:pPr>
            <a:r>
              <a:rPr lang="en-US" sz="2800" dirty="0"/>
              <a:t>Angular framework helps you to develop SPA or Single Page Applications where your entire applications work with only one page and part of the page gets refreshed depending on the functionality required by the user.</a:t>
            </a:r>
          </a:p>
        </p:txBody>
      </p:sp>
      <p:sp>
        <p:nvSpPr>
          <p:cNvPr id="3" name="Title 2">
            <a:extLst>
              <a:ext uri="{FF2B5EF4-FFF2-40B4-BE49-F238E27FC236}">
                <a16:creationId xmlns:a16="http://schemas.microsoft.com/office/drawing/2014/main" id="{ED30DBA2-0863-4EDA-8D96-D5ABF965718F}"/>
              </a:ext>
            </a:extLst>
          </p:cNvPr>
          <p:cNvSpPr>
            <a:spLocks noGrp="1"/>
          </p:cNvSpPr>
          <p:nvPr>
            <p:ph type="ctrTitle"/>
          </p:nvPr>
        </p:nvSpPr>
        <p:spPr/>
        <p:txBody>
          <a:bodyPr/>
          <a:lstStyle/>
          <a:p>
            <a:r>
              <a:rPr lang="en-US" dirty="0"/>
              <a:t>Introduction to </a:t>
            </a:r>
            <a:r>
              <a:rPr lang="en-US" dirty="0" err="1"/>
              <a:t>AngularJs</a:t>
            </a:r>
            <a:endParaRPr lang="en-US" dirty="0"/>
          </a:p>
        </p:txBody>
      </p:sp>
    </p:spTree>
    <p:extLst>
      <p:ext uri="{BB962C8B-B14F-4D97-AF65-F5344CB8AC3E}">
        <p14:creationId xmlns:p14="http://schemas.microsoft.com/office/powerpoint/2010/main" val="245755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E1C9EDC5-59A2-43B8-B34A-48A3BED2C126}"/>
              </a:ext>
            </a:extLst>
          </p:cNvPr>
          <p:cNvSpPr>
            <a:spLocks noGrp="1"/>
          </p:cNvSpPr>
          <p:nvPr>
            <p:ph type="title"/>
          </p:nvPr>
        </p:nvSpPr>
        <p:spPr/>
        <p:txBody>
          <a:bodyPr/>
          <a:lstStyle/>
          <a:p>
            <a:pPr eaLnBrk="1" hangingPunct="1"/>
            <a:endParaRPr lang="en-US" altLang="en-US"/>
          </a:p>
        </p:txBody>
      </p:sp>
      <p:sp>
        <p:nvSpPr>
          <p:cNvPr id="4099" name="Content Placeholder 2">
            <a:extLst>
              <a:ext uri="{FF2B5EF4-FFF2-40B4-BE49-F238E27FC236}">
                <a16:creationId xmlns:a16="http://schemas.microsoft.com/office/drawing/2014/main" id="{8EF5956A-AD73-4075-903B-931BFD311C42}"/>
              </a:ext>
            </a:extLst>
          </p:cNvPr>
          <p:cNvSpPr>
            <a:spLocks noGrp="1"/>
          </p:cNvSpPr>
          <p:nvPr>
            <p:ph idx="1"/>
          </p:nvPr>
        </p:nvSpPr>
        <p:spPr/>
        <p:txBody>
          <a:bodyPr/>
          <a:lstStyle/>
          <a:p>
            <a:pPr eaLnBrk="1" hangingPunct="1"/>
            <a:r>
              <a:rPr lang="en-US" altLang="en-US"/>
              <a:t>AngularJS is a </a:t>
            </a:r>
            <a:r>
              <a:rPr lang="en-US" altLang="en-US" b="1"/>
              <a:t>JavaScript framework</a:t>
            </a:r>
            <a:r>
              <a:rPr lang="en-US" altLang="en-US"/>
              <a:t>. It can be added to an HTML page with a &lt;script&gt; tag.</a:t>
            </a:r>
          </a:p>
          <a:p>
            <a:pPr eaLnBrk="1" hangingPunct="1"/>
            <a:r>
              <a:rPr lang="en-US" altLang="en-US"/>
              <a:t>AngularJS extends HTML attributes with </a:t>
            </a:r>
            <a:r>
              <a:rPr lang="en-US" altLang="en-US" b="1"/>
              <a:t>Directives</a:t>
            </a:r>
            <a:r>
              <a:rPr lang="en-US" altLang="en-US"/>
              <a:t>, and binds data to HTML with </a:t>
            </a:r>
            <a:r>
              <a:rPr lang="en-US" altLang="en-US" b="1"/>
              <a:t>Expressions</a:t>
            </a:r>
            <a:r>
              <a:rPr lang="en-US" altLang="en-US"/>
              <a:t>.</a:t>
            </a:r>
          </a:p>
          <a:p>
            <a:pPr eaLnBrk="1" hangingPunct="1"/>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17DB7889-94BE-445D-8DA8-2C6219403F5C}"/>
              </a:ext>
            </a:extLst>
          </p:cNvPr>
          <p:cNvSpPr>
            <a:spLocks noGrp="1"/>
          </p:cNvSpPr>
          <p:nvPr>
            <p:ph type="title"/>
          </p:nvPr>
        </p:nvSpPr>
        <p:spPr/>
        <p:txBody>
          <a:bodyPr>
            <a:noAutofit/>
          </a:bodyPr>
          <a:lstStyle/>
          <a:p>
            <a:r>
              <a:rPr lang="en-US" altLang="en-US" sz="3200" dirty="0"/>
              <a:t>AngularJS CDN(</a:t>
            </a:r>
            <a:r>
              <a:rPr lang="en-US" sz="3200" dirty="0"/>
              <a:t>content delivery network)</a:t>
            </a:r>
            <a:endParaRPr lang="en-US" altLang="en-US" sz="3200" dirty="0"/>
          </a:p>
        </p:txBody>
      </p:sp>
      <p:sp>
        <p:nvSpPr>
          <p:cNvPr id="5123" name="Content Placeholder 2">
            <a:extLst>
              <a:ext uri="{FF2B5EF4-FFF2-40B4-BE49-F238E27FC236}">
                <a16:creationId xmlns:a16="http://schemas.microsoft.com/office/drawing/2014/main" id="{56C28669-602C-4B44-A5AA-3F11B9AD6AC2}"/>
              </a:ext>
            </a:extLst>
          </p:cNvPr>
          <p:cNvSpPr>
            <a:spLocks noGrp="1"/>
          </p:cNvSpPr>
          <p:nvPr>
            <p:ph idx="1"/>
          </p:nvPr>
        </p:nvSpPr>
        <p:spPr/>
        <p:txBody>
          <a:bodyPr/>
          <a:lstStyle/>
          <a:p>
            <a:pPr>
              <a:buNone/>
            </a:pPr>
            <a:r>
              <a:rPr lang="en-US" altLang="en-US" dirty="0">
                <a:hlinkClick r:id="rId2"/>
              </a:rPr>
              <a:t>https://cdnjs.com/libraries/angular.js</a:t>
            </a:r>
            <a:endParaRPr lang="en-US" altLang="en-US" dirty="0"/>
          </a:p>
          <a:p>
            <a:pPr eaLnBrk="1" hangingPunct="1">
              <a:buFont typeface="Arial" panose="020B0604020202020204" pitchFamily="34" charset="0"/>
              <a:buNone/>
            </a:pPr>
            <a:r>
              <a:rPr lang="en-US" altLang="en-US" dirty="0"/>
              <a:t>&lt;script </a:t>
            </a:r>
            <a:r>
              <a:rPr lang="en-US" altLang="en-US" dirty="0" err="1"/>
              <a:t>src</a:t>
            </a:r>
            <a:r>
              <a:rPr lang="en-US" altLang="en-US" dirty="0"/>
              <a:t>="https://ajax.googleapis.com/ajax/libs/</a:t>
            </a:r>
            <a:r>
              <a:rPr lang="en-US" altLang="en-US" dirty="0" err="1"/>
              <a:t>angularjs</a:t>
            </a:r>
            <a:r>
              <a:rPr lang="en-US" altLang="en-US" dirty="0"/>
              <a:t>/1.4.8/angular.min.js"&gt;&lt;/script&gt;</a:t>
            </a:r>
          </a:p>
          <a:p>
            <a:pPr eaLnBrk="1" hangingPunct="1">
              <a:buFont typeface="Arial" panose="020B0604020202020204" pitchFamily="34" charset="0"/>
              <a:buNone/>
            </a:pP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274BB5-BD06-4673-84EA-64A0867DB96A}"/>
              </a:ext>
            </a:extLst>
          </p:cNvPr>
          <p:cNvSpPr>
            <a:spLocks noGrp="1"/>
          </p:cNvSpPr>
          <p:nvPr>
            <p:ph idx="1"/>
          </p:nvPr>
        </p:nvSpPr>
        <p:spPr>
          <a:xfrm>
            <a:off x="457200" y="1600200"/>
            <a:ext cx="8229600" cy="4343399"/>
          </a:xfrm>
        </p:spPr>
        <p:txBody>
          <a:bodyPr>
            <a:normAutofit fontScale="40000" lnSpcReduction="20000"/>
          </a:bodyPr>
          <a:lstStyle/>
          <a:p>
            <a:pPr>
              <a:buFont typeface="Wingdings" panose="05000000000000000000" pitchFamily="2" charset="2"/>
              <a:buChar char="ü"/>
            </a:pPr>
            <a:endParaRPr lang="en-US" sz="5500" dirty="0"/>
          </a:p>
          <a:p>
            <a:pPr marL="0" indent="0">
              <a:buNone/>
            </a:pPr>
            <a:r>
              <a:rPr lang="en-US" sz="5500" dirty="0"/>
              <a:t>AngularJS directives are extended HTML attributes with the prefix ng-.</a:t>
            </a:r>
          </a:p>
          <a:p>
            <a:pPr>
              <a:buFont typeface="Wingdings" panose="05000000000000000000" pitchFamily="2" charset="2"/>
              <a:buChar char="ü"/>
            </a:pPr>
            <a:endParaRPr lang="en-US" dirty="0"/>
          </a:p>
          <a:p>
            <a:pPr>
              <a:buFont typeface="Wingdings" panose="05000000000000000000" pitchFamily="2" charset="2"/>
              <a:buChar char="ü"/>
            </a:pPr>
            <a:r>
              <a:rPr lang="en-US" sz="6000" dirty="0"/>
              <a:t>The </a:t>
            </a:r>
            <a:r>
              <a:rPr lang="en-US" sz="6000" i="1" dirty="0">
                <a:solidFill>
                  <a:srgbClr val="FF0000"/>
                </a:solidFill>
              </a:rPr>
              <a:t>ng-app </a:t>
            </a:r>
            <a:r>
              <a:rPr lang="en-US" sz="6000" dirty="0"/>
              <a:t>directive initializes an AngularJS application.</a:t>
            </a:r>
          </a:p>
          <a:p>
            <a:pPr>
              <a:buFont typeface="Wingdings" panose="05000000000000000000" pitchFamily="2" charset="2"/>
              <a:buChar char="ü"/>
            </a:pPr>
            <a:endParaRPr lang="en-US" sz="6000" dirty="0"/>
          </a:p>
          <a:p>
            <a:pPr>
              <a:buFont typeface="Wingdings" panose="05000000000000000000" pitchFamily="2" charset="2"/>
              <a:buChar char="ü"/>
            </a:pPr>
            <a:r>
              <a:rPr lang="en-US" sz="6000" dirty="0"/>
              <a:t>The </a:t>
            </a:r>
            <a:r>
              <a:rPr lang="en-US" sz="6000" i="1" dirty="0">
                <a:solidFill>
                  <a:srgbClr val="FF0000"/>
                </a:solidFill>
              </a:rPr>
              <a:t>ng-</a:t>
            </a:r>
            <a:r>
              <a:rPr lang="en-US" sz="6000" i="1" dirty="0" err="1">
                <a:solidFill>
                  <a:srgbClr val="FF0000"/>
                </a:solidFill>
              </a:rPr>
              <a:t>init</a:t>
            </a:r>
            <a:r>
              <a:rPr lang="en-US" sz="6000" dirty="0"/>
              <a:t> directive initializes application data.</a:t>
            </a:r>
          </a:p>
          <a:p>
            <a:pPr>
              <a:buFont typeface="Wingdings" panose="05000000000000000000" pitchFamily="2" charset="2"/>
              <a:buChar char="ü"/>
            </a:pPr>
            <a:endParaRPr lang="en-US" sz="6000" dirty="0"/>
          </a:p>
          <a:p>
            <a:pPr>
              <a:buFont typeface="Wingdings" panose="05000000000000000000" pitchFamily="2" charset="2"/>
              <a:buChar char="ü"/>
            </a:pPr>
            <a:r>
              <a:rPr lang="en-US" sz="6000" dirty="0"/>
              <a:t>The </a:t>
            </a:r>
            <a:r>
              <a:rPr lang="en-US" sz="6000" i="1" dirty="0">
                <a:solidFill>
                  <a:srgbClr val="FF0000"/>
                </a:solidFill>
              </a:rPr>
              <a:t>ng-model</a:t>
            </a:r>
            <a:r>
              <a:rPr lang="en-US" sz="6000" dirty="0"/>
              <a:t> directive binds the value of HTML controls (input, select, </a:t>
            </a:r>
            <a:r>
              <a:rPr lang="en-US" sz="6000" dirty="0" err="1"/>
              <a:t>textarea</a:t>
            </a:r>
            <a:r>
              <a:rPr lang="en-US" sz="6000" dirty="0"/>
              <a:t>) to application data. </a:t>
            </a:r>
          </a:p>
          <a:p>
            <a:pPr>
              <a:buFont typeface="Wingdings" panose="05000000000000000000" pitchFamily="2" charset="2"/>
              <a:buChar char="ü"/>
            </a:pPr>
            <a:endParaRPr lang="en-US" sz="6000" dirty="0"/>
          </a:p>
          <a:p>
            <a:pPr>
              <a:buFont typeface="Wingdings" panose="05000000000000000000" pitchFamily="2" charset="2"/>
              <a:buChar char="ü"/>
            </a:pPr>
            <a:r>
              <a:rPr lang="en-US" altLang="en-US" sz="6000" dirty="0"/>
              <a:t>The </a:t>
            </a:r>
            <a:r>
              <a:rPr lang="en-US" altLang="en-US" sz="6000" i="1" dirty="0">
                <a:solidFill>
                  <a:srgbClr val="FF0000"/>
                </a:solidFill>
              </a:rPr>
              <a:t>ng-bind</a:t>
            </a:r>
            <a:r>
              <a:rPr lang="en-US" altLang="en-US" sz="6000" dirty="0"/>
              <a:t> directive binds the </a:t>
            </a:r>
            <a:r>
              <a:rPr lang="en-US" altLang="en-US" sz="6000" dirty="0" err="1"/>
              <a:t>innerHTML</a:t>
            </a:r>
            <a:r>
              <a:rPr lang="en-US" altLang="en-US" sz="6000" dirty="0"/>
              <a:t> of the &lt;p&gt; element to the application variable name. </a:t>
            </a:r>
          </a:p>
          <a:p>
            <a:pPr>
              <a:buFont typeface="Wingdings" panose="05000000000000000000" pitchFamily="2" charset="2"/>
              <a:buChar char="ü"/>
            </a:pPr>
            <a:endParaRPr lang="en-US" dirty="0"/>
          </a:p>
        </p:txBody>
      </p:sp>
      <p:sp>
        <p:nvSpPr>
          <p:cNvPr id="3" name="Title 2">
            <a:extLst>
              <a:ext uri="{FF2B5EF4-FFF2-40B4-BE49-F238E27FC236}">
                <a16:creationId xmlns:a16="http://schemas.microsoft.com/office/drawing/2014/main" id="{C9E464C8-5CA4-4251-B4D1-3A147338065B}"/>
              </a:ext>
            </a:extLst>
          </p:cNvPr>
          <p:cNvSpPr>
            <a:spLocks noGrp="1"/>
          </p:cNvSpPr>
          <p:nvPr>
            <p:ph type="ctrTitle"/>
          </p:nvPr>
        </p:nvSpPr>
        <p:spPr/>
        <p:txBody>
          <a:bodyPr>
            <a:normAutofit fontScale="90000"/>
          </a:bodyPr>
          <a:lstStyle/>
          <a:p>
            <a:br>
              <a:rPr lang="en-US" dirty="0"/>
            </a:br>
            <a:r>
              <a:rPr lang="en-US" dirty="0"/>
              <a:t>AngularJS Directives</a:t>
            </a:r>
            <a:br>
              <a:rPr lang="en-US" dirty="0"/>
            </a:br>
            <a:endParaRPr lang="en-US" dirty="0"/>
          </a:p>
        </p:txBody>
      </p:sp>
    </p:spTree>
    <p:extLst>
      <p:ext uri="{BB962C8B-B14F-4D97-AF65-F5344CB8AC3E}">
        <p14:creationId xmlns:p14="http://schemas.microsoft.com/office/powerpoint/2010/main" val="952898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ACF014-F9E1-493A-AEC0-9E511E4541DE}"/>
              </a:ext>
            </a:extLst>
          </p:cNvPr>
          <p:cNvSpPr>
            <a:spLocks noGrp="1"/>
          </p:cNvSpPr>
          <p:nvPr>
            <p:ph idx="1"/>
          </p:nvPr>
        </p:nvSpPr>
        <p:spPr/>
        <p:txBody>
          <a:bodyPr/>
          <a:lstStyle/>
          <a:p>
            <a:pPr marL="0" indent="0">
              <a:buNone/>
            </a:pPr>
            <a:r>
              <a:rPr lang="en-US" sz="2800" dirty="0"/>
              <a:t>The ng-app directive defines the root element of an AngularJS application. </a:t>
            </a:r>
          </a:p>
          <a:p>
            <a:pPr marL="0" indent="0">
              <a:buNone/>
            </a:pPr>
            <a:endParaRPr lang="en-US" dirty="0"/>
          </a:p>
        </p:txBody>
      </p:sp>
      <p:sp>
        <p:nvSpPr>
          <p:cNvPr id="3" name="Title 2">
            <a:extLst>
              <a:ext uri="{FF2B5EF4-FFF2-40B4-BE49-F238E27FC236}">
                <a16:creationId xmlns:a16="http://schemas.microsoft.com/office/drawing/2014/main" id="{429871E0-A13D-4E21-A274-54E2C70A40CC}"/>
              </a:ext>
            </a:extLst>
          </p:cNvPr>
          <p:cNvSpPr>
            <a:spLocks noGrp="1"/>
          </p:cNvSpPr>
          <p:nvPr>
            <p:ph type="ctrTitle"/>
          </p:nvPr>
        </p:nvSpPr>
        <p:spPr/>
        <p:txBody>
          <a:bodyPr>
            <a:normAutofit/>
          </a:bodyPr>
          <a:lstStyle/>
          <a:p>
            <a:r>
              <a:rPr lang="en-US" sz="3600" dirty="0"/>
              <a:t>ng-app directive</a:t>
            </a:r>
          </a:p>
        </p:txBody>
      </p:sp>
      <p:pic>
        <p:nvPicPr>
          <p:cNvPr id="4" name="Picture 3">
            <a:extLst>
              <a:ext uri="{FF2B5EF4-FFF2-40B4-BE49-F238E27FC236}">
                <a16:creationId xmlns:a16="http://schemas.microsoft.com/office/drawing/2014/main" id="{0082C5D3-9D4B-4F5D-A18F-808B79F0CEBB}"/>
              </a:ext>
            </a:extLst>
          </p:cNvPr>
          <p:cNvPicPr>
            <a:picLocks noChangeAspect="1"/>
          </p:cNvPicPr>
          <p:nvPr/>
        </p:nvPicPr>
        <p:blipFill>
          <a:blip r:embed="rId2"/>
          <a:stretch>
            <a:fillRect/>
          </a:stretch>
        </p:blipFill>
        <p:spPr>
          <a:xfrm>
            <a:off x="323850" y="2590800"/>
            <a:ext cx="8188724" cy="2090738"/>
          </a:xfrm>
          <a:prstGeom prst="rect">
            <a:avLst/>
          </a:prstGeom>
        </p:spPr>
      </p:pic>
      <p:pic>
        <p:nvPicPr>
          <p:cNvPr id="5" name="Picture 4">
            <a:extLst>
              <a:ext uri="{FF2B5EF4-FFF2-40B4-BE49-F238E27FC236}">
                <a16:creationId xmlns:a16="http://schemas.microsoft.com/office/drawing/2014/main" id="{45A3B045-19F1-41AE-B0ED-31D0C563E902}"/>
              </a:ext>
            </a:extLst>
          </p:cNvPr>
          <p:cNvPicPr>
            <a:picLocks noChangeAspect="1"/>
          </p:cNvPicPr>
          <p:nvPr/>
        </p:nvPicPr>
        <p:blipFill>
          <a:blip r:embed="rId3"/>
          <a:stretch>
            <a:fillRect/>
          </a:stretch>
        </p:blipFill>
        <p:spPr>
          <a:xfrm>
            <a:off x="5943600" y="4681538"/>
            <a:ext cx="2247900" cy="847725"/>
          </a:xfrm>
          <a:prstGeom prst="rect">
            <a:avLst/>
          </a:prstGeom>
        </p:spPr>
      </p:pic>
    </p:spTree>
    <p:extLst>
      <p:ext uri="{BB962C8B-B14F-4D97-AF65-F5344CB8AC3E}">
        <p14:creationId xmlns:p14="http://schemas.microsoft.com/office/powerpoint/2010/main" val="3355905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4D4DA1-1BFE-4AEC-BE57-F267E47E110E}"/>
              </a:ext>
            </a:extLst>
          </p:cNvPr>
          <p:cNvSpPr>
            <a:spLocks noGrp="1"/>
          </p:cNvSpPr>
          <p:nvPr>
            <p:ph idx="1"/>
          </p:nvPr>
        </p:nvSpPr>
        <p:spPr>
          <a:xfrm>
            <a:off x="457200" y="1600200"/>
            <a:ext cx="8229600" cy="4267199"/>
          </a:xfrm>
        </p:spPr>
        <p:txBody>
          <a:bodyPr>
            <a:normAutofit fontScale="77500" lnSpcReduction="20000"/>
          </a:bodyPr>
          <a:lstStyle/>
          <a:p>
            <a:pPr marL="0" indent="0">
              <a:buNone/>
            </a:pPr>
            <a:r>
              <a:rPr lang="en-US" dirty="0"/>
              <a:t>There are several ways of displaying model data in the view:</a:t>
            </a:r>
          </a:p>
          <a:p>
            <a:pPr marL="0" indent="0">
              <a:buNone/>
            </a:pPr>
            <a:endParaRPr lang="en-US" dirty="0"/>
          </a:p>
          <a:p>
            <a:pPr>
              <a:buFont typeface="Wingdings" panose="05000000000000000000" pitchFamily="2" charset="2"/>
              <a:buChar char="ü"/>
            </a:pPr>
            <a:r>
              <a:rPr lang="en-US" dirty="0"/>
              <a:t>You can use the ng-bind directive, which will bind the </a:t>
            </a:r>
            <a:r>
              <a:rPr lang="en-US" dirty="0" err="1"/>
              <a:t>innerHTML</a:t>
            </a:r>
            <a:r>
              <a:rPr lang="en-US" dirty="0"/>
              <a:t> of the element to the specified model property:</a:t>
            </a:r>
          </a:p>
          <a:p>
            <a:pPr marL="0" indent="0">
              <a:buNone/>
            </a:pPr>
            <a:r>
              <a:rPr lang="en-US" dirty="0"/>
              <a:t>Example</a:t>
            </a:r>
          </a:p>
          <a:p>
            <a:pPr marL="0" indent="0">
              <a:buNone/>
            </a:pPr>
            <a:r>
              <a:rPr lang="en-US" dirty="0"/>
              <a:t>&lt;p ng-bind="</a:t>
            </a:r>
            <a:r>
              <a:rPr lang="en-US" dirty="0" err="1"/>
              <a:t>firstname</a:t>
            </a:r>
            <a:r>
              <a:rPr lang="en-US" dirty="0"/>
              <a:t>"&gt;&lt;/p&gt; </a:t>
            </a:r>
          </a:p>
          <a:p>
            <a:pPr marL="0" indent="0">
              <a:buNone/>
            </a:pPr>
            <a:endParaRPr lang="en-US" dirty="0"/>
          </a:p>
          <a:p>
            <a:pPr>
              <a:buFont typeface="Wingdings" panose="05000000000000000000" pitchFamily="2" charset="2"/>
              <a:buChar char="ü"/>
            </a:pPr>
            <a:r>
              <a:rPr lang="en-US" dirty="0"/>
              <a:t>You can also use double braces {{ }} to display content from the model:</a:t>
            </a:r>
          </a:p>
          <a:p>
            <a:pPr marL="0" indent="0">
              <a:buNone/>
            </a:pPr>
            <a:r>
              <a:rPr lang="en-US" dirty="0"/>
              <a:t>Example</a:t>
            </a:r>
          </a:p>
          <a:p>
            <a:pPr marL="0" indent="0">
              <a:buNone/>
            </a:pPr>
            <a:r>
              <a:rPr lang="en-US" dirty="0"/>
              <a:t>&lt;p&gt;First name: {{</a:t>
            </a:r>
            <a:r>
              <a:rPr lang="en-US" dirty="0" err="1"/>
              <a:t>firstname</a:t>
            </a:r>
            <a:r>
              <a:rPr lang="en-US" dirty="0"/>
              <a:t>}}&lt;/p&gt; </a:t>
            </a:r>
          </a:p>
        </p:txBody>
      </p:sp>
      <p:sp>
        <p:nvSpPr>
          <p:cNvPr id="3" name="Title 2">
            <a:extLst>
              <a:ext uri="{FF2B5EF4-FFF2-40B4-BE49-F238E27FC236}">
                <a16:creationId xmlns:a16="http://schemas.microsoft.com/office/drawing/2014/main" id="{990D0D8F-727A-4B7B-90E1-AD738EE4A452}"/>
              </a:ext>
            </a:extLst>
          </p:cNvPr>
          <p:cNvSpPr>
            <a:spLocks noGrp="1"/>
          </p:cNvSpPr>
          <p:nvPr>
            <p:ph type="ctrTitle"/>
          </p:nvPr>
        </p:nvSpPr>
        <p:spPr/>
        <p:txBody>
          <a:bodyPr/>
          <a:lstStyle/>
          <a:p>
            <a:r>
              <a:rPr lang="en-US" dirty="0"/>
              <a:t>data in the view</a:t>
            </a:r>
          </a:p>
        </p:txBody>
      </p:sp>
    </p:spTree>
    <p:extLst>
      <p:ext uri="{BB962C8B-B14F-4D97-AF65-F5344CB8AC3E}">
        <p14:creationId xmlns:p14="http://schemas.microsoft.com/office/powerpoint/2010/main" val="2723575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481430-FF2E-4638-B2D2-042F0B690FEA}"/>
              </a:ext>
            </a:extLst>
          </p:cNvPr>
          <p:cNvSpPr>
            <a:spLocks noGrp="1"/>
          </p:cNvSpPr>
          <p:nvPr>
            <p:ph idx="1"/>
          </p:nvPr>
        </p:nvSpPr>
        <p:spPr/>
        <p:txBody>
          <a:bodyPr/>
          <a:lstStyle/>
          <a:p>
            <a:pPr>
              <a:buFont typeface="Wingdings" panose="05000000000000000000" pitchFamily="2" charset="2"/>
              <a:buChar char="ü"/>
            </a:pPr>
            <a:r>
              <a:rPr lang="en-US" sz="2800" dirty="0"/>
              <a:t>Use the ng-model directive to bind data from the model to the view on HTML controls (input, select, </a:t>
            </a:r>
            <a:r>
              <a:rPr lang="en-US" sz="2800" dirty="0" err="1"/>
              <a:t>textarea</a:t>
            </a:r>
            <a:r>
              <a:rPr lang="en-US" sz="2800" dirty="0"/>
              <a:t>)</a:t>
            </a:r>
          </a:p>
          <a:p>
            <a:pPr marL="0" indent="0">
              <a:buNone/>
            </a:pPr>
            <a:r>
              <a:rPr lang="en-US" dirty="0"/>
              <a:t>Example</a:t>
            </a:r>
          </a:p>
          <a:p>
            <a:pPr marL="0" indent="0">
              <a:buNone/>
            </a:pPr>
            <a:r>
              <a:rPr lang="en-US" dirty="0"/>
              <a:t>&lt;input ng-model="</a:t>
            </a:r>
            <a:r>
              <a:rPr lang="en-US" dirty="0" err="1"/>
              <a:t>firstname</a:t>
            </a:r>
            <a:r>
              <a:rPr lang="en-US" dirty="0"/>
              <a:t>"&gt; </a:t>
            </a:r>
          </a:p>
        </p:txBody>
      </p:sp>
      <p:sp>
        <p:nvSpPr>
          <p:cNvPr id="3" name="Title 2">
            <a:extLst>
              <a:ext uri="{FF2B5EF4-FFF2-40B4-BE49-F238E27FC236}">
                <a16:creationId xmlns:a16="http://schemas.microsoft.com/office/drawing/2014/main" id="{32FDA5BE-EBF2-43C7-B50A-62F327A3914C}"/>
              </a:ext>
            </a:extLst>
          </p:cNvPr>
          <p:cNvSpPr>
            <a:spLocks noGrp="1"/>
          </p:cNvSpPr>
          <p:nvPr>
            <p:ph type="ctrTitle"/>
          </p:nvPr>
        </p:nvSpPr>
        <p:spPr/>
        <p:txBody>
          <a:bodyPr/>
          <a:lstStyle/>
          <a:p>
            <a:r>
              <a:rPr lang="en-US" dirty="0"/>
              <a:t>data in the view</a:t>
            </a:r>
          </a:p>
        </p:txBody>
      </p:sp>
    </p:spTree>
    <p:extLst>
      <p:ext uri="{BB962C8B-B14F-4D97-AF65-F5344CB8AC3E}">
        <p14:creationId xmlns:p14="http://schemas.microsoft.com/office/powerpoint/2010/main" val="1919967503"/>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6851</TotalTime>
  <Words>401</Words>
  <Application>Microsoft Office PowerPoint</Application>
  <PresentationFormat>On-screen Show (4:3)</PresentationFormat>
  <Paragraphs>53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Arial Rounded MT Bold</vt:lpstr>
      <vt:lpstr>Calibri</vt:lpstr>
      <vt:lpstr>Courier New</vt:lpstr>
      <vt:lpstr>Wingdings</vt:lpstr>
      <vt:lpstr>Lpu theme final with copyright(S)</vt:lpstr>
      <vt:lpstr> CAP489 MOBILE APP DEVELOPMENT FRAMEWORKS </vt:lpstr>
      <vt:lpstr>Topics Covered</vt:lpstr>
      <vt:lpstr>Introduction to AngularJs</vt:lpstr>
      <vt:lpstr>PowerPoint Presentation</vt:lpstr>
      <vt:lpstr>AngularJS CDN(content delivery network)</vt:lpstr>
      <vt:lpstr> AngularJS Directives </vt:lpstr>
      <vt:lpstr>ng-app directive</vt:lpstr>
      <vt:lpstr>data in the view</vt:lpstr>
      <vt:lpstr>data in the view</vt:lpstr>
      <vt:lpstr>PowerPoint Presentation</vt:lpstr>
      <vt:lpstr>ng-init</vt:lpstr>
      <vt:lpstr>PowerPoint Presentation</vt:lpstr>
      <vt:lpstr> Creating Angular Project using Visual Studio Code </vt:lpstr>
      <vt:lpstr>Installation process in VS Code</vt:lpstr>
      <vt:lpstr>PowerPoint Presentation</vt:lpstr>
      <vt:lpstr>PowerPoint Presentation</vt:lpstr>
      <vt:lpstr>To stop your angular application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hp</cp:lastModifiedBy>
  <cp:revision>395</cp:revision>
  <dcterms:created xsi:type="dcterms:W3CDTF">2014-05-25T11:13:57Z</dcterms:created>
  <dcterms:modified xsi:type="dcterms:W3CDTF">2023-02-01T18:44:47Z</dcterms:modified>
</cp:coreProperties>
</file>