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02" r:id="rId2"/>
  </p:sldMasterIdLst>
  <p:notesMasterIdLst>
    <p:notesMasterId r:id="rId29"/>
  </p:notesMasterIdLst>
  <p:handoutMasterIdLst>
    <p:handoutMasterId r:id="rId30"/>
  </p:handoutMasterIdLst>
  <p:sldIdLst>
    <p:sldId id="269" r:id="rId3"/>
    <p:sldId id="364" r:id="rId4"/>
    <p:sldId id="321" r:id="rId5"/>
    <p:sldId id="324" r:id="rId6"/>
    <p:sldId id="365" r:id="rId7"/>
    <p:sldId id="470" r:id="rId8"/>
    <p:sldId id="366" r:id="rId9"/>
    <p:sldId id="388" r:id="rId10"/>
    <p:sldId id="367" r:id="rId11"/>
    <p:sldId id="446" r:id="rId12"/>
    <p:sldId id="455" r:id="rId13"/>
    <p:sldId id="373" r:id="rId14"/>
    <p:sldId id="456" r:id="rId15"/>
    <p:sldId id="472" r:id="rId16"/>
    <p:sldId id="473" r:id="rId17"/>
    <p:sldId id="368" r:id="rId18"/>
    <p:sldId id="347" r:id="rId19"/>
    <p:sldId id="349" r:id="rId20"/>
    <p:sldId id="350" r:id="rId21"/>
    <p:sldId id="390" r:id="rId22"/>
    <p:sldId id="497" r:id="rId23"/>
    <p:sldId id="354" r:id="rId24"/>
    <p:sldId id="360" r:id="rId25"/>
    <p:sldId id="361" r:id="rId26"/>
    <p:sldId id="322" r:id="rId27"/>
    <p:sldId id="4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70" y="919163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31304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7316-F583-B8D5-20A1-854FACA9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C1A4-C36B-F897-0CBB-9513FDF01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BA6F-C743-12BF-D0D2-086078E9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17B3-F89B-3A9F-AF1C-9F689AF9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ECC2-AB06-85D6-5FFB-0C9837B7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A089C-BCBE-2BA7-8372-625B1E8E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C2B5-36D2-850F-8B0C-53920E4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D474-D6E7-B351-F35C-E22D7D8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62E77-9E83-699A-1DCC-5571A062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46AAB-9CD5-F641-383E-4B83C86E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0EBAE-8890-A55C-1054-79D8D1DBC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21BEC-6296-507A-633C-8F841441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9B559-011C-E119-E9D6-75693401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BAF65-794F-CBC6-EE62-DC2A9E7C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E3F4-BA76-D1EA-D865-0F59A2A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F4037-3C75-7D18-EAD4-383457CB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F6A8-9230-7E10-D4BE-ABBC9BA8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BEA0-ACF5-E059-F3AD-E56A7539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75D8D-7946-7158-9EAE-B6EB2D43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19E02-D388-CCDD-5438-F9459955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CBE2F-7C5C-F05C-9619-FBC99344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2E6B-B94E-8C86-B6F9-799DB1B9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7066-DE42-0100-7CB1-74B304557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FD12E-99FC-2A0C-5689-A341E5E7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22C7-1998-8DFD-B3E8-D1FC7D55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D14D-F45B-AD8E-B8B0-B1172075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C174-4BA1-5584-2B1F-1ADDFF40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04C-3E52-4F21-903D-1923CF22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FB725-D550-234E-176A-7B7D9895E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2161F-686A-FBA3-F20D-BF7A1ED32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5B191-8CDC-B344-E81B-6909D781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C8F4-1BD9-3373-A126-7B62D78F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F56B-8DF8-5CA0-098B-238ED540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32E8-D815-6000-DF90-B7FC5396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25047-2A86-3BE7-1838-A918EB6A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6D0B-71E5-61E6-AA4C-2DB257BC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EC6C-2D73-F064-EFA3-1150DB1A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BD91-65C8-2F24-451F-DA8456D8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D4C72-17F5-C911-6680-34B8AC48D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7593-5610-44B7-1C69-E92C556AE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C413-BAFF-06BE-E316-414FC3F2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0310-3E7E-5CC9-277D-3003FB3C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8C8D-97AF-0EBB-24D4-663E96A8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1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i="1" dirty="0"/>
              <a:t>Any query?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AB4D0-B7BB-4566-A4A6-5C6AAE45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457200"/>
            <a:ext cx="8229600" cy="914401"/>
          </a:xfrm>
        </p:spPr>
        <p:txBody>
          <a:bodyPr/>
          <a:lstStyle>
            <a:lvl1pPr>
              <a:defRPr sz="4400" i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i="1" dirty="0"/>
              <a:t>Any query?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52400" y="685800"/>
            <a:ext cx="6248400" cy="50292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8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E98-7A1C-CEB2-0D8B-4595DC073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E20C1-CC89-002D-ED5F-4614E155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6990-28F5-25C9-C988-A5677B01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DA09-0744-22F3-2F99-92125E10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ED5D-B7CB-9652-8EF8-57B68B40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E010BF-AF01-57EE-D1A0-8354ADC76AC0}"/>
              </a:ext>
            </a:extLst>
          </p:cNvPr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B5ABE4-5573-D2B6-6ADE-5B6E413B12AA}"/>
              </a:ext>
            </a:extLst>
          </p:cNvPr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A38275-B15A-6AD8-FFFC-F959D872AEA5}"/>
              </a:ext>
            </a:extLst>
          </p:cNvPr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7963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372-328F-F8FD-4A88-69A2E49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8CCF-01AF-9B46-D9A0-A0DABD67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3787-54BB-5965-8520-A2B43B01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9D12-50C2-F915-774D-3AEF96E8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6DB6-2D35-2E36-9BAA-13744CF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09A9-5EC1-6B2D-C218-8EFA3320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48DB6-714A-19FF-B66B-F1BA54A8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80BC-CC43-B7B2-D91C-07745F3E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CE4D-F18D-6A41-F717-B6343631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6455-CA67-8E96-EB96-83BC52BC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B354C-083A-B2B9-9141-639EBB6FC36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45473" y="101204"/>
            <a:ext cx="8998527" cy="891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6B21B-4B53-3286-0156-4DB1D58B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C3F6-2F43-EC96-98F0-565037FE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FF76-C814-E3AA-2C10-C3B12D16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A6AF-C521-4C80-BC93-25B3CBB945B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F53B-B187-747A-211B-DA71D7A5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C788-7D8D-B047-A3F5-7EB218031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CDDA-8199-42F3-8882-FB126F05431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11BAA-7FFA-7616-83FB-6DFE5D748E4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5473" y="101204"/>
            <a:ext cx="8998527" cy="8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earn-angularjs/?couponCode=ST16MT70224" TargetMode="External"/><Relationship Id="rId2" Type="http://schemas.openxmlformats.org/officeDocument/2006/relationships/hyperlink" Target="https://www.coursera.org/learn/learn-typescript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ionicframework.com/docs/components" TargetMode="External"/><Relationship Id="rId4" Type="http://schemas.openxmlformats.org/officeDocument/2006/relationships/hyperlink" Target="https://ionicframework.com/doc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-5-full-starter-app-docs.ionicthemes.com/firebase-integration" TargetMode="External"/><Relationship Id="rId2" Type="http://schemas.openxmlformats.org/officeDocument/2006/relationships/hyperlink" Target="https://ionicframework.com/docs/components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124199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CAP489</a:t>
            </a:r>
            <a:br>
              <a:rPr lang="en-US" sz="4000" i="1" dirty="0">
                <a:solidFill>
                  <a:schemeClr val="tx1"/>
                </a:solidFill>
                <a:latin typeface="+mn-lt"/>
              </a:rPr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MOBILE APP DEVELOPMENT FRAMEWORKS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747-6626-45C9-BDDD-09BAFE8D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08" y="3048000"/>
            <a:ext cx="197329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29BB-A9B5-F637-3441-349E3284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Course focus identification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4E92-194C-EA20-8B05-25A9F026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CC"/>
                </a:solidFill>
              </a:rPr>
              <a:t>Beginner Level: Introduction to Java, Java Standard Library, Introduction to </a:t>
            </a:r>
            <a:r>
              <a:rPr lang="en-US" dirty="0" err="1">
                <a:solidFill>
                  <a:srgbClr val="0000CC"/>
                </a:solidFill>
              </a:rPr>
              <a:t>AngularJs</a:t>
            </a:r>
            <a:endParaRPr lang="en-US" dirty="0">
              <a:solidFill>
                <a:srgbClr val="0000CC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CC"/>
                </a:solidFill>
              </a:rPr>
              <a:t>Intermediate Level: Ionic framework, Ionic UI components, Ionic navigation and routing, Ionic with firebase</a:t>
            </a:r>
          </a:p>
        </p:txBody>
      </p:sp>
    </p:spTree>
    <p:extLst>
      <p:ext uri="{BB962C8B-B14F-4D97-AF65-F5344CB8AC3E}">
        <p14:creationId xmlns:p14="http://schemas.microsoft.com/office/powerpoint/2010/main" val="292781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6DA4D7A-0ED8-E913-8201-589D37D1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b="1" i="1" dirty="0">
                <a:solidFill>
                  <a:srgbClr val="C00000"/>
                </a:solidFill>
              </a:rPr>
              <a:t>Assessment and evaluation model: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5BD96B-DCBC-6D78-B8F2-DB95E654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13" y="1321271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CA Category :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A0304 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(Total 4 tasks, out of 4 best 3 to be considered)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34754-0FA7-7ACA-D570-ED8246429097}"/>
              </a:ext>
            </a:extLst>
          </p:cNvPr>
          <p:cNvSpPr txBox="1"/>
          <p:nvPr/>
        </p:nvSpPr>
        <p:spPr>
          <a:xfrm>
            <a:off x="534838" y="2133600"/>
            <a:ext cx="458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 Category : </a:t>
            </a:r>
            <a:r>
              <a:rPr lang="en-US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X6 </a:t>
            </a:r>
            <a:r>
              <a:rPr lang="en-US" dirty="0">
                <a:solidFill>
                  <a:srgbClr val="0000CC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(Only ETP)</a:t>
            </a:r>
          </a:p>
        </p:txBody>
      </p:sp>
    </p:spTree>
    <p:extLst>
      <p:ext uri="{BB962C8B-B14F-4D97-AF65-F5344CB8AC3E}">
        <p14:creationId xmlns:p14="http://schemas.microsoft.com/office/powerpoint/2010/main" val="140232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84843"/>
            <a:ext cx="8515350" cy="462958"/>
          </a:xfrm>
        </p:spPr>
        <p:txBody>
          <a:bodyPr>
            <a:normAutofit fontScale="90000"/>
          </a:bodyPr>
          <a:lstStyle/>
          <a:p>
            <a:br>
              <a:rPr lang="en-US" altLang="en-US" sz="3000" b="1" dirty="0">
                <a:solidFill>
                  <a:srgbClr val="FF0000"/>
                </a:solidFill>
              </a:rPr>
            </a:br>
            <a:r>
              <a:rPr lang="en-US" altLang="en-US" sz="3000" b="1" i="1" dirty="0">
                <a:solidFill>
                  <a:srgbClr val="C00000"/>
                </a:solidFill>
              </a:rPr>
              <a:t>Innovative pedagogy and evaluation strategies :</a:t>
            </a:r>
            <a:endParaRPr lang="en-US" sz="3000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515350" cy="398455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Gamification:</a:t>
            </a:r>
          </a:p>
          <a:p>
            <a:pPr marL="0" indent="0" algn="just">
              <a:buNone/>
              <a:defRPr/>
            </a:pP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Introduce gamification elements, such as badges, leaderboards, or rewards, to motivate learners and make the learning journey more enjoyable.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Flipped Classroom Approach:</a:t>
            </a:r>
          </a:p>
          <a:p>
            <a:pPr marL="0" indent="0" algn="just">
              <a:buNone/>
              <a:defRPr/>
            </a:pP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Use a flipped classroom model where learners engage with instructional content (videos, reading materials) outside of class and use class time for hands-on activities.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Storytelling and Scenario-Based Learning:</a:t>
            </a:r>
          </a:p>
          <a:p>
            <a:pPr marL="0" indent="0" algn="just"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Create scenarios or stories that guide learners through practical problems or challenges. This narrative-based approach helps learners relate theoretical concepts to real-world situations. </a:t>
            </a:r>
          </a:p>
          <a:p>
            <a:pPr marL="0" indent="0" algn="just"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7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D702-159A-06E6-2E9C-0B8910AA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altLang="en-US" sz="2400" dirty="0"/>
            </a:br>
            <a:r>
              <a:rPr lang="en-IN" altLang="en-US" sz="2400" b="1" dirty="0"/>
              <a:t>Course Cohort </a:t>
            </a:r>
            <a:r>
              <a:rPr lang="en-US" altLang="en-US" sz="2400" b="1" dirty="0"/>
              <a:t>Mapping (mapping with skill set)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FD51-001F-1ED1-4D64-AF3422E4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Ionic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Mobile App Developer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492CE-DA02-76A3-05E3-814335C3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62114"/>
            <a:ext cx="3733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67B-6BEE-698B-12EF-52391E6F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033"/>
            <a:ext cx="8515350" cy="787079"/>
          </a:xfrm>
        </p:spPr>
        <p:txBody>
          <a:bodyPr>
            <a:normAutofit fontScale="90000"/>
          </a:bodyPr>
          <a:lstStyle/>
          <a:p>
            <a:br>
              <a:rPr lang="en-US" b="1" i="1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FF0000"/>
                </a:solidFill>
              </a:rPr>
              <a:t>OER(</a:t>
            </a:r>
            <a:r>
              <a:rPr lang="en-US" sz="2700" b="1" i="1" dirty="0">
                <a:solidFill>
                  <a:srgbClr val="FF0000"/>
                </a:solidFill>
              </a:rPr>
              <a:t>OPEN EDUCATIONAL RESOURCE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A7D1B1-76D0-7A61-D0E7-CFA4668D5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91310"/>
              </p:ext>
            </p:extLst>
          </p:nvPr>
        </p:nvGraphicFramePr>
        <p:xfrm>
          <a:off x="533401" y="1642968"/>
          <a:ext cx="7696198" cy="4610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908">
                  <a:extLst>
                    <a:ext uri="{9D8B030D-6E8A-4147-A177-3AD203B41FA5}">
                      <a16:colId xmlns:a16="http://schemas.microsoft.com/office/drawing/2014/main" val="809390258"/>
                    </a:ext>
                  </a:extLst>
                </a:gridCol>
                <a:gridCol w="1041181">
                  <a:extLst>
                    <a:ext uri="{9D8B030D-6E8A-4147-A177-3AD203B41FA5}">
                      <a16:colId xmlns:a16="http://schemas.microsoft.com/office/drawing/2014/main" val="4119072834"/>
                    </a:ext>
                  </a:extLst>
                </a:gridCol>
                <a:gridCol w="1258742">
                  <a:extLst>
                    <a:ext uri="{9D8B030D-6E8A-4147-A177-3AD203B41FA5}">
                      <a16:colId xmlns:a16="http://schemas.microsoft.com/office/drawing/2014/main" val="1901730893"/>
                    </a:ext>
                  </a:extLst>
                </a:gridCol>
                <a:gridCol w="769232">
                  <a:extLst>
                    <a:ext uri="{9D8B030D-6E8A-4147-A177-3AD203B41FA5}">
                      <a16:colId xmlns:a16="http://schemas.microsoft.com/office/drawing/2014/main" val="1250814191"/>
                    </a:ext>
                  </a:extLst>
                </a:gridCol>
                <a:gridCol w="979020">
                  <a:extLst>
                    <a:ext uri="{9D8B030D-6E8A-4147-A177-3AD203B41FA5}">
                      <a16:colId xmlns:a16="http://schemas.microsoft.com/office/drawing/2014/main" val="66018656"/>
                    </a:ext>
                  </a:extLst>
                </a:gridCol>
                <a:gridCol w="846932">
                  <a:extLst>
                    <a:ext uri="{9D8B030D-6E8A-4147-A177-3AD203B41FA5}">
                      <a16:colId xmlns:a16="http://schemas.microsoft.com/office/drawing/2014/main" val="2178312114"/>
                    </a:ext>
                  </a:extLst>
                </a:gridCol>
                <a:gridCol w="1818183">
                  <a:extLst>
                    <a:ext uri="{9D8B030D-6E8A-4147-A177-3AD203B41FA5}">
                      <a16:colId xmlns:a16="http://schemas.microsoft.com/office/drawing/2014/main" val="2659753283"/>
                    </a:ext>
                  </a:extLst>
                </a:gridCol>
              </a:tblGrid>
              <a:tr h="37339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Unit mapped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Broad topic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 Topic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Source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Source Title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*%age mapping (approx)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Source URL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extLst>
                  <a:ext uri="{0D108BD9-81ED-4DB2-BD59-A6C34878D82A}">
                    <a16:rowId xmlns:a16="http://schemas.microsoft.com/office/drawing/2014/main" val="427373937"/>
                  </a:ext>
                </a:extLst>
              </a:tr>
              <a:tr h="113028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Unit 1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Introduction to TypeScript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variables, variable types, control flow statements, functions, classes, constructor, interfaces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Online Course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Learn TypeScript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90%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2"/>
                        </a:rPr>
                        <a:t>https://www.coursera.org/learn/learn-typescript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extLst>
                  <a:ext uri="{0D108BD9-81ED-4DB2-BD59-A6C34878D82A}">
                    <a16:rowId xmlns:a16="http://schemas.microsoft.com/office/drawing/2014/main" val="4028024166"/>
                  </a:ext>
                </a:extLst>
              </a:tr>
              <a:tr h="84620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Unit 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Introduction to AngularJs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modules, directives, ng-model directive, data binding, controllers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Online Course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Learn and Understand AngularJS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100%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  <a:hlinkClick r:id="rId3"/>
                        </a:rPr>
                        <a:t>https://www.udemy.com/course/learn-angularjs/?couponCode=ST16MT70224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extLst>
                  <a:ext uri="{0D108BD9-81ED-4DB2-BD59-A6C34878D82A}">
                    <a16:rowId xmlns:a16="http://schemas.microsoft.com/office/drawing/2014/main" val="4147226727"/>
                  </a:ext>
                </a:extLst>
              </a:tr>
              <a:tr h="70417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Unit 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Ionic framework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introduction, project structure, different types of app in Ionic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Official website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Introduction to Ionic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100%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hlinkClick r:id="rId4"/>
                        </a:rPr>
                        <a:t>https://ionicframework.com/docs/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extLst>
                  <a:ext uri="{0D108BD9-81ED-4DB2-BD59-A6C34878D82A}">
                    <a16:rowId xmlns:a16="http://schemas.microsoft.com/office/drawing/2014/main" val="2943040271"/>
                  </a:ext>
                </a:extLst>
              </a:tr>
              <a:tr h="155639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Unit 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Ionic UI components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action sheet, alert, badge, button, card, input, checkbox, radio, range, select, date and time pickers, images, list, menu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Official website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UI Components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100%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  <a:hlinkClick r:id="rId5"/>
                        </a:rPr>
                        <a:t>https://ionicframework.com/docs/components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327" marR="53327" marT="0" marB="0"/>
                </a:tc>
                <a:extLst>
                  <a:ext uri="{0D108BD9-81ED-4DB2-BD59-A6C34878D82A}">
                    <a16:rowId xmlns:a16="http://schemas.microsoft.com/office/drawing/2014/main" val="279211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3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948D-4958-D26E-6FC1-4024DA12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933451"/>
            <a:ext cx="8417379" cy="402771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OER(OPEN EDUCATIONAL RESOURCE) Continued….</a:t>
            </a:r>
            <a:endParaRPr lang="en-US" sz="2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580015-C02D-BE03-16FA-A6AA6C0A8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158281"/>
              </p:ext>
            </p:extLst>
          </p:nvPr>
        </p:nvGraphicFramePr>
        <p:xfrm>
          <a:off x="609601" y="1676400"/>
          <a:ext cx="7105651" cy="3917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486">
                  <a:extLst>
                    <a:ext uri="{9D8B030D-6E8A-4147-A177-3AD203B41FA5}">
                      <a16:colId xmlns:a16="http://schemas.microsoft.com/office/drawing/2014/main" val="1368257324"/>
                    </a:ext>
                  </a:extLst>
                </a:gridCol>
                <a:gridCol w="961289">
                  <a:extLst>
                    <a:ext uri="{9D8B030D-6E8A-4147-A177-3AD203B41FA5}">
                      <a16:colId xmlns:a16="http://schemas.microsoft.com/office/drawing/2014/main" val="88565337"/>
                    </a:ext>
                  </a:extLst>
                </a:gridCol>
                <a:gridCol w="1162156">
                  <a:extLst>
                    <a:ext uri="{9D8B030D-6E8A-4147-A177-3AD203B41FA5}">
                      <a16:colId xmlns:a16="http://schemas.microsoft.com/office/drawing/2014/main" val="1415340969"/>
                    </a:ext>
                  </a:extLst>
                </a:gridCol>
                <a:gridCol w="710207">
                  <a:extLst>
                    <a:ext uri="{9D8B030D-6E8A-4147-A177-3AD203B41FA5}">
                      <a16:colId xmlns:a16="http://schemas.microsoft.com/office/drawing/2014/main" val="932410493"/>
                    </a:ext>
                  </a:extLst>
                </a:gridCol>
                <a:gridCol w="903899">
                  <a:extLst>
                    <a:ext uri="{9D8B030D-6E8A-4147-A177-3AD203B41FA5}">
                      <a16:colId xmlns:a16="http://schemas.microsoft.com/office/drawing/2014/main" val="2571974424"/>
                    </a:ext>
                  </a:extLst>
                </a:gridCol>
                <a:gridCol w="781945">
                  <a:extLst>
                    <a:ext uri="{9D8B030D-6E8A-4147-A177-3AD203B41FA5}">
                      <a16:colId xmlns:a16="http://schemas.microsoft.com/office/drawing/2014/main" val="211058809"/>
                    </a:ext>
                  </a:extLst>
                </a:gridCol>
                <a:gridCol w="1678669">
                  <a:extLst>
                    <a:ext uri="{9D8B030D-6E8A-4147-A177-3AD203B41FA5}">
                      <a16:colId xmlns:a16="http://schemas.microsoft.com/office/drawing/2014/main" val="2138115646"/>
                    </a:ext>
                  </a:extLst>
                </a:gridCol>
              </a:tblGrid>
              <a:tr h="137972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Ionic navigation and routing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navigation between the app pages, routing work, Ionic tabs, Ionic slides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Official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UI Components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  <a:hlinkClick r:id="rId2"/>
                        </a:rPr>
                        <a:t>https://ionicframework.com/docs/components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008706"/>
                  </a:ext>
                </a:extLst>
              </a:tr>
              <a:tr h="253762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Unit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Ionic with firebase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introduction ionic with backend, create operation, select or read operation, update operation, delete operation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Official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Ionic Firebase Integration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  <a:hlinkClick r:id="rId3"/>
                        </a:rPr>
                        <a:t>https://ionic-5-full-starter-app-docs.ionicthemes.com/firebase-integration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1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Course 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553AF-29D4-46F4-9A73-27AF3DCA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3980"/>
            <a:ext cx="8206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5814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What do we need to know?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143001"/>
            <a:ext cx="5600700" cy="228599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endParaRPr lang="en-US" u="sng" dirty="0"/>
          </a:p>
          <a:p>
            <a:pPr marL="0" indent="0">
              <a:buNone/>
              <a:defRPr/>
            </a:pPr>
            <a:r>
              <a:rPr lang="en-US" sz="1800" b="1" i="0" u="none" strike="noStrike" baseline="0" dirty="0">
                <a:latin typeface="Verdana,Bold"/>
              </a:rPr>
              <a:t>Typescript-basics </a:t>
            </a:r>
            <a:endParaRPr lang="en-US" u="sng" dirty="0"/>
          </a:p>
          <a:p>
            <a:pPr>
              <a:defRPr/>
            </a:pPr>
            <a:r>
              <a:rPr lang="en-US" sz="2800" u="sng" dirty="0"/>
              <a:t>How to do calculations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Area = Length * Breadth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Area =     12     *      5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Area =      10     *     4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     	Area =       7.6   *     3.7  </a:t>
            </a:r>
            <a:endParaRPr lang="en-US" dirty="0"/>
          </a:p>
        </p:txBody>
      </p:sp>
      <p:sp>
        <p:nvSpPr>
          <p:cNvPr id="2" name="Rounded Rectangle 9">
            <a:extLst>
              <a:ext uri="{FF2B5EF4-FFF2-40B4-BE49-F238E27FC236}">
                <a16:creationId xmlns:a16="http://schemas.microsoft.com/office/drawing/2014/main" id="{8D396B22-3E93-4DE8-BC64-E5A6921E0316}"/>
              </a:ext>
            </a:extLst>
          </p:cNvPr>
          <p:cNvSpPr/>
          <p:nvPr/>
        </p:nvSpPr>
        <p:spPr>
          <a:xfrm>
            <a:off x="152400" y="1181100"/>
            <a:ext cx="1371600" cy="4191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2E087-07DA-6238-1BA4-92BBE561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" y="3530258"/>
            <a:ext cx="8905875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2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58340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0" y="1485900"/>
            <a:ext cx="1371600" cy="4993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439B8-EE7F-49C9-A361-AEEE11A47710}"/>
              </a:ext>
            </a:extLst>
          </p:cNvPr>
          <p:cNvSpPr txBox="1"/>
          <p:nvPr/>
        </p:nvSpPr>
        <p:spPr>
          <a:xfrm>
            <a:off x="1874499" y="1615892"/>
            <a:ext cx="366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Verdana,Bold"/>
              </a:rPr>
              <a:t>Classes and Objects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CAEB0C2-C6E1-3566-9CE0-22FC23AB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2424308"/>
            <a:ext cx="5122862" cy="28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3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57200" y="1304926"/>
            <a:ext cx="1143000" cy="4191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1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1C5D7-649D-4038-A252-C072F5339001}"/>
              </a:ext>
            </a:extLst>
          </p:cNvPr>
          <p:cNvSpPr txBox="1"/>
          <p:nvPr/>
        </p:nvSpPr>
        <p:spPr>
          <a:xfrm>
            <a:off x="1952625" y="1485900"/>
            <a:ext cx="4912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Verdana,Bold"/>
              </a:rPr>
              <a:t>Constructors and Destructors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B98F6-B2FF-4796-B659-EA2539B6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3093671" cy="3195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0051A7-025A-5EAB-E509-1F1EBD03C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67" y="3176587"/>
            <a:ext cx="2740758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65127"/>
            <a:ext cx="8229600" cy="896936"/>
          </a:xfrm>
        </p:spPr>
        <p:txBody>
          <a:bodyPr/>
          <a:lstStyle/>
          <a:p>
            <a:r>
              <a:rPr lang="en-US" altLang="en-US" dirty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53340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LTP – 2 0 4 [Two lectures  and Four Practical/week]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Text Book</a:t>
            </a:r>
          </a:p>
          <a:p>
            <a:pPr marL="0" indent="0">
              <a:buNone/>
              <a:defRPr/>
            </a:pPr>
            <a:r>
              <a:rPr lang="en-US" sz="1800" dirty="0"/>
              <a:t>MOBILE APP DEVELOPMENT WITH IONIC by CHRIS GRIFFITH, SHROFF PUBLISHERS &amp; DISTRIBUTORS PVT. LTD 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Reference Books:</a:t>
            </a:r>
          </a:p>
          <a:p>
            <a:pPr marL="742950" indent="-742950">
              <a:buAutoNum type="arabicPeriod"/>
              <a:defRPr/>
            </a:pPr>
            <a:r>
              <a:rPr lang="en-US" sz="2000" dirty="0"/>
              <a:t>LEARNING ANGULARJS by KEN WILLIAMSON, SHROFF PUBLISHERS &amp; DISTRIBUTORS PVT. LTD </a:t>
            </a:r>
          </a:p>
          <a:p>
            <a:pPr marL="742950" indent="-742950">
              <a:buAutoNum type="arabicPeriod"/>
              <a:defRPr/>
            </a:pPr>
            <a:r>
              <a:rPr lang="en-US" sz="2000" dirty="0"/>
              <a:t>BEGINNING ANGULAR WITH TYPESCRIPT by GREG LIM, PAPERBACK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4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4800" y="1371600"/>
            <a:ext cx="1328371" cy="4953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2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3ED1F-AE78-4B0A-B93A-FFDFE3501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86000"/>
            <a:ext cx="5638800" cy="4079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99A84-DF6E-AC7F-B742-D896905774C6}"/>
              </a:ext>
            </a:extLst>
          </p:cNvPr>
          <p:cNvSpPr txBox="1"/>
          <p:nvPr/>
        </p:nvSpPr>
        <p:spPr>
          <a:xfrm>
            <a:off x="1981933" y="1388417"/>
            <a:ext cx="340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Introduction to </a:t>
            </a:r>
            <a:r>
              <a:rPr lang="en-US" sz="2400" b="1" dirty="0" err="1">
                <a:solidFill>
                  <a:srgbClr val="FF0000"/>
                </a:solidFill>
              </a:rPr>
              <a:t>AngularJs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0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1000" y="1347787"/>
            <a:ext cx="1219200" cy="41909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3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E8E8-788A-4216-9E0F-EECBA29E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6083134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82FE66-031B-DF14-3C9C-01EAE15FDAF0}"/>
              </a:ext>
            </a:extLst>
          </p:cNvPr>
          <p:cNvSpPr txBox="1"/>
          <p:nvPr/>
        </p:nvSpPr>
        <p:spPr>
          <a:xfrm>
            <a:off x="2091738" y="1295726"/>
            <a:ext cx="262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Ionic framework</a:t>
            </a:r>
          </a:p>
        </p:txBody>
      </p:sp>
    </p:spTree>
    <p:extLst>
      <p:ext uri="{BB962C8B-B14F-4D97-AF65-F5344CB8AC3E}">
        <p14:creationId xmlns:p14="http://schemas.microsoft.com/office/powerpoint/2010/main" val="287004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" y="1371600"/>
            <a:ext cx="1143000" cy="4191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4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36CDE-9538-4D08-8612-DC88E8B9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09800"/>
            <a:ext cx="4900613" cy="2585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BACA86-1460-CCBD-AA12-BF1B2CC1DF51}"/>
              </a:ext>
            </a:extLst>
          </p:cNvPr>
          <p:cNvSpPr txBox="1"/>
          <p:nvPr/>
        </p:nvSpPr>
        <p:spPr>
          <a:xfrm>
            <a:off x="1952625" y="1371600"/>
            <a:ext cx="2806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Ionic UI components</a:t>
            </a:r>
          </a:p>
        </p:txBody>
      </p:sp>
    </p:spTree>
    <p:extLst>
      <p:ext uri="{BB962C8B-B14F-4D97-AF65-F5344CB8AC3E}">
        <p14:creationId xmlns:p14="http://schemas.microsoft.com/office/powerpoint/2010/main" val="409362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4800" y="1447800"/>
            <a:ext cx="12192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5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D33FA9-F66D-479A-8A92-8D54FC850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81250"/>
            <a:ext cx="4966607" cy="278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7C6D5-125E-6BFD-FE20-594B261AE6B8}"/>
              </a:ext>
            </a:extLst>
          </p:cNvPr>
          <p:cNvSpPr txBox="1"/>
          <p:nvPr/>
        </p:nvSpPr>
        <p:spPr>
          <a:xfrm>
            <a:off x="2057400" y="1524000"/>
            <a:ext cx="375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Ionic navigation and routing</a:t>
            </a:r>
          </a:p>
        </p:txBody>
      </p:sp>
    </p:spTree>
    <p:extLst>
      <p:ext uri="{BB962C8B-B14F-4D97-AF65-F5344CB8AC3E}">
        <p14:creationId xmlns:p14="http://schemas.microsoft.com/office/powerpoint/2010/main" val="315554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154862" cy="685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What do we need to know?</a:t>
            </a:r>
            <a:br>
              <a:rPr lang="en-US" sz="8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188" y="12192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1000" y="1390649"/>
            <a:ext cx="1295400" cy="4190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</a:rPr>
              <a:t>Unit 6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9" name="Picture 4" descr="Happy Person Thinking Stock Illustrations – 6,030 Happy Person ...">
            <a:extLst>
              <a:ext uri="{FF2B5EF4-FFF2-40B4-BE49-F238E27FC236}">
                <a16:creationId xmlns:a16="http://schemas.microsoft.com/office/drawing/2014/main" id="{BE130B08-CAD4-47B2-B89B-463D1806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3756269"/>
            <a:ext cx="2438401" cy="313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051FE9-8F70-4289-94E8-3B911661F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194"/>
            <a:ext cx="4591050" cy="2444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BA971-DBB0-508F-A4FD-FAF5D6777C6D}"/>
              </a:ext>
            </a:extLst>
          </p:cNvPr>
          <p:cNvSpPr txBox="1"/>
          <p:nvPr/>
        </p:nvSpPr>
        <p:spPr>
          <a:xfrm>
            <a:off x="2045124" y="1312215"/>
            <a:ext cx="2545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Ionic with firebase</a:t>
            </a:r>
          </a:p>
        </p:txBody>
      </p:sp>
    </p:spTree>
    <p:extLst>
      <p:ext uri="{BB962C8B-B14F-4D97-AF65-F5344CB8AC3E}">
        <p14:creationId xmlns:p14="http://schemas.microsoft.com/office/powerpoint/2010/main" val="505222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Ionic academy</a:t>
            </a:r>
          </a:p>
          <a:p>
            <a:pPr>
              <a:defRPr/>
            </a:pPr>
            <a:r>
              <a:rPr lang="en-US" dirty="0"/>
              <a:t>Pluralsight</a:t>
            </a:r>
          </a:p>
          <a:p>
            <a:pPr>
              <a:defRPr/>
            </a:pPr>
            <a:r>
              <a:rPr lang="en-US" dirty="0"/>
              <a:t>Udemy</a:t>
            </a:r>
          </a:p>
          <a:p>
            <a:pPr>
              <a:defRPr/>
            </a:pPr>
            <a:r>
              <a:rPr lang="en-US" dirty="0"/>
              <a:t>Coursera</a:t>
            </a:r>
          </a:p>
          <a:p>
            <a:pPr>
              <a:defRPr/>
            </a:pPr>
            <a:r>
              <a:rPr lang="en-US" dirty="0"/>
              <a:t>And Above all…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5661248"/>
            <a:ext cx="509601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63185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BDAC-14B3-4AA3-AFD2-2A92DEE4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159049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Course Assessment Model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7"/>
            <a:ext cx="7886700" cy="442435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Marks break up</a:t>
            </a:r>
          </a:p>
          <a:p>
            <a:pPr marL="0" indent="0">
              <a:buNone/>
              <a:defRPr/>
            </a:pPr>
            <a:r>
              <a:rPr lang="en-US" dirty="0"/>
              <a:t>Attendance						    	  5</a:t>
            </a:r>
          </a:p>
          <a:p>
            <a:pPr marL="0" indent="0">
              <a:buNone/>
              <a:defRPr/>
            </a:pPr>
            <a:r>
              <a:rPr lang="en-US" dirty="0"/>
              <a:t>Continuous Assessment(3 out of 4)		 	 45</a:t>
            </a:r>
          </a:p>
          <a:p>
            <a:pPr marL="0" indent="0">
              <a:buNone/>
              <a:defRPr/>
            </a:pPr>
            <a:r>
              <a:rPr lang="en-US" dirty="0"/>
              <a:t>ETP							 	 50</a:t>
            </a:r>
          </a:p>
          <a:p>
            <a:pPr marL="0" indent="0">
              <a:buNone/>
              <a:defRPr/>
            </a:pPr>
            <a:r>
              <a:rPr lang="en-US" dirty="0"/>
              <a:t>Total								100</a:t>
            </a:r>
          </a:p>
          <a:p>
            <a:pPr marL="0" indent="0">
              <a:buNone/>
              <a:defRPr/>
            </a:pPr>
            <a:endParaRPr lang="en-IN" dirty="0"/>
          </a:p>
          <a:p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28650" y="3276600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6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hitch…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The three BURNING questions in mind…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Why are we learning </a:t>
            </a:r>
            <a:r>
              <a:rPr lang="en-US" sz="2400" dirty="0"/>
              <a:t>MOBILE APP DEVELOPMENT FRAMEWORKS?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What would we do with it?</a:t>
            </a:r>
          </a:p>
          <a:p>
            <a:pPr marL="457200" indent="-457200">
              <a:spcBef>
                <a:spcPts val="0"/>
              </a:spcBef>
              <a:defRPr/>
            </a:pPr>
            <a:endParaRPr lang="en-US" dirty="0"/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/>
              <a:t>What will be the course outcome?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5" descr="http://www.anxiety.org/sites/default/files/contentpathway/signs-of-anxiety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292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Course Outcomes: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752600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</a:rPr>
              <a:t>CO1 :: describe the fundamentals of typescript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CO2 :: apply </a:t>
            </a:r>
            <a:r>
              <a:rPr lang="en-US" sz="2000" i="1" dirty="0" err="1">
                <a:solidFill>
                  <a:srgbClr val="002060"/>
                </a:solidFill>
              </a:rPr>
              <a:t>angularJs</a:t>
            </a:r>
            <a:r>
              <a:rPr lang="en-US" sz="2000" i="1" dirty="0">
                <a:solidFill>
                  <a:srgbClr val="002060"/>
                </a:solidFill>
              </a:rPr>
              <a:t> with ionic framework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CO3 :: categorize Ionic UI components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CO4 :: summarize backend process of Ionic with firebase</a:t>
            </a:r>
          </a:p>
          <a:p>
            <a:r>
              <a:rPr lang="en-US" sz="2000" i="1" dirty="0">
                <a:solidFill>
                  <a:srgbClr val="002060"/>
                </a:solidFill>
              </a:rPr>
              <a:t>CO5 :: develop cross-platform apps from a single code base</a:t>
            </a:r>
          </a:p>
        </p:txBody>
      </p:sp>
    </p:spTree>
    <p:extLst>
      <p:ext uri="{BB962C8B-B14F-4D97-AF65-F5344CB8AC3E}">
        <p14:creationId xmlns:p14="http://schemas.microsoft.com/office/powerpoint/2010/main" val="10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>
            <a:extLst>
              <a:ext uri="{FF2B5EF4-FFF2-40B4-BE49-F238E27FC236}">
                <a16:creationId xmlns:a16="http://schemas.microsoft.com/office/drawing/2014/main" id="{5E345C5F-4AD3-7DD8-57EB-6684BBD5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057900" cy="392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Programme Outcomes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8458200" cy="502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dirty="0"/>
              <a:t>PO1 Disciplinary Knowledge Demonstrate comprehensive disciplinary knowledge and utilize the information to enhance their professional skills in the workplace.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PO2 Problem Solving Apply knowledge of computer science concepts, principles, techniques and analytical skills to solve various computing problems.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PO3 Cooperation/Team work Ability to work effectively and respectfully with diverse teams and act together as a team or team leader in the interests of a common cause.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PO4 Modern tool usage Select, adapt and apply appropriate techniques, resources, and modern computing tools to computing activities, with an understanding of the limitations.</a:t>
            </a:r>
          </a:p>
          <a:p>
            <a:pPr algn="just">
              <a:lnSpc>
                <a:spcPct val="115000"/>
              </a:lnSpc>
            </a:pPr>
            <a:r>
              <a:rPr lang="en-US" sz="2000" dirty="0"/>
              <a:t>PO5 Communication Skills Express thoughts and ideas effectively in writing as well as orally, and present complex information in a clear and concise manner to diverse groups.</a:t>
            </a:r>
          </a:p>
        </p:txBody>
      </p:sp>
    </p:spTree>
    <p:extLst>
      <p:ext uri="{BB962C8B-B14F-4D97-AF65-F5344CB8AC3E}">
        <p14:creationId xmlns:p14="http://schemas.microsoft.com/office/powerpoint/2010/main" val="128322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Programme Outcomes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4478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PO6 Critical thinking and Analytical Reasoning Ability to think critically and logically towards any problem from an open-minded and reasoned perspective.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PO7 Moral and Ethical Awareness Apply moral/ethical values in sustainable societal development through objective, unbiased and truthful actions.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PO8 Life-long Learning Ability to acquire knowledge and skills through self-paced and self-directed learning aimed to adapt changing trends and demands of work place throughout life in a multicultural society.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PO9 Project Management Learn to build a successful project from pre-implementation to completion keeping in mind the resources, costs, time constraints and project scopes.</a:t>
            </a:r>
          </a:p>
        </p:txBody>
      </p:sp>
    </p:spTree>
    <p:extLst>
      <p:ext uri="{BB962C8B-B14F-4D97-AF65-F5344CB8AC3E}">
        <p14:creationId xmlns:p14="http://schemas.microsoft.com/office/powerpoint/2010/main" val="142869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Mapping of POs with COs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F08FDA-9DCF-883F-0384-280228B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13893"/>
              </p:ext>
            </p:extLst>
          </p:nvPr>
        </p:nvGraphicFramePr>
        <p:xfrm>
          <a:off x="628650" y="1371600"/>
          <a:ext cx="6991350" cy="447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70">
                  <a:extLst>
                    <a:ext uri="{9D8B030D-6E8A-4147-A177-3AD203B41FA5}">
                      <a16:colId xmlns:a16="http://schemas.microsoft.com/office/drawing/2014/main" val="2317062355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333274818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170623070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446032386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903919050"/>
                    </a:ext>
                  </a:extLst>
                </a:gridCol>
              </a:tblGrid>
              <a:tr h="3729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94554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02886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17976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06508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91865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14809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61366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44218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26689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98443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r>
                        <a:rPr lang="en-US" dirty="0"/>
                        <a:t>PO9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44240"/>
                  </a:ext>
                </a:extLst>
              </a:tr>
              <a:tr h="372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7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2231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6319</TotalTime>
  <Words>1066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Arial Rounded MT Bold</vt:lpstr>
      <vt:lpstr>Calibri</vt:lpstr>
      <vt:lpstr>Calibri Light</vt:lpstr>
      <vt:lpstr>Courier New</vt:lpstr>
      <vt:lpstr>Times New Roman</vt:lpstr>
      <vt:lpstr>Verdana,Bold</vt:lpstr>
      <vt:lpstr>Wingdings</vt:lpstr>
      <vt:lpstr>Lpu theme final with copyright(S)</vt:lpstr>
      <vt:lpstr>Office Theme</vt:lpstr>
      <vt:lpstr> CAP489 MOBILE APP DEVELOPMENT FRAMEWORKS </vt:lpstr>
      <vt:lpstr>Course details</vt:lpstr>
      <vt:lpstr>Course Assessment Model</vt:lpstr>
      <vt:lpstr>The hitch…</vt:lpstr>
      <vt:lpstr>Course Outcomes:</vt:lpstr>
      <vt:lpstr>PowerPoint Presentation</vt:lpstr>
      <vt:lpstr>Programme Outcomes</vt:lpstr>
      <vt:lpstr>Programme Outcomes</vt:lpstr>
      <vt:lpstr>Mapping of POs with COs</vt:lpstr>
      <vt:lpstr> Course focus identification :</vt:lpstr>
      <vt:lpstr>Assessment and evaluation model:</vt:lpstr>
      <vt:lpstr> Innovative pedagogy and evaluation strategies :</vt:lpstr>
      <vt:lpstr> Course Cohort Mapping (mapping with skill set)</vt:lpstr>
      <vt:lpstr> OER(OPEN EDUCATIONAL RESOURCE)</vt:lpstr>
      <vt:lpstr>OER(OPEN EDUCATIONAL RESOURCE) Continued….</vt:lpstr>
      <vt:lpstr>Course Content</vt:lpstr>
      <vt:lpstr>What do we need to know?</vt:lpstr>
      <vt:lpstr>What do we need to know? </vt:lpstr>
      <vt:lpstr>What do we need to know? </vt:lpstr>
      <vt:lpstr>What do we need to know? </vt:lpstr>
      <vt:lpstr>What do we need to know? </vt:lpstr>
      <vt:lpstr>What do we need to know? </vt:lpstr>
      <vt:lpstr>What do we need to know? </vt:lpstr>
      <vt:lpstr>What do we need to know? </vt:lpstr>
      <vt:lpstr>Acknowledgements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361</cp:revision>
  <dcterms:created xsi:type="dcterms:W3CDTF">2014-05-25T11:13:57Z</dcterms:created>
  <dcterms:modified xsi:type="dcterms:W3CDTF">2024-07-05T06:10:20Z</dcterms:modified>
</cp:coreProperties>
</file>