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27"/>
  </p:notesMasterIdLst>
  <p:handoutMasterIdLst>
    <p:handoutMasterId r:id="rId28"/>
  </p:handoutMasterIdLst>
  <p:sldIdLst>
    <p:sldId id="269" r:id="rId2"/>
    <p:sldId id="394" r:id="rId3"/>
    <p:sldId id="494" r:id="rId4"/>
    <p:sldId id="495" r:id="rId5"/>
    <p:sldId id="496" r:id="rId6"/>
    <p:sldId id="497" r:id="rId7"/>
    <p:sldId id="498" r:id="rId8"/>
    <p:sldId id="499" r:id="rId9"/>
    <p:sldId id="500" r:id="rId10"/>
    <p:sldId id="414" r:id="rId11"/>
    <p:sldId id="417" r:id="rId12"/>
    <p:sldId id="502" r:id="rId13"/>
    <p:sldId id="503" r:id="rId14"/>
    <p:sldId id="504" r:id="rId15"/>
    <p:sldId id="505" r:id="rId16"/>
    <p:sldId id="358" r:id="rId17"/>
    <p:sldId id="260" r:id="rId18"/>
    <p:sldId id="508" r:id="rId19"/>
    <p:sldId id="378" r:id="rId20"/>
    <p:sldId id="386" r:id="rId21"/>
    <p:sldId id="506" r:id="rId22"/>
    <p:sldId id="509" r:id="rId23"/>
    <p:sldId id="507" r:id="rId24"/>
    <p:sldId id="510" r:id="rId25"/>
    <p:sldId id="49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2/14/2024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2/14/2024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FFCBBA-87C4-482A-9ED2-FD5CC3AE6FAA}" type="slidenum">
              <a:rPr lang="en-US" smtClean="0"/>
              <a:pPr/>
              <a:t>11</a:t>
            </a:fld>
            <a:endParaRPr lang="en-US"/>
          </a:p>
        </p:txBody>
      </p:sp>
    </p:spTree>
    <p:extLst>
      <p:ext uri="{BB962C8B-B14F-4D97-AF65-F5344CB8AC3E}">
        <p14:creationId xmlns:p14="http://schemas.microsoft.com/office/powerpoint/2010/main" val="3670931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69870" y="919163"/>
            <a:ext cx="7772400" cy="1470025"/>
          </a:xfrm>
        </p:spPr>
        <p:txBody>
          <a:bodyPr/>
          <a:lstStyle>
            <a:lvl1pPr>
              <a:defRPr sz="4400">
                <a:solidFill>
                  <a:srgbClr val="FF0000"/>
                </a:solidFill>
              </a:defRPr>
            </a:lvl1pPr>
          </a:lstStyle>
          <a:p>
            <a:endParaRPr lang="en-US" dirty="0"/>
          </a:p>
        </p:txBody>
      </p:sp>
      <p:sp>
        <p:nvSpPr>
          <p:cNvPr id="3" name="Subtitle 2"/>
          <p:cNvSpPr>
            <a:spLocks noGrp="1"/>
          </p:cNvSpPr>
          <p:nvPr>
            <p:ph type="subTitle" idx="1"/>
          </p:nvPr>
        </p:nvSpPr>
        <p:spPr>
          <a:xfrm>
            <a:off x="914400" y="2631304"/>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719951" y="25146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876800" y="5108238"/>
            <a:ext cx="4251270" cy="954107"/>
          </a:xfrm>
          <a:prstGeom prst="rect">
            <a:avLst/>
          </a:prstGeom>
          <a:noFill/>
        </p:spPr>
        <p:txBody>
          <a:bodyPr wrap="square" rtlCol="0">
            <a:spAutoFit/>
          </a:bodyPr>
          <a:lstStyle/>
          <a:p>
            <a:pPr algn="r"/>
            <a:r>
              <a:rPr lang="en-US" sz="1800" b="0" i="1" dirty="0">
                <a:solidFill>
                  <a:srgbClr val="002060"/>
                </a:solidFill>
                <a:latin typeface="Arial Rounded MT Bold" pitchFamily="34" charset="0"/>
              </a:rPr>
              <a:t>Created By: 		</a:t>
            </a:r>
          </a:p>
          <a:p>
            <a:pPr algn="r"/>
            <a:r>
              <a:rPr lang="en-US" sz="1800" b="0" i="1"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a:extLst>
              <a:ext uri="{FF2B5EF4-FFF2-40B4-BE49-F238E27FC236}">
                <a16:creationId xmlns:a16="http://schemas.microsoft.com/office/drawing/2014/main" id="{074AB4D0-B7BB-4566-A4A6-5C6AAE45C471}"/>
              </a:ext>
            </a:extLst>
          </p:cNvPr>
          <p:cNvSpPr>
            <a:spLocks noGrp="1"/>
          </p:cNvSpPr>
          <p:nvPr>
            <p:ph type="ctrTitle"/>
          </p:nvPr>
        </p:nvSpPr>
        <p:spPr>
          <a:xfrm>
            <a:off x="446314" y="457200"/>
            <a:ext cx="8229600" cy="914401"/>
          </a:xfrm>
        </p:spPr>
        <p:txBody>
          <a:bodyPr/>
          <a:lstStyle>
            <a:lvl1pPr>
              <a:defRPr sz="4400" i="1">
                <a:solidFill>
                  <a:srgbClr val="FF0000"/>
                </a:solidFill>
              </a:defRPr>
            </a:lvl1p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152400" y="685800"/>
            <a:ext cx="6248400" cy="50292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3975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457200" y="1600201"/>
            <a:ext cx="8229600" cy="3505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txBox="1">
            <a:spLocks/>
          </p:cNvSpPr>
          <p:nvPr/>
        </p:nvSpPr>
        <p:spPr>
          <a:xfrm>
            <a:off x="0" y="6553200"/>
            <a:ext cx="45720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endParaRPr>
          </a:p>
        </p:txBody>
      </p:sp>
      <p:pic>
        <p:nvPicPr>
          <p:cNvPr id="4" name="Picture 3">
            <a:extLst>
              <a:ext uri="{FF2B5EF4-FFF2-40B4-BE49-F238E27FC236}">
                <a16:creationId xmlns:a16="http://schemas.microsoft.com/office/drawing/2014/main" id="{4B1B59E9-D26C-EF3B-6C70-63D31D8B6773}"/>
              </a:ext>
            </a:extLst>
          </p:cNvPr>
          <p:cNvPicPr>
            <a:picLocks noChangeAspect="1"/>
          </p:cNvPicPr>
          <p:nvPr userDrawn="1"/>
        </p:nvPicPr>
        <p:blipFill>
          <a:blip r:embed="rId8"/>
          <a:stretch>
            <a:fillRect/>
          </a:stretch>
        </p:blipFill>
        <p:spPr>
          <a:xfrm>
            <a:off x="72736" y="34636"/>
            <a:ext cx="8998527" cy="891452"/>
          </a:xfrm>
          <a:prstGeom prst="rect">
            <a:avLst/>
          </a:prstGeom>
        </p:spPr>
      </p:pic>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3276600"/>
          </a:xfrm>
        </p:spPr>
        <p:txBody>
          <a:bodyPr>
            <a:normAutofit/>
          </a:bodyPr>
          <a:lstStyle/>
          <a:p>
            <a:pPr algn="ctr"/>
            <a:br>
              <a:rPr lang="en-US" dirty="0"/>
            </a:br>
            <a:r>
              <a:rPr lang="en-US" sz="4000" i="1" dirty="0">
                <a:solidFill>
                  <a:schemeClr val="tx1"/>
                </a:solidFill>
                <a:latin typeface="+mn-lt"/>
              </a:rPr>
              <a:t>CAP489</a:t>
            </a:r>
            <a:br>
              <a:rPr lang="en-US" sz="4000" i="1" dirty="0">
                <a:solidFill>
                  <a:schemeClr val="tx1"/>
                </a:solidFill>
                <a:latin typeface="+mn-lt"/>
              </a:rPr>
            </a:br>
            <a:r>
              <a:rPr lang="en-US" sz="4000" i="1" dirty="0">
                <a:solidFill>
                  <a:schemeClr val="tx1"/>
                </a:solidFill>
                <a:latin typeface="+mn-lt"/>
              </a:rPr>
              <a:t>MOBILE APP DEVELOPMENT FRAMEWORKS</a:t>
            </a:r>
            <a:br>
              <a:rPr lang="en-US" dirty="0"/>
            </a:br>
            <a:endParaRPr lang="en-US" dirty="0"/>
          </a:p>
        </p:txBody>
      </p:sp>
      <p:pic>
        <p:nvPicPr>
          <p:cNvPr id="3" name="Picture 2">
            <a:extLst>
              <a:ext uri="{FF2B5EF4-FFF2-40B4-BE49-F238E27FC236}">
                <a16:creationId xmlns:a16="http://schemas.microsoft.com/office/drawing/2014/main" id="{2B127747-6626-45C9-BDDD-09BAFE8DD163}"/>
              </a:ext>
            </a:extLst>
          </p:cNvPr>
          <p:cNvPicPr>
            <a:picLocks noChangeAspect="1"/>
          </p:cNvPicPr>
          <p:nvPr/>
        </p:nvPicPr>
        <p:blipFill>
          <a:blip r:embed="rId2"/>
          <a:stretch>
            <a:fillRect/>
          </a:stretch>
        </p:blipFill>
        <p:spPr>
          <a:xfrm>
            <a:off x="3170208" y="3048000"/>
            <a:ext cx="1973292" cy="2143125"/>
          </a:xfrm>
          <a:prstGeom prst="rect">
            <a:avLst/>
          </a:prstGeom>
        </p:spPr>
      </p:pic>
    </p:spTree>
    <p:extLst>
      <p:ext uri="{BB962C8B-B14F-4D97-AF65-F5344CB8AC3E}">
        <p14:creationId xmlns:p14="http://schemas.microsoft.com/office/powerpoint/2010/main" val="233458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B6089-4158-4C39-BEA2-3230258F23CA}"/>
              </a:ext>
            </a:extLst>
          </p:cNvPr>
          <p:cNvSpPr>
            <a:spLocks noGrp="1"/>
          </p:cNvSpPr>
          <p:nvPr>
            <p:ph type="title" idx="4294967295"/>
          </p:nvPr>
        </p:nvSpPr>
        <p:spPr>
          <a:xfrm>
            <a:off x="457200" y="274638"/>
            <a:ext cx="8229600" cy="1143000"/>
          </a:xfrm>
        </p:spPr>
        <p:txBody>
          <a:bodyPr/>
          <a:lstStyle/>
          <a:p>
            <a:pPr algn="l"/>
            <a:r>
              <a:rPr lang="en-US" dirty="0">
                <a:solidFill>
                  <a:srgbClr val="C00000"/>
                </a:solidFill>
              </a:rPr>
              <a:t>Class</a:t>
            </a:r>
          </a:p>
        </p:txBody>
      </p:sp>
      <p:sp>
        <p:nvSpPr>
          <p:cNvPr id="3" name="Content Placeholder 2">
            <a:extLst>
              <a:ext uri="{FF2B5EF4-FFF2-40B4-BE49-F238E27FC236}">
                <a16:creationId xmlns:a16="http://schemas.microsoft.com/office/drawing/2014/main" id="{DF76AFC2-6CC6-4E31-86B5-D1EDDDF3298D}"/>
              </a:ext>
            </a:extLst>
          </p:cNvPr>
          <p:cNvSpPr>
            <a:spLocks noGrp="1"/>
          </p:cNvSpPr>
          <p:nvPr>
            <p:ph idx="1"/>
          </p:nvPr>
        </p:nvSpPr>
        <p:spPr>
          <a:xfrm>
            <a:off x="457200" y="1219200"/>
            <a:ext cx="5867400" cy="4906963"/>
          </a:xfrm>
        </p:spPr>
        <p:txBody>
          <a:bodyPr/>
          <a:lstStyle/>
          <a:p>
            <a:pPr marL="0" indent="0">
              <a:buNone/>
            </a:pPr>
            <a:r>
              <a:rPr lang="en-US" sz="2800" dirty="0">
                <a:solidFill>
                  <a:srgbClr val="002060"/>
                </a:solidFill>
              </a:rPr>
              <a:t>Class is a collection of similar types of objects.</a:t>
            </a:r>
          </a:p>
          <a:p>
            <a:pPr marL="0" indent="0">
              <a:buNone/>
            </a:pPr>
            <a:r>
              <a:rPr lang="en-US" sz="2800" dirty="0">
                <a:solidFill>
                  <a:srgbClr val="002060"/>
                </a:solidFill>
              </a:rPr>
              <a:t>For example: Fruits is class of mango, apple , orange etc.</a:t>
            </a:r>
          </a:p>
          <a:p>
            <a:pPr marL="0" indent="0">
              <a:buNone/>
            </a:pPr>
            <a:endParaRPr lang="en-US" dirty="0"/>
          </a:p>
        </p:txBody>
      </p:sp>
      <p:pic>
        <p:nvPicPr>
          <p:cNvPr id="5" name="Picture 4">
            <a:extLst>
              <a:ext uri="{FF2B5EF4-FFF2-40B4-BE49-F238E27FC236}">
                <a16:creationId xmlns:a16="http://schemas.microsoft.com/office/drawing/2014/main" id="{A748A3C9-95E4-4022-987D-0F06EC623A03}"/>
              </a:ext>
            </a:extLst>
          </p:cNvPr>
          <p:cNvPicPr>
            <a:picLocks noChangeAspect="1"/>
          </p:cNvPicPr>
          <p:nvPr/>
        </p:nvPicPr>
        <p:blipFill>
          <a:blip r:embed="rId2"/>
          <a:stretch>
            <a:fillRect/>
          </a:stretch>
        </p:blipFill>
        <p:spPr>
          <a:xfrm>
            <a:off x="3200400" y="3962400"/>
            <a:ext cx="3375319" cy="1914525"/>
          </a:xfrm>
          <a:prstGeom prst="rect">
            <a:avLst/>
          </a:prstGeom>
        </p:spPr>
      </p:pic>
      <p:cxnSp>
        <p:nvCxnSpPr>
          <p:cNvPr id="7" name="Straight Arrow Connector 6">
            <a:extLst>
              <a:ext uri="{FF2B5EF4-FFF2-40B4-BE49-F238E27FC236}">
                <a16:creationId xmlns:a16="http://schemas.microsoft.com/office/drawing/2014/main" id="{B6075F39-5729-4859-8101-BC9BAEAC83AE}"/>
              </a:ext>
            </a:extLst>
          </p:cNvPr>
          <p:cNvCxnSpPr/>
          <p:nvPr/>
        </p:nvCxnSpPr>
        <p:spPr>
          <a:xfrm flipV="1">
            <a:off x="5638800" y="2514600"/>
            <a:ext cx="1524000" cy="1447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C230329-A799-4FBA-A006-90C684D02882}"/>
              </a:ext>
            </a:extLst>
          </p:cNvPr>
          <p:cNvSpPr txBox="1"/>
          <p:nvPr/>
        </p:nvSpPr>
        <p:spPr>
          <a:xfrm>
            <a:off x="7160302" y="1868269"/>
            <a:ext cx="1266693" cy="646331"/>
          </a:xfrm>
          <a:prstGeom prst="rect">
            <a:avLst/>
          </a:prstGeom>
          <a:noFill/>
        </p:spPr>
        <p:txBody>
          <a:bodyPr wrap="none" rtlCol="0">
            <a:spAutoFit/>
          </a:bodyPr>
          <a:lstStyle/>
          <a:p>
            <a:r>
              <a:rPr lang="en-US" sz="3600" b="1" dirty="0">
                <a:solidFill>
                  <a:srgbClr val="FF0000"/>
                </a:solidFill>
              </a:rPr>
              <a:t>Fruits</a:t>
            </a:r>
          </a:p>
        </p:txBody>
      </p:sp>
    </p:spTree>
    <p:extLst>
      <p:ext uri="{BB962C8B-B14F-4D97-AF65-F5344CB8AC3E}">
        <p14:creationId xmlns:p14="http://schemas.microsoft.com/office/powerpoint/2010/main" val="2650339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991D7B-8046-401F-9B51-016458042F5B}"/>
              </a:ext>
            </a:extLst>
          </p:cNvPr>
          <p:cNvSpPr>
            <a:spLocks noGrp="1"/>
          </p:cNvSpPr>
          <p:nvPr>
            <p:ph idx="1"/>
          </p:nvPr>
        </p:nvSpPr>
        <p:spPr/>
        <p:txBody>
          <a:bodyPr>
            <a:normAutofit/>
          </a:bodyPr>
          <a:lstStyle/>
          <a:p>
            <a:pPr marL="0" indent="0">
              <a:buNone/>
            </a:pPr>
            <a:r>
              <a:rPr lang="en-US" dirty="0">
                <a:solidFill>
                  <a:srgbClr val="C00000"/>
                </a:solidFill>
              </a:rPr>
              <a:t>Class</a:t>
            </a:r>
            <a:r>
              <a:rPr lang="en-US" dirty="0"/>
              <a:t> is a collection of data members and member functions.</a:t>
            </a:r>
          </a:p>
          <a:p>
            <a:pPr marL="0" indent="0">
              <a:buNone/>
            </a:pPr>
            <a:endParaRPr lang="en-US" dirty="0"/>
          </a:p>
        </p:txBody>
      </p:sp>
      <p:graphicFrame>
        <p:nvGraphicFramePr>
          <p:cNvPr id="7" name="Table 7">
            <a:extLst>
              <a:ext uri="{FF2B5EF4-FFF2-40B4-BE49-F238E27FC236}">
                <a16:creationId xmlns:a16="http://schemas.microsoft.com/office/drawing/2014/main" id="{FA47F4B7-B064-417F-9B55-6A63EF8A6A2A}"/>
              </a:ext>
            </a:extLst>
          </p:cNvPr>
          <p:cNvGraphicFramePr>
            <a:graphicFrameLocks noGrp="1"/>
          </p:cNvGraphicFramePr>
          <p:nvPr/>
        </p:nvGraphicFramePr>
        <p:xfrm>
          <a:off x="5334000" y="2372942"/>
          <a:ext cx="3352800" cy="3113458"/>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2784741851"/>
                    </a:ext>
                  </a:extLst>
                </a:gridCol>
              </a:tblGrid>
              <a:tr h="971492">
                <a:tc>
                  <a:txBody>
                    <a:bodyPr/>
                    <a:lstStyle/>
                    <a:p>
                      <a:pPr algn="ctr"/>
                      <a:r>
                        <a:rPr lang="en-US" sz="2400" dirty="0">
                          <a:solidFill>
                            <a:schemeClr val="bg1"/>
                          </a:solidFill>
                        </a:rPr>
                        <a:t>Employee</a:t>
                      </a:r>
                    </a:p>
                  </a:txBody>
                  <a:tcPr>
                    <a:solidFill>
                      <a:srgbClr val="7030A0"/>
                    </a:solidFill>
                  </a:tcPr>
                </a:tc>
                <a:extLst>
                  <a:ext uri="{0D108BD9-81ED-4DB2-BD59-A6C34878D82A}">
                    <a16:rowId xmlns:a16="http://schemas.microsoft.com/office/drawing/2014/main" val="4190115773"/>
                  </a:ext>
                </a:extLst>
              </a:tr>
              <a:tr h="1070983">
                <a:tc>
                  <a:txBody>
                    <a:bodyPr/>
                    <a:lstStyle/>
                    <a:p>
                      <a:pPr algn="ctr"/>
                      <a:r>
                        <a:rPr lang="en-US" sz="2400" dirty="0" err="1">
                          <a:solidFill>
                            <a:schemeClr val="bg1"/>
                          </a:solidFill>
                        </a:rPr>
                        <a:t>employeeId</a:t>
                      </a:r>
                      <a:endParaRPr lang="en-US" sz="2400" dirty="0">
                        <a:solidFill>
                          <a:schemeClr val="bg1"/>
                        </a:solidFill>
                      </a:endParaRPr>
                    </a:p>
                    <a:p>
                      <a:pPr algn="ctr"/>
                      <a:r>
                        <a:rPr lang="en-US" sz="2400" dirty="0" err="1">
                          <a:solidFill>
                            <a:schemeClr val="bg1"/>
                          </a:solidFill>
                        </a:rPr>
                        <a:t>employeeName</a:t>
                      </a:r>
                      <a:endParaRPr lang="en-US" sz="2400" dirty="0">
                        <a:solidFill>
                          <a:schemeClr val="bg1"/>
                        </a:solidFill>
                      </a:endParaRPr>
                    </a:p>
                  </a:txBody>
                  <a:tcPr>
                    <a:solidFill>
                      <a:srgbClr val="7030A0"/>
                    </a:solidFill>
                  </a:tcPr>
                </a:tc>
                <a:extLst>
                  <a:ext uri="{0D108BD9-81ED-4DB2-BD59-A6C34878D82A}">
                    <a16:rowId xmlns:a16="http://schemas.microsoft.com/office/drawing/2014/main" val="2627290613"/>
                  </a:ext>
                </a:extLst>
              </a:tr>
              <a:tr h="1070983">
                <a:tc>
                  <a:txBody>
                    <a:bodyPr/>
                    <a:lstStyle/>
                    <a:p>
                      <a:pPr algn="ctr"/>
                      <a:r>
                        <a:rPr lang="en-US" sz="2400" dirty="0" err="1">
                          <a:solidFill>
                            <a:schemeClr val="bg1"/>
                          </a:solidFill>
                        </a:rPr>
                        <a:t>getDetails</a:t>
                      </a:r>
                      <a:r>
                        <a:rPr lang="en-US" sz="2400" dirty="0">
                          <a:solidFill>
                            <a:schemeClr val="bg1"/>
                          </a:solidFill>
                        </a:rPr>
                        <a:t>()</a:t>
                      </a:r>
                    </a:p>
                    <a:p>
                      <a:pPr algn="ctr"/>
                      <a:r>
                        <a:rPr lang="en-US" sz="2400" dirty="0" err="1">
                          <a:solidFill>
                            <a:schemeClr val="bg1"/>
                          </a:solidFill>
                        </a:rPr>
                        <a:t>setDetails</a:t>
                      </a:r>
                      <a:r>
                        <a:rPr lang="en-US" sz="2400" dirty="0">
                          <a:solidFill>
                            <a:schemeClr val="bg1"/>
                          </a:solidFill>
                        </a:rPr>
                        <a:t>()</a:t>
                      </a:r>
                    </a:p>
                  </a:txBody>
                  <a:tcPr>
                    <a:solidFill>
                      <a:srgbClr val="7030A0"/>
                    </a:solidFill>
                  </a:tcPr>
                </a:tc>
                <a:extLst>
                  <a:ext uri="{0D108BD9-81ED-4DB2-BD59-A6C34878D82A}">
                    <a16:rowId xmlns:a16="http://schemas.microsoft.com/office/drawing/2014/main" val="3912993103"/>
                  </a:ext>
                </a:extLst>
              </a:tr>
            </a:tbl>
          </a:graphicData>
        </a:graphic>
      </p:graphicFrame>
      <p:cxnSp>
        <p:nvCxnSpPr>
          <p:cNvPr id="9" name="Straight Arrow Connector 8">
            <a:extLst>
              <a:ext uri="{FF2B5EF4-FFF2-40B4-BE49-F238E27FC236}">
                <a16:creationId xmlns:a16="http://schemas.microsoft.com/office/drawing/2014/main" id="{C1717AD4-7745-4A30-9162-CDBD3FBA50EC}"/>
              </a:ext>
            </a:extLst>
          </p:cNvPr>
          <p:cNvCxnSpPr>
            <a:cxnSpLocks/>
            <a:endCxn id="4" idx="3"/>
          </p:cNvCxnSpPr>
          <p:nvPr/>
        </p:nvCxnSpPr>
        <p:spPr>
          <a:xfrm flipH="1">
            <a:off x="2941229" y="3048000"/>
            <a:ext cx="2392771" cy="440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281038-261A-41AA-B75C-B2F6717B403A}"/>
              </a:ext>
            </a:extLst>
          </p:cNvPr>
          <p:cNvCxnSpPr/>
          <p:nvPr/>
        </p:nvCxnSpPr>
        <p:spPr>
          <a:xfrm flipH="1">
            <a:off x="3352800" y="3810000"/>
            <a:ext cx="19812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A0BFB5E-BED3-411E-ABA1-E278630DC639}"/>
              </a:ext>
            </a:extLst>
          </p:cNvPr>
          <p:cNvCxnSpPr>
            <a:cxnSpLocks/>
            <a:endCxn id="8" idx="3"/>
          </p:cNvCxnSpPr>
          <p:nvPr/>
        </p:nvCxnSpPr>
        <p:spPr>
          <a:xfrm flipH="1" flipV="1">
            <a:off x="3631526" y="4729586"/>
            <a:ext cx="1702474" cy="299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B14849D-FA99-5D36-8AF8-04C265825831}"/>
              </a:ext>
            </a:extLst>
          </p:cNvPr>
          <p:cNvSpPr txBox="1"/>
          <p:nvPr/>
        </p:nvSpPr>
        <p:spPr>
          <a:xfrm>
            <a:off x="1555913" y="3288467"/>
            <a:ext cx="1385316" cy="400110"/>
          </a:xfrm>
          <a:prstGeom prst="rect">
            <a:avLst/>
          </a:prstGeom>
          <a:noFill/>
        </p:spPr>
        <p:txBody>
          <a:bodyPr wrap="none" rtlCol="0">
            <a:spAutoFit/>
          </a:bodyPr>
          <a:lstStyle/>
          <a:p>
            <a:r>
              <a:rPr lang="en-US" sz="2000" dirty="0">
                <a:solidFill>
                  <a:srgbClr val="002060"/>
                </a:solidFill>
              </a:rPr>
              <a:t>Class Name</a:t>
            </a:r>
          </a:p>
        </p:txBody>
      </p:sp>
      <p:sp>
        <p:nvSpPr>
          <p:cNvPr id="6" name="TextBox 5">
            <a:extLst>
              <a:ext uri="{FF2B5EF4-FFF2-40B4-BE49-F238E27FC236}">
                <a16:creationId xmlns:a16="http://schemas.microsoft.com/office/drawing/2014/main" id="{DE0E9253-4258-B5DB-A553-82069FBD7965}"/>
              </a:ext>
            </a:extLst>
          </p:cNvPr>
          <p:cNvSpPr txBox="1"/>
          <p:nvPr/>
        </p:nvSpPr>
        <p:spPr>
          <a:xfrm>
            <a:off x="1699522" y="3908999"/>
            <a:ext cx="1618648" cy="400110"/>
          </a:xfrm>
          <a:prstGeom prst="rect">
            <a:avLst/>
          </a:prstGeom>
          <a:noFill/>
        </p:spPr>
        <p:txBody>
          <a:bodyPr wrap="none" rtlCol="0">
            <a:spAutoFit/>
          </a:bodyPr>
          <a:lstStyle/>
          <a:p>
            <a:r>
              <a:rPr lang="en-US" sz="2000" dirty="0">
                <a:solidFill>
                  <a:srgbClr val="002060"/>
                </a:solidFill>
              </a:rPr>
              <a:t>Data member</a:t>
            </a:r>
          </a:p>
        </p:txBody>
      </p:sp>
      <p:sp>
        <p:nvSpPr>
          <p:cNvPr id="8" name="TextBox 7">
            <a:extLst>
              <a:ext uri="{FF2B5EF4-FFF2-40B4-BE49-F238E27FC236}">
                <a16:creationId xmlns:a16="http://schemas.microsoft.com/office/drawing/2014/main" id="{1F0F20C4-28A7-5A98-86A9-4FED9C4FAA34}"/>
              </a:ext>
            </a:extLst>
          </p:cNvPr>
          <p:cNvSpPr txBox="1"/>
          <p:nvPr/>
        </p:nvSpPr>
        <p:spPr>
          <a:xfrm>
            <a:off x="2508846" y="4529531"/>
            <a:ext cx="1122680" cy="400110"/>
          </a:xfrm>
          <a:prstGeom prst="rect">
            <a:avLst/>
          </a:prstGeom>
          <a:noFill/>
        </p:spPr>
        <p:txBody>
          <a:bodyPr wrap="none" rtlCol="0">
            <a:spAutoFit/>
          </a:bodyPr>
          <a:lstStyle/>
          <a:p>
            <a:r>
              <a:rPr lang="en-US" sz="2000" dirty="0">
                <a:solidFill>
                  <a:srgbClr val="002060"/>
                </a:solidFill>
              </a:rPr>
              <a:t>Methods</a:t>
            </a:r>
          </a:p>
        </p:txBody>
      </p:sp>
    </p:spTree>
    <p:extLst>
      <p:ext uri="{BB962C8B-B14F-4D97-AF65-F5344CB8AC3E}">
        <p14:creationId xmlns:p14="http://schemas.microsoft.com/office/powerpoint/2010/main" val="1580848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061090D-416C-B936-387B-30A0649E606C}"/>
              </a:ext>
            </a:extLst>
          </p:cNvPr>
          <p:cNvSpPr/>
          <p:nvPr/>
        </p:nvSpPr>
        <p:spPr>
          <a:xfrm>
            <a:off x="76199" y="2133600"/>
            <a:ext cx="3886201" cy="2667000"/>
          </a:xfrm>
          <a:prstGeom prst="rect">
            <a:avLst/>
          </a:prstGeom>
          <a:solidFill>
            <a:srgbClr val="FF99FF"/>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064192FE-CC28-4E25-B1FD-A47E2B9D0E18}"/>
              </a:ext>
            </a:extLst>
          </p:cNvPr>
          <p:cNvSpPr>
            <a:spLocks noGrp="1"/>
          </p:cNvSpPr>
          <p:nvPr>
            <p:ph sz="half" idx="1"/>
          </p:nvPr>
        </p:nvSpPr>
        <p:spPr>
          <a:xfrm>
            <a:off x="76199" y="1600200"/>
            <a:ext cx="4419601" cy="4525963"/>
          </a:xfrm>
        </p:spPr>
        <p:txBody>
          <a:bodyPr/>
          <a:lstStyle/>
          <a:p>
            <a:pPr marL="0" indent="0">
              <a:buNone/>
            </a:pPr>
            <a:r>
              <a:rPr lang="en-US" dirty="0">
                <a:solidFill>
                  <a:srgbClr val="002060"/>
                </a:solidFill>
              </a:rPr>
              <a:t>Syntax:</a:t>
            </a:r>
          </a:p>
          <a:p>
            <a:pPr marL="0" indent="0">
              <a:buNone/>
            </a:pPr>
            <a:r>
              <a:rPr lang="en-US" sz="2400" dirty="0">
                <a:solidFill>
                  <a:srgbClr val="002060"/>
                </a:solidFill>
              </a:rPr>
              <a:t>class &lt;</a:t>
            </a:r>
            <a:r>
              <a:rPr lang="en-US" sz="2400" dirty="0" err="1">
                <a:solidFill>
                  <a:srgbClr val="002060"/>
                </a:solidFill>
              </a:rPr>
              <a:t>class_name</a:t>
            </a:r>
            <a:r>
              <a:rPr lang="en-US" sz="2400" dirty="0">
                <a:solidFill>
                  <a:srgbClr val="002060"/>
                </a:solidFill>
              </a:rPr>
              <a:t>&gt;{    </a:t>
            </a:r>
          </a:p>
          <a:p>
            <a:pPr marL="0" indent="0">
              <a:buNone/>
            </a:pPr>
            <a:r>
              <a:rPr lang="en-US" sz="2400" dirty="0">
                <a:solidFill>
                  <a:srgbClr val="002060"/>
                </a:solidFill>
              </a:rPr>
              <a:t>    fieldname: </a:t>
            </a:r>
            <a:r>
              <a:rPr lang="en-US" sz="2400" dirty="0" err="1">
                <a:solidFill>
                  <a:srgbClr val="002060"/>
                </a:solidFill>
              </a:rPr>
              <a:t>fieldType</a:t>
            </a:r>
            <a:r>
              <a:rPr lang="en-US" sz="2400" dirty="0">
                <a:solidFill>
                  <a:srgbClr val="002060"/>
                </a:solidFill>
              </a:rPr>
              <a:t>;    </a:t>
            </a:r>
          </a:p>
          <a:p>
            <a:pPr marL="0" indent="0">
              <a:buNone/>
            </a:pPr>
            <a:r>
              <a:rPr lang="en-US" sz="2400" dirty="0">
                <a:solidFill>
                  <a:srgbClr val="002060"/>
                </a:solidFill>
              </a:rPr>
              <a:t>    </a:t>
            </a:r>
            <a:r>
              <a:rPr lang="en-US" sz="2400" dirty="0" err="1">
                <a:solidFill>
                  <a:srgbClr val="002060"/>
                </a:solidFill>
              </a:rPr>
              <a:t>methodName:returnType</a:t>
            </a:r>
            <a:r>
              <a:rPr lang="en-US" sz="2400" dirty="0">
                <a:solidFill>
                  <a:srgbClr val="002060"/>
                </a:solidFill>
              </a:rPr>
              <a:t>{</a:t>
            </a:r>
          </a:p>
          <a:p>
            <a:pPr marL="0" indent="0">
              <a:buNone/>
            </a:pPr>
            <a:r>
              <a:rPr lang="en-US" sz="2400" dirty="0">
                <a:solidFill>
                  <a:srgbClr val="002060"/>
                </a:solidFill>
              </a:rPr>
              <a:t>			}    </a:t>
            </a:r>
          </a:p>
          <a:p>
            <a:pPr marL="0" indent="0">
              <a:buNone/>
            </a:pPr>
            <a:r>
              <a:rPr lang="en-US" sz="2400" dirty="0">
                <a:solidFill>
                  <a:srgbClr val="002060"/>
                </a:solidFill>
              </a:rPr>
              <a:t>}  </a:t>
            </a:r>
          </a:p>
          <a:p>
            <a:pPr marL="0" indent="0">
              <a:buNone/>
            </a:pPr>
            <a:endParaRPr lang="en-US" dirty="0"/>
          </a:p>
        </p:txBody>
      </p:sp>
      <p:sp>
        <p:nvSpPr>
          <p:cNvPr id="5" name="Rectangle 4">
            <a:extLst>
              <a:ext uri="{FF2B5EF4-FFF2-40B4-BE49-F238E27FC236}">
                <a16:creationId xmlns:a16="http://schemas.microsoft.com/office/drawing/2014/main" id="{D16AFA00-AFDE-B5B7-DC0F-D0B453821C09}"/>
              </a:ext>
            </a:extLst>
          </p:cNvPr>
          <p:cNvSpPr/>
          <p:nvPr/>
        </p:nvSpPr>
        <p:spPr>
          <a:xfrm>
            <a:off x="4495800" y="1600200"/>
            <a:ext cx="4038600" cy="3048000"/>
          </a:xfrm>
          <a:prstGeom prst="rect">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81FE48-A683-371C-BDEA-EEBEE2880FF3}"/>
              </a:ext>
            </a:extLst>
          </p:cNvPr>
          <p:cNvSpPr>
            <a:spLocks noGrp="1"/>
          </p:cNvSpPr>
          <p:nvPr>
            <p:ph sz="half" idx="2"/>
          </p:nvPr>
        </p:nvSpPr>
        <p:spPr>
          <a:xfrm>
            <a:off x="4648200" y="1600200"/>
            <a:ext cx="4419600" cy="4525963"/>
          </a:xfrm>
        </p:spPr>
        <p:txBody>
          <a:bodyPr>
            <a:normAutofit/>
          </a:bodyPr>
          <a:lstStyle/>
          <a:p>
            <a:pPr marL="0" indent="0">
              <a:buNone/>
            </a:pPr>
            <a:r>
              <a:rPr lang="en-US" sz="2400" dirty="0">
                <a:solidFill>
                  <a:srgbClr val="002060"/>
                </a:solidFill>
              </a:rPr>
              <a:t>class Employee{</a:t>
            </a:r>
          </a:p>
          <a:p>
            <a:pPr marL="0" indent="0">
              <a:buNone/>
            </a:pPr>
            <a:r>
              <a:rPr lang="en-US" sz="2400" dirty="0">
                <a:solidFill>
                  <a:srgbClr val="002060"/>
                </a:solidFill>
              </a:rPr>
              <a:t>private </a:t>
            </a:r>
            <a:r>
              <a:rPr lang="en-US" sz="2400" dirty="0" err="1">
                <a:solidFill>
                  <a:srgbClr val="002060"/>
                </a:solidFill>
              </a:rPr>
              <a:t>empName</a:t>
            </a:r>
            <a:r>
              <a:rPr lang="en-US" sz="2400" dirty="0">
                <a:solidFill>
                  <a:srgbClr val="002060"/>
                </a:solidFill>
              </a:rPr>
              <a:t>: string;</a:t>
            </a:r>
          </a:p>
          <a:p>
            <a:pPr marL="0" indent="0">
              <a:buNone/>
            </a:pPr>
            <a:r>
              <a:rPr lang="en-US" sz="2400" dirty="0">
                <a:solidFill>
                  <a:srgbClr val="002060"/>
                </a:solidFill>
              </a:rPr>
              <a:t>public </a:t>
            </a:r>
            <a:r>
              <a:rPr lang="en-US" sz="2400" dirty="0" err="1">
                <a:solidFill>
                  <a:srgbClr val="002060"/>
                </a:solidFill>
              </a:rPr>
              <a:t>getName</a:t>
            </a:r>
            <a:r>
              <a:rPr lang="en-US" sz="2400" dirty="0">
                <a:solidFill>
                  <a:srgbClr val="002060"/>
                </a:solidFill>
              </a:rPr>
              <a:t>():void{</a:t>
            </a:r>
          </a:p>
          <a:p>
            <a:pPr marL="0" indent="0">
              <a:buNone/>
            </a:pPr>
            <a:r>
              <a:rPr lang="en-US" sz="2400" dirty="0">
                <a:solidFill>
                  <a:srgbClr val="002060"/>
                </a:solidFill>
              </a:rPr>
              <a:t>console.log(</a:t>
            </a:r>
            <a:r>
              <a:rPr lang="en-US" sz="2400" dirty="0" err="1">
                <a:solidFill>
                  <a:srgbClr val="002060"/>
                </a:solidFill>
              </a:rPr>
              <a:t>this.empName</a:t>
            </a:r>
            <a:r>
              <a:rPr lang="en-US" sz="2400" dirty="0">
                <a:solidFill>
                  <a:srgbClr val="002060"/>
                </a:solidFill>
              </a:rPr>
              <a:t>);</a:t>
            </a:r>
          </a:p>
          <a:p>
            <a:pPr marL="0" indent="0">
              <a:buNone/>
            </a:pPr>
            <a:r>
              <a:rPr lang="en-US" sz="2400" dirty="0">
                <a:solidFill>
                  <a:srgbClr val="002060"/>
                </a:solidFill>
              </a:rPr>
              <a:t>} </a:t>
            </a:r>
          </a:p>
          <a:p>
            <a:pPr marL="0" indent="0">
              <a:buNone/>
            </a:pPr>
            <a:r>
              <a:rPr lang="en-US" sz="2400" dirty="0">
                <a:solidFill>
                  <a:srgbClr val="002060"/>
                </a:solidFill>
              </a:rPr>
              <a:t>}</a:t>
            </a:r>
          </a:p>
          <a:p>
            <a:endParaRPr lang="en-US" dirty="0"/>
          </a:p>
        </p:txBody>
      </p:sp>
      <p:sp>
        <p:nvSpPr>
          <p:cNvPr id="4" name="TextBox 3">
            <a:extLst>
              <a:ext uri="{FF2B5EF4-FFF2-40B4-BE49-F238E27FC236}">
                <a16:creationId xmlns:a16="http://schemas.microsoft.com/office/drawing/2014/main" id="{116B4175-3C0E-27DD-4658-C9FD09517D61}"/>
              </a:ext>
            </a:extLst>
          </p:cNvPr>
          <p:cNvSpPr txBox="1"/>
          <p:nvPr/>
        </p:nvSpPr>
        <p:spPr>
          <a:xfrm>
            <a:off x="4648200" y="990600"/>
            <a:ext cx="1241878" cy="461665"/>
          </a:xfrm>
          <a:prstGeom prst="rect">
            <a:avLst/>
          </a:prstGeom>
          <a:noFill/>
        </p:spPr>
        <p:txBody>
          <a:bodyPr wrap="none" rtlCol="0">
            <a:spAutoFit/>
          </a:bodyPr>
          <a:lstStyle/>
          <a:p>
            <a:r>
              <a:rPr lang="en-US" sz="2400" dirty="0">
                <a:solidFill>
                  <a:srgbClr val="002060"/>
                </a:solidFill>
              </a:rPr>
              <a:t>Example</a:t>
            </a:r>
          </a:p>
        </p:txBody>
      </p:sp>
    </p:spTree>
    <p:extLst>
      <p:ext uri="{BB962C8B-B14F-4D97-AF65-F5344CB8AC3E}">
        <p14:creationId xmlns:p14="http://schemas.microsoft.com/office/powerpoint/2010/main" val="3146438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EEF51-866A-4E14-817C-F9FCCC456753}"/>
              </a:ext>
            </a:extLst>
          </p:cNvPr>
          <p:cNvSpPr>
            <a:spLocks noGrp="1"/>
          </p:cNvSpPr>
          <p:nvPr>
            <p:ph idx="1"/>
          </p:nvPr>
        </p:nvSpPr>
        <p:spPr/>
        <p:txBody>
          <a:bodyPr/>
          <a:lstStyle/>
          <a:p>
            <a:pPr marL="0" indent="0">
              <a:buNone/>
            </a:pPr>
            <a:r>
              <a:rPr lang="en-US" b="1" dirty="0"/>
              <a:t>Creating an object of class</a:t>
            </a:r>
          </a:p>
          <a:p>
            <a:pPr marL="0" indent="0">
              <a:buNone/>
            </a:pPr>
            <a:r>
              <a:rPr lang="en-US" b="1" dirty="0"/>
              <a:t>Syntax</a:t>
            </a:r>
            <a:endParaRPr lang="en-US" dirty="0"/>
          </a:p>
          <a:p>
            <a:pPr marL="0" indent="0">
              <a:buNone/>
            </a:pPr>
            <a:r>
              <a:rPr lang="en-US" dirty="0">
                <a:solidFill>
                  <a:srgbClr val="002060"/>
                </a:solidFill>
              </a:rPr>
              <a:t>let </a:t>
            </a:r>
            <a:r>
              <a:rPr lang="en-US" dirty="0" err="1">
                <a:solidFill>
                  <a:srgbClr val="002060"/>
                </a:solidFill>
              </a:rPr>
              <a:t>object_name</a:t>
            </a:r>
            <a:r>
              <a:rPr lang="en-US" dirty="0">
                <a:solidFill>
                  <a:srgbClr val="002060"/>
                </a:solidFill>
              </a:rPr>
              <a:t> = new </a:t>
            </a:r>
            <a:r>
              <a:rPr lang="en-US" dirty="0" err="1">
                <a:solidFill>
                  <a:srgbClr val="002060"/>
                </a:solidFill>
              </a:rPr>
              <a:t>class_name</a:t>
            </a:r>
            <a:r>
              <a:rPr lang="en-US" dirty="0">
                <a:solidFill>
                  <a:srgbClr val="002060"/>
                </a:solidFill>
              </a:rPr>
              <a:t>(parameter) </a:t>
            </a:r>
            <a:r>
              <a:rPr lang="en-US" dirty="0"/>
              <a:t> </a:t>
            </a:r>
          </a:p>
          <a:p>
            <a:pPr marL="0" indent="0">
              <a:buNone/>
            </a:pPr>
            <a:endParaRPr lang="en-US" dirty="0"/>
          </a:p>
        </p:txBody>
      </p:sp>
    </p:spTree>
    <p:extLst>
      <p:ext uri="{BB962C8B-B14F-4D97-AF65-F5344CB8AC3E}">
        <p14:creationId xmlns:p14="http://schemas.microsoft.com/office/powerpoint/2010/main" val="162391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26CA08C-DA8B-168F-24D6-4706D7AEB80E}"/>
              </a:ext>
            </a:extLst>
          </p:cNvPr>
          <p:cNvSpPr/>
          <p:nvPr/>
        </p:nvSpPr>
        <p:spPr>
          <a:xfrm>
            <a:off x="304800" y="2895600"/>
            <a:ext cx="6096000" cy="2438400"/>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3B7FD642-94A3-43F8-B5C6-250E94B3F1F8}"/>
              </a:ext>
            </a:extLst>
          </p:cNvPr>
          <p:cNvSpPr>
            <a:spLocks noGrp="1"/>
          </p:cNvSpPr>
          <p:nvPr>
            <p:ph idx="1"/>
          </p:nvPr>
        </p:nvSpPr>
        <p:spPr>
          <a:xfrm>
            <a:off x="457200" y="914400"/>
            <a:ext cx="8229600" cy="4191001"/>
          </a:xfrm>
        </p:spPr>
        <p:txBody>
          <a:bodyPr>
            <a:normAutofit fontScale="77500" lnSpcReduction="20000"/>
          </a:bodyPr>
          <a:lstStyle/>
          <a:p>
            <a:pPr marL="0" indent="0" algn="just">
              <a:buNone/>
            </a:pPr>
            <a:r>
              <a:rPr lang="en-US" dirty="0">
                <a:solidFill>
                  <a:srgbClr val="002060"/>
                </a:solidFill>
              </a:rPr>
              <a:t>A constructor is used to </a:t>
            </a:r>
            <a:r>
              <a:rPr lang="en-US" b="1" dirty="0">
                <a:solidFill>
                  <a:srgbClr val="002060"/>
                </a:solidFill>
              </a:rPr>
              <a:t>initialize</a:t>
            </a:r>
            <a:r>
              <a:rPr lang="en-US" dirty="0">
                <a:solidFill>
                  <a:srgbClr val="002060"/>
                </a:solidFill>
              </a:rPr>
              <a:t> an object. In TypeScript, the constructor method is always defined with the name "</a:t>
            </a:r>
            <a:r>
              <a:rPr lang="en-US" b="1" dirty="0">
                <a:solidFill>
                  <a:srgbClr val="002060"/>
                </a:solidFill>
              </a:rPr>
              <a:t>constructor</a:t>
            </a:r>
            <a:r>
              <a:rPr lang="en-US" dirty="0">
                <a:solidFill>
                  <a:srgbClr val="002060"/>
                </a:solidFill>
              </a:rPr>
              <a:t>." In the constructor, we can access the member of a class by using </a:t>
            </a:r>
            <a:r>
              <a:rPr lang="en-US" b="1" dirty="0">
                <a:solidFill>
                  <a:srgbClr val="002060"/>
                </a:solidFill>
              </a:rPr>
              <a:t>this</a:t>
            </a:r>
            <a:r>
              <a:rPr lang="en-US" dirty="0">
                <a:solidFill>
                  <a:srgbClr val="002060"/>
                </a:solidFill>
              </a:rPr>
              <a:t> keyword.</a:t>
            </a:r>
          </a:p>
          <a:p>
            <a:pPr marL="0" indent="0">
              <a:buNone/>
            </a:pPr>
            <a:r>
              <a:rPr lang="en-US" dirty="0">
                <a:solidFill>
                  <a:srgbClr val="002060"/>
                </a:solidFill>
              </a:rPr>
              <a:t>//defining constructor   </a:t>
            </a:r>
          </a:p>
          <a:p>
            <a:pPr marL="0" indent="0">
              <a:buNone/>
            </a:pPr>
            <a:endParaRPr lang="en-US" dirty="0">
              <a:solidFill>
                <a:srgbClr val="002060"/>
              </a:solidFill>
            </a:endParaRPr>
          </a:p>
          <a:p>
            <a:pPr marL="0" indent="0">
              <a:buNone/>
            </a:pPr>
            <a:r>
              <a:rPr lang="en-US" dirty="0">
                <a:solidFill>
                  <a:srgbClr val="002060"/>
                </a:solidFill>
              </a:rPr>
              <a:t>constructor(id: number, name: string) </a:t>
            </a:r>
          </a:p>
          <a:p>
            <a:pPr marL="0" indent="0">
              <a:buNone/>
            </a:pPr>
            <a:r>
              <a:rPr lang="en-US" dirty="0">
                <a:solidFill>
                  <a:srgbClr val="002060"/>
                </a:solidFill>
              </a:rPr>
              <a:t>{   </a:t>
            </a:r>
          </a:p>
          <a:p>
            <a:pPr marL="0" indent="0">
              <a:buNone/>
            </a:pPr>
            <a:r>
              <a:rPr lang="en-US" dirty="0">
                <a:solidFill>
                  <a:srgbClr val="002060"/>
                </a:solidFill>
              </a:rPr>
              <a:t>    this.id = id;  </a:t>
            </a:r>
          </a:p>
          <a:p>
            <a:pPr marL="0" indent="0">
              <a:buNone/>
            </a:pPr>
            <a:r>
              <a:rPr lang="en-US" dirty="0">
                <a:solidFill>
                  <a:srgbClr val="002060"/>
                </a:solidFill>
              </a:rPr>
              <a:t>    this.name = name;  </a:t>
            </a:r>
          </a:p>
          <a:p>
            <a:pPr marL="0" indent="0">
              <a:buNone/>
            </a:pPr>
            <a:r>
              <a:rPr lang="en-US" dirty="0">
                <a:solidFill>
                  <a:srgbClr val="002060"/>
                </a:solidFill>
              </a:rPr>
              <a:t>}    </a:t>
            </a:r>
          </a:p>
          <a:p>
            <a:pPr marL="0" indent="0" algn="just">
              <a:buNone/>
            </a:pPr>
            <a:endParaRPr lang="en-US" dirty="0"/>
          </a:p>
        </p:txBody>
      </p:sp>
    </p:spTree>
    <p:extLst>
      <p:ext uri="{BB962C8B-B14F-4D97-AF65-F5344CB8AC3E}">
        <p14:creationId xmlns:p14="http://schemas.microsoft.com/office/powerpoint/2010/main" val="561428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3376D7-4D7C-483B-BA37-DF798E700F73}"/>
              </a:ext>
            </a:extLst>
          </p:cNvPr>
          <p:cNvSpPr>
            <a:spLocks noGrp="1"/>
          </p:cNvSpPr>
          <p:nvPr>
            <p:ph idx="1"/>
          </p:nvPr>
        </p:nvSpPr>
        <p:spPr/>
        <p:txBody>
          <a:bodyPr/>
          <a:lstStyle/>
          <a:p>
            <a:pPr marL="0" indent="0" algn="just">
              <a:buNone/>
            </a:pPr>
            <a:r>
              <a:rPr lang="en-US" dirty="0">
                <a:solidFill>
                  <a:srgbClr val="002060"/>
                </a:solidFill>
              </a:rPr>
              <a:t>We can achieve this to make data members as private and to access these private data members using setter and getter accessor methods which should be public. </a:t>
            </a:r>
          </a:p>
        </p:txBody>
      </p:sp>
      <p:sp>
        <p:nvSpPr>
          <p:cNvPr id="3" name="Title 2">
            <a:extLst>
              <a:ext uri="{FF2B5EF4-FFF2-40B4-BE49-F238E27FC236}">
                <a16:creationId xmlns:a16="http://schemas.microsoft.com/office/drawing/2014/main" id="{0091F071-6F9C-489A-A5D0-C9739F4E8A4D}"/>
              </a:ext>
            </a:extLst>
          </p:cNvPr>
          <p:cNvSpPr>
            <a:spLocks noGrp="1"/>
          </p:cNvSpPr>
          <p:nvPr>
            <p:ph type="ctrTitle"/>
          </p:nvPr>
        </p:nvSpPr>
        <p:spPr/>
        <p:txBody>
          <a:bodyPr>
            <a:normAutofit fontScale="90000"/>
          </a:bodyPr>
          <a:lstStyle/>
          <a:p>
            <a:br>
              <a:rPr lang="en-US" dirty="0"/>
            </a:br>
            <a:r>
              <a:rPr lang="en-US" dirty="0"/>
              <a:t>Encapsulation</a:t>
            </a:r>
            <a:br>
              <a:rPr lang="en-US" dirty="0"/>
            </a:br>
            <a:endParaRPr lang="en-US" dirty="0"/>
          </a:p>
        </p:txBody>
      </p:sp>
    </p:spTree>
    <p:extLst>
      <p:ext uri="{BB962C8B-B14F-4D97-AF65-F5344CB8AC3E}">
        <p14:creationId xmlns:p14="http://schemas.microsoft.com/office/powerpoint/2010/main" val="1782989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7">
            <a:extLst>
              <a:ext uri="{FF2B5EF4-FFF2-40B4-BE49-F238E27FC236}">
                <a16:creationId xmlns:a16="http://schemas.microsoft.com/office/drawing/2014/main" id="{061A4B89-31E6-409C-AE2F-EB39DD3E88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745" y="1441450"/>
            <a:ext cx="1705367" cy="235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Picture 9">
            <a:extLst>
              <a:ext uri="{FF2B5EF4-FFF2-40B4-BE49-F238E27FC236}">
                <a16:creationId xmlns:a16="http://schemas.microsoft.com/office/drawing/2014/main" id="{932B0F84-0602-4CC5-A225-F6090684D1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625" y="1373188"/>
            <a:ext cx="1504950"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Picture 11">
            <a:extLst>
              <a:ext uri="{FF2B5EF4-FFF2-40B4-BE49-F238E27FC236}">
                <a16:creationId xmlns:a16="http://schemas.microsoft.com/office/drawing/2014/main" id="{032ADFAD-44ED-4E1C-936F-551BF7AC05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4267200"/>
            <a:ext cx="1409700" cy="2033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Straight Connector 17">
            <a:extLst>
              <a:ext uri="{FF2B5EF4-FFF2-40B4-BE49-F238E27FC236}">
                <a16:creationId xmlns:a16="http://schemas.microsoft.com/office/drawing/2014/main" id="{F0BBC028-D06E-4612-80C7-A796FAED2519}"/>
              </a:ext>
            </a:extLst>
          </p:cNvPr>
          <p:cNvCxnSpPr>
            <a:cxnSpLocks/>
            <a:stCxn id="55298" idx="2"/>
          </p:cNvCxnSpPr>
          <p:nvPr/>
        </p:nvCxnSpPr>
        <p:spPr>
          <a:xfrm flipH="1">
            <a:off x="1062039" y="3792538"/>
            <a:ext cx="12839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10BE9EF-AF48-4BB8-9679-669A70DCA3B8}"/>
              </a:ext>
            </a:extLst>
          </p:cNvPr>
          <p:cNvCxnSpPr>
            <a:stCxn id="55299" idx="2"/>
          </p:cNvCxnSpPr>
          <p:nvPr/>
        </p:nvCxnSpPr>
        <p:spPr>
          <a:xfrm>
            <a:off x="7023100" y="4186238"/>
            <a:ext cx="9525" cy="615950"/>
          </a:xfrm>
          <a:prstGeom prst="line">
            <a:avLst/>
          </a:prstGeom>
        </p:spPr>
        <p:style>
          <a:lnRef idx="1">
            <a:schemeClr val="accent1"/>
          </a:lnRef>
          <a:fillRef idx="0">
            <a:schemeClr val="accent1"/>
          </a:fillRef>
          <a:effectRef idx="0">
            <a:schemeClr val="accent1"/>
          </a:effectRef>
          <a:fontRef idx="minor">
            <a:schemeClr val="tx1"/>
          </a:fontRef>
        </p:style>
      </p:cxnSp>
      <p:sp>
        <p:nvSpPr>
          <p:cNvPr id="55303" name="TextBox 32">
            <a:extLst>
              <a:ext uri="{FF2B5EF4-FFF2-40B4-BE49-F238E27FC236}">
                <a16:creationId xmlns:a16="http://schemas.microsoft.com/office/drawing/2014/main" id="{011BD397-0E8C-47ED-AF06-B82239A48C08}"/>
              </a:ext>
            </a:extLst>
          </p:cNvPr>
          <p:cNvSpPr txBox="1">
            <a:spLocks noChangeArrowheads="1"/>
          </p:cNvSpPr>
          <p:nvPr/>
        </p:nvSpPr>
        <p:spPr bwMode="auto">
          <a:xfrm>
            <a:off x="1547813" y="144145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father</a:t>
            </a:r>
          </a:p>
        </p:txBody>
      </p:sp>
      <p:sp>
        <p:nvSpPr>
          <p:cNvPr id="55304" name="TextBox 33">
            <a:extLst>
              <a:ext uri="{FF2B5EF4-FFF2-40B4-BE49-F238E27FC236}">
                <a16:creationId xmlns:a16="http://schemas.microsoft.com/office/drawing/2014/main" id="{583CBE8C-45BC-4C3E-9F1E-024213294F29}"/>
              </a:ext>
            </a:extLst>
          </p:cNvPr>
          <p:cNvSpPr txBox="1">
            <a:spLocks noChangeArrowheads="1"/>
          </p:cNvSpPr>
          <p:nvPr/>
        </p:nvSpPr>
        <p:spPr bwMode="auto">
          <a:xfrm>
            <a:off x="7508875" y="1524000"/>
            <a:ext cx="884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mother</a:t>
            </a:r>
          </a:p>
        </p:txBody>
      </p:sp>
      <p:sp>
        <p:nvSpPr>
          <p:cNvPr id="55305" name="TextBox 34">
            <a:extLst>
              <a:ext uri="{FF2B5EF4-FFF2-40B4-BE49-F238E27FC236}">
                <a16:creationId xmlns:a16="http://schemas.microsoft.com/office/drawing/2014/main" id="{2F154251-A6C4-4F18-815F-2DD6F96C5581}"/>
              </a:ext>
            </a:extLst>
          </p:cNvPr>
          <p:cNvSpPr txBox="1">
            <a:spLocks noChangeArrowheads="1"/>
          </p:cNvSpPr>
          <p:nvPr/>
        </p:nvSpPr>
        <p:spPr bwMode="auto">
          <a:xfrm>
            <a:off x="4872038" y="5426075"/>
            <a:ext cx="631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child</a:t>
            </a:r>
          </a:p>
        </p:txBody>
      </p:sp>
      <p:sp>
        <p:nvSpPr>
          <p:cNvPr id="55308" name="TextBox 40">
            <a:extLst>
              <a:ext uri="{FF2B5EF4-FFF2-40B4-BE49-F238E27FC236}">
                <a16:creationId xmlns:a16="http://schemas.microsoft.com/office/drawing/2014/main" id="{58E64292-AD67-481F-8F00-51CE8B9F88D6}"/>
              </a:ext>
            </a:extLst>
          </p:cNvPr>
          <p:cNvSpPr txBox="1">
            <a:spLocks noChangeArrowheads="1"/>
          </p:cNvSpPr>
          <p:nvPr/>
        </p:nvSpPr>
        <p:spPr bwMode="auto">
          <a:xfrm>
            <a:off x="1828800" y="809943"/>
            <a:ext cx="45339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dirty="0">
                <a:highlight>
                  <a:srgbClr val="FFFF00"/>
                </a:highlight>
                <a:latin typeface="Verdana,Bold"/>
              </a:rPr>
              <a:t>Inheritance: reusability </a:t>
            </a:r>
            <a:endParaRPr lang="en-US" altLang="en-US" sz="1800" dirty="0">
              <a:highlight>
                <a:srgbClr val="FFFF00"/>
              </a:highlight>
              <a:latin typeface="Arial" panose="020B0604020202020204" pitchFamily="34" charset="0"/>
            </a:endParaRPr>
          </a:p>
        </p:txBody>
      </p:sp>
      <p:cxnSp>
        <p:nvCxnSpPr>
          <p:cNvPr id="43" name="Straight Arrow Connector 42">
            <a:extLst>
              <a:ext uri="{FF2B5EF4-FFF2-40B4-BE49-F238E27FC236}">
                <a16:creationId xmlns:a16="http://schemas.microsoft.com/office/drawing/2014/main" id="{6B8714D3-4D3B-4681-B64B-CC52A91B4222}"/>
              </a:ext>
            </a:extLst>
          </p:cNvPr>
          <p:cNvCxnSpPr/>
          <p:nvPr/>
        </p:nvCxnSpPr>
        <p:spPr>
          <a:xfrm>
            <a:off x="1062038" y="4516438"/>
            <a:ext cx="29003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99477F9-5513-4B5B-8386-280542476C33}"/>
              </a:ext>
            </a:extLst>
          </p:cNvPr>
          <p:cNvCxnSpPr/>
          <p:nvPr/>
        </p:nvCxnSpPr>
        <p:spPr>
          <a:xfrm flipH="1">
            <a:off x="4872038" y="4802188"/>
            <a:ext cx="21510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46981FA6-215E-40AA-A335-F164415B7FDE}"/>
              </a:ext>
            </a:extLst>
          </p:cNvPr>
          <p:cNvSpPr>
            <a:spLocks noGrp="1"/>
          </p:cNvSpPr>
          <p:nvPr>
            <p:ph type="title"/>
          </p:nvPr>
        </p:nvSpPr>
        <p:spPr/>
        <p:txBody>
          <a:bodyPr/>
          <a:lstStyle/>
          <a:p>
            <a:pPr algn="l" eaLnBrk="1" hangingPunct="1"/>
            <a:r>
              <a:rPr lang="en-US" altLang="en-US" dirty="0"/>
              <a:t>Inheritance </a:t>
            </a:r>
          </a:p>
        </p:txBody>
      </p:sp>
      <p:sp>
        <p:nvSpPr>
          <p:cNvPr id="21507" name="Content Placeholder 2">
            <a:extLst>
              <a:ext uri="{FF2B5EF4-FFF2-40B4-BE49-F238E27FC236}">
                <a16:creationId xmlns:a16="http://schemas.microsoft.com/office/drawing/2014/main" id="{F2FB75FB-1BE3-47AE-AB3B-DE8E1D511ACC}"/>
              </a:ext>
            </a:extLst>
          </p:cNvPr>
          <p:cNvSpPr>
            <a:spLocks noGrp="1"/>
          </p:cNvSpPr>
          <p:nvPr>
            <p:ph idx="1"/>
          </p:nvPr>
        </p:nvSpPr>
        <p:spPr/>
        <p:txBody>
          <a:bodyPr>
            <a:normAutofit/>
          </a:bodyPr>
          <a:lstStyle/>
          <a:p>
            <a:pPr eaLnBrk="1" hangingPunct="1">
              <a:buFont typeface="Wingdings" panose="05000000000000000000" pitchFamily="2" charset="2"/>
              <a:buChar char="ü"/>
            </a:pPr>
            <a:r>
              <a:rPr lang="en-US" altLang="en-US" sz="2800" dirty="0"/>
              <a:t>One class can be derived from other class.</a:t>
            </a:r>
          </a:p>
          <a:p>
            <a:pPr eaLnBrk="1" hangingPunct="1">
              <a:buFont typeface="Wingdings" panose="05000000000000000000" pitchFamily="2" charset="2"/>
              <a:buChar char="ü"/>
            </a:pPr>
            <a:r>
              <a:rPr lang="en-US" altLang="en-US" sz="2800" dirty="0"/>
              <a:t>We can make the relationship between the classes.</a:t>
            </a:r>
          </a:p>
          <a:p>
            <a:pPr eaLnBrk="1" hangingPunct="1">
              <a:buFont typeface="Wingdings" panose="05000000000000000000" pitchFamily="2" charset="2"/>
              <a:buChar char="ü"/>
            </a:pPr>
            <a:r>
              <a:rPr lang="en-US" altLang="en-US" sz="2800" dirty="0"/>
              <a:t>We can re-use the functionality of classes</a:t>
            </a:r>
          </a:p>
          <a:p>
            <a:pPr eaLnBrk="1" hangingPunct="1">
              <a:buFont typeface="Wingdings" panose="05000000000000000000" pitchFamily="2" charset="2"/>
              <a:buChar char="ü"/>
            </a:pPr>
            <a:r>
              <a:rPr lang="en-US" altLang="en-US" sz="2800" dirty="0"/>
              <a:t>We can use different form of inheritance</a:t>
            </a:r>
          </a:p>
          <a:p>
            <a:pPr marL="0" indent="0" eaLnBrk="1" hangingPunct="1">
              <a:buNone/>
            </a:pPr>
            <a:endParaRPr lang="en-US" altLang="en-US" sz="2800" dirty="0"/>
          </a:p>
        </p:txBody>
      </p:sp>
      <p:sp>
        <p:nvSpPr>
          <p:cNvPr id="2" name="Rectangle 1">
            <a:extLst>
              <a:ext uri="{FF2B5EF4-FFF2-40B4-BE49-F238E27FC236}">
                <a16:creationId xmlns:a16="http://schemas.microsoft.com/office/drawing/2014/main" id="{8683DCA9-0DE8-41CD-A5FC-472D1AB6D23B}"/>
              </a:ext>
            </a:extLst>
          </p:cNvPr>
          <p:cNvSpPr/>
          <p:nvPr/>
        </p:nvSpPr>
        <p:spPr>
          <a:xfrm>
            <a:off x="2743200" y="3862437"/>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 Class</a:t>
            </a:r>
          </a:p>
        </p:txBody>
      </p:sp>
      <p:sp>
        <p:nvSpPr>
          <p:cNvPr id="4" name="Arrow: Down 3">
            <a:extLst>
              <a:ext uri="{FF2B5EF4-FFF2-40B4-BE49-F238E27FC236}">
                <a16:creationId xmlns:a16="http://schemas.microsoft.com/office/drawing/2014/main" id="{09EF0FA7-1AC7-4040-A185-28BF01FA3E12}"/>
              </a:ext>
            </a:extLst>
          </p:cNvPr>
          <p:cNvSpPr/>
          <p:nvPr/>
        </p:nvSpPr>
        <p:spPr>
          <a:xfrm>
            <a:off x="3276600" y="4395837"/>
            <a:ext cx="22860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53A1FB-B27E-4067-8125-6AB6D30D5A77}"/>
              </a:ext>
            </a:extLst>
          </p:cNvPr>
          <p:cNvSpPr/>
          <p:nvPr/>
        </p:nvSpPr>
        <p:spPr>
          <a:xfrm>
            <a:off x="2743200" y="5629105"/>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Derived Class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4308A5-726A-3E96-42AC-82B324AB9776}"/>
              </a:ext>
            </a:extLst>
          </p:cNvPr>
          <p:cNvSpPr>
            <a:spLocks noGrp="1"/>
          </p:cNvSpPr>
          <p:nvPr>
            <p:ph idx="1"/>
          </p:nvPr>
        </p:nvSpPr>
        <p:spPr>
          <a:xfrm>
            <a:off x="457200" y="1600201"/>
            <a:ext cx="3962400" cy="3505200"/>
          </a:xfrm>
        </p:spPr>
        <p:txBody>
          <a:bodyPr>
            <a:normAutofit lnSpcReduction="10000"/>
          </a:bodyPr>
          <a:lstStyle/>
          <a:p>
            <a:pPr marL="0" indent="0" algn="just">
              <a:buNone/>
            </a:pPr>
            <a:r>
              <a:rPr lang="en-US" sz="2400" dirty="0">
                <a:solidFill>
                  <a:srgbClr val="C00000"/>
                </a:solidFill>
              </a:rPr>
              <a:t>Base Class: </a:t>
            </a:r>
            <a:r>
              <a:rPr lang="en-US" sz="2400" dirty="0">
                <a:solidFill>
                  <a:srgbClr val="002060"/>
                </a:solidFill>
              </a:rPr>
              <a:t>Account with properties like balance, </a:t>
            </a:r>
            <a:r>
              <a:rPr lang="en-US" sz="2400" dirty="0" err="1">
                <a:solidFill>
                  <a:srgbClr val="002060"/>
                </a:solidFill>
              </a:rPr>
              <a:t>accountNumber</a:t>
            </a:r>
            <a:r>
              <a:rPr lang="en-US" sz="2400" dirty="0">
                <a:solidFill>
                  <a:srgbClr val="002060"/>
                </a:solidFill>
              </a:rPr>
              <a:t>, and methods like deposit() and withdraw().</a:t>
            </a:r>
          </a:p>
          <a:p>
            <a:pPr marL="0" indent="0" algn="just">
              <a:buNone/>
            </a:pPr>
            <a:r>
              <a:rPr lang="en-US" sz="2400" dirty="0">
                <a:solidFill>
                  <a:srgbClr val="C00000"/>
                </a:solidFill>
              </a:rPr>
              <a:t>Subclasses: </a:t>
            </a:r>
            <a:r>
              <a:rPr lang="en-US" sz="2400" dirty="0" err="1">
                <a:solidFill>
                  <a:srgbClr val="002060"/>
                </a:solidFill>
              </a:rPr>
              <a:t>SavingsAccount</a:t>
            </a:r>
            <a:r>
              <a:rPr lang="en-US" sz="2400" dirty="0">
                <a:solidFill>
                  <a:srgbClr val="002060"/>
                </a:solidFill>
              </a:rPr>
              <a:t>, </a:t>
            </a:r>
            <a:r>
              <a:rPr lang="en-US" sz="2400" dirty="0" err="1">
                <a:solidFill>
                  <a:srgbClr val="002060"/>
                </a:solidFill>
              </a:rPr>
              <a:t>CreditAccount</a:t>
            </a:r>
            <a:r>
              <a:rPr lang="en-US" sz="2400" dirty="0">
                <a:solidFill>
                  <a:srgbClr val="002060"/>
                </a:solidFill>
              </a:rPr>
              <a:t>, inheriting common attributes and adding specific rules (e.g., interest rates, transaction fees, credit limits).</a:t>
            </a:r>
          </a:p>
        </p:txBody>
      </p:sp>
      <p:sp>
        <p:nvSpPr>
          <p:cNvPr id="3" name="Title 2">
            <a:extLst>
              <a:ext uri="{FF2B5EF4-FFF2-40B4-BE49-F238E27FC236}">
                <a16:creationId xmlns:a16="http://schemas.microsoft.com/office/drawing/2014/main" id="{63EABD9E-3F5B-0FCD-91E6-3820E05519B5}"/>
              </a:ext>
            </a:extLst>
          </p:cNvPr>
          <p:cNvSpPr>
            <a:spLocks noGrp="1"/>
          </p:cNvSpPr>
          <p:nvPr>
            <p:ph type="ctrTitle"/>
          </p:nvPr>
        </p:nvSpPr>
        <p:spPr/>
        <p:txBody>
          <a:bodyPr>
            <a:normAutofit fontScale="90000"/>
          </a:bodyPr>
          <a:lstStyle/>
          <a:p>
            <a:br>
              <a:rPr lang="en-US" sz="4400" dirty="0">
                <a:solidFill>
                  <a:srgbClr val="002060"/>
                </a:solidFill>
              </a:rPr>
            </a:br>
            <a:r>
              <a:rPr lang="en-US" sz="4400" dirty="0">
                <a:solidFill>
                  <a:srgbClr val="C00000"/>
                </a:solidFill>
              </a:rPr>
              <a:t>Bank Account Hierarchy</a:t>
            </a:r>
            <a:br>
              <a:rPr lang="en-US" sz="4400" dirty="0">
                <a:solidFill>
                  <a:srgbClr val="002060"/>
                </a:solidFill>
              </a:rPr>
            </a:br>
            <a:endParaRPr lang="en-US" dirty="0"/>
          </a:p>
        </p:txBody>
      </p:sp>
      <p:sp>
        <p:nvSpPr>
          <p:cNvPr id="5" name="Rectangle 4">
            <a:extLst>
              <a:ext uri="{FF2B5EF4-FFF2-40B4-BE49-F238E27FC236}">
                <a16:creationId xmlns:a16="http://schemas.microsoft.com/office/drawing/2014/main" id="{248667BE-15B0-3ED5-E83C-09976135A95B}"/>
              </a:ext>
            </a:extLst>
          </p:cNvPr>
          <p:cNvSpPr/>
          <p:nvPr/>
        </p:nvSpPr>
        <p:spPr>
          <a:xfrm>
            <a:off x="6096000" y="1600201"/>
            <a:ext cx="2057400" cy="2133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8B81AD9F-2310-E2B9-216B-15D43AE13F6F}"/>
              </a:ext>
            </a:extLst>
          </p:cNvPr>
          <p:cNvSpPr/>
          <p:nvPr/>
        </p:nvSpPr>
        <p:spPr>
          <a:xfrm>
            <a:off x="6098345" y="4495800"/>
            <a:ext cx="2057400" cy="2133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425358E-CE4B-8066-7BDC-3A12F9110CB3}"/>
              </a:ext>
            </a:extLst>
          </p:cNvPr>
          <p:cNvCxnSpPr/>
          <p:nvPr/>
        </p:nvCxnSpPr>
        <p:spPr>
          <a:xfrm>
            <a:off x="7010400" y="3733800"/>
            <a:ext cx="0" cy="762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0492A19B-0530-A0B6-8EF6-B352C6B77E6E}"/>
              </a:ext>
            </a:extLst>
          </p:cNvPr>
          <p:cNvCxnSpPr/>
          <p:nvPr/>
        </p:nvCxnSpPr>
        <p:spPr>
          <a:xfrm>
            <a:off x="6096000" y="2133600"/>
            <a:ext cx="2057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5AB877B-4247-F07E-1CE6-C118B04A82DD}"/>
              </a:ext>
            </a:extLst>
          </p:cNvPr>
          <p:cNvCxnSpPr/>
          <p:nvPr/>
        </p:nvCxnSpPr>
        <p:spPr>
          <a:xfrm>
            <a:off x="6096000" y="2895600"/>
            <a:ext cx="2057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3C9D44E-0F41-797B-4F63-ED79D52CC576}"/>
              </a:ext>
            </a:extLst>
          </p:cNvPr>
          <p:cNvCxnSpPr/>
          <p:nvPr/>
        </p:nvCxnSpPr>
        <p:spPr>
          <a:xfrm>
            <a:off x="6096000" y="5070232"/>
            <a:ext cx="2057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CF9CB709-1EB6-9AA4-3B45-622BA6EE21FF}"/>
              </a:ext>
            </a:extLst>
          </p:cNvPr>
          <p:cNvCxnSpPr/>
          <p:nvPr/>
        </p:nvCxnSpPr>
        <p:spPr>
          <a:xfrm>
            <a:off x="6096000" y="5715000"/>
            <a:ext cx="2057400"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DB31FA2-0F51-6729-FE43-2A13331B0D40}"/>
              </a:ext>
            </a:extLst>
          </p:cNvPr>
          <p:cNvSpPr txBox="1"/>
          <p:nvPr/>
        </p:nvSpPr>
        <p:spPr>
          <a:xfrm>
            <a:off x="6534564" y="1673386"/>
            <a:ext cx="951671" cy="369332"/>
          </a:xfrm>
          <a:prstGeom prst="rect">
            <a:avLst/>
          </a:prstGeom>
          <a:noFill/>
        </p:spPr>
        <p:txBody>
          <a:bodyPr wrap="none" rtlCol="0">
            <a:spAutoFit/>
          </a:bodyPr>
          <a:lstStyle/>
          <a:p>
            <a:r>
              <a:rPr lang="en-US" dirty="0"/>
              <a:t>Account</a:t>
            </a:r>
          </a:p>
        </p:txBody>
      </p:sp>
      <p:sp>
        <p:nvSpPr>
          <p:cNvPr id="17" name="TextBox 16">
            <a:extLst>
              <a:ext uri="{FF2B5EF4-FFF2-40B4-BE49-F238E27FC236}">
                <a16:creationId xmlns:a16="http://schemas.microsoft.com/office/drawing/2014/main" id="{C53FEF87-14AA-3F67-860E-4D166A7D942F}"/>
              </a:ext>
            </a:extLst>
          </p:cNvPr>
          <p:cNvSpPr txBox="1"/>
          <p:nvPr/>
        </p:nvSpPr>
        <p:spPr>
          <a:xfrm>
            <a:off x="6495635" y="2315251"/>
            <a:ext cx="990600" cy="369332"/>
          </a:xfrm>
          <a:prstGeom prst="rect">
            <a:avLst/>
          </a:prstGeom>
          <a:noFill/>
        </p:spPr>
        <p:txBody>
          <a:bodyPr wrap="square">
            <a:spAutoFit/>
          </a:bodyPr>
          <a:lstStyle/>
          <a:p>
            <a:r>
              <a:rPr lang="en-US" sz="1800" dirty="0">
                <a:solidFill>
                  <a:srgbClr val="002060"/>
                </a:solidFill>
              </a:rPr>
              <a:t>balance</a:t>
            </a:r>
            <a:endParaRPr lang="en-US" dirty="0"/>
          </a:p>
        </p:txBody>
      </p:sp>
    </p:spTree>
    <p:extLst>
      <p:ext uri="{BB962C8B-B14F-4D97-AF65-F5344CB8AC3E}">
        <p14:creationId xmlns:p14="http://schemas.microsoft.com/office/powerpoint/2010/main" val="3496954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D4BCC-BDD2-43E2-AACB-D772C01DF839}"/>
              </a:ext>
            </a:extLst>
          </p:cNvPr>
          <p:cNvSpPr>
            <a:spLocks noGrp="1"/>
          </p:cNvSpPr>
          <p:nvPr>
            <p:ph type="title"/>
          </p:nvPr>
        </p:nvSpPr>
        <p:spPr/>
        <p:txBody>
          <a:bodyPr>
            <a:normAutofit/>
          </a:bodyPr>
          <a:lstStyle/>
          <a:p>
            <a:pPr algn="l"/>
            <a:r>
              <a:rPr lang="en-US" sz="3200" dirty="0">
                <a:latin typeface="Verdana" panose="020B0604030504040204" pitchFamily="34" charset="0"/>
                <a:ea typeface="Verdana" panose="020B0604030504040204" pitchFamily="34" charset="0"/>
              </a:rPr>
              <a:t>I</a:t>
            </a:r>
            <a:r>
              <a:rPr lang="en-US" sz="3200" u="none" strike="noStrike" baseline="0" dirty="0">
                <a:latin typeface="Verdana" panose="020B0604030504040204" pitchFamily="34" charset="0"/>
                <a:ea typeface="Verdana" panose="020B0604030504040204" pitchFamily="34" charset="0"/>
              </a:rPr>
              <a:t>nheritance: types of inheritance</a:t>
            </a:r>
            <a:endParaRPr lang="en-US" sz="6600" dirty="0">
              <a:latin typeface="Verdana" panose="020B0604030504040204" pitchFamily="34" charset="0"/>
              <a:ea typeface="Verdana" panose="020B0604030504040204" pitchFamily="34" charset="0"/>
            </a:endParaRPr>
          </a:p>
        </p:txBody>
      </p:sp>
      <p:sp>
        <p:nvSpPr>
          <p:cNvPr id="4" name="Rectangle 3">
            <a:extLst>
              <a:ext uri="{FF2B5EF4-FFF2-40B4-BE49-F238E27FC236}">
                <a16:creationId xmlns:a16="http://schemas.microsoft.com/office/drawing/2014/main" id="{CBA85DE0-9C62-4E92-BBC9-C48DB5701795}"/>
              </a:ext>
            </a:extLst>
          </p:cNvPr>
          <p:cNvSpPr/>
          <p:nvPr/>
        </p:nvSpPr>
        <p:spPr>
          <a:xfrm>
            <a:off x="762000" y="22860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cxnSp>
        <p:nvCxnSpPr>
          <p:cNvPr id="6" name="Straight Arrow Connector 5">
            <a:extLst>
              <a:ext uri="{FF2B5EF4-FFF2-40B4-BE49-F238E27FC236}">
                <a16:creationId xmlns:a16="http://schemas.microsoft.com/office/drawing/2014/main" id="{2C2FB630-15AE-4E02-A8FB-DAC90C59C3EC}"/>
              </a:ext>
            </a:extLst>
          </p:cNvPr>
          <p:cNvCxnSpPr/>
          <p:nvPr/>
        </p:nvCxnSpPr>
        <p:spPr>
          <a:xfrm>
            <a:off x="1219200" y="2895600"/>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CEBCE29-FCAE-42CF-A2E1-F8A4DED429AD}"/>
              </a:ext>
            </a:extLst>
          </p:cNvPr>
          <p:cNvSpPr/>
          <p:nvPr/>
        </p:nvSpPr>
        <p:spPr>
          <a:xfrm>
            <a:off x="762026" y="4282281"/>
            <a:ext cx="99057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8" name="Rectangle 7">
            <a:extLst>
              <a:ext uri="{FF2B5EF4-FFF2-40B4-BE49-F238E27FC236}">
                <a16:creationId xmlns:a16="http://schemas.microsoft.com/office/drawing/2014/main" id="{93EA1842-5DA9-4C7A-8798-DD80EB78494D}"/>
              </a:ext>
            </a:extLst>
          </p:cNvPr>
          <p:cNvSpPr/>
          <p:nvPr/>
        </p:nvSpPr>
        <p:spPr>
          <a:xfrm>
            <a:off x="2895600" y="2286000"/>
            <a:ext cx="914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cxnSp>
        <p:nvCxnSpPr>
          <p:cNvPr id="10" name="Straight Arrow Connector 9">
            <a:extLst>
              <a:ext uri="{FF2B5EF4-FFF2-40B4-BE49-F238E27FC236}">
                <a16:creationId xmlns:a16="http://schemas.microsoft.com/office/drawing/2014/main" id="{4EC934B8-8023-4A65-AB8C-6D299A439F2D}"/>
              </a:ext>
            </a:extLst>
          </p:cNvPr>
          <p:cNvCxnSpPr/>
          <p:nvPr/>
        </p:nvCxnSpPr>
        <p:spPr>
          <a:xfrm>
            <a:off x="3352800" y="2895600"/>
            <a:ext cx="0" cy="967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0F39487-50AB-4578-838A-AD20CFE33CBB}"/>
              </a:ext>
            </a:extLst>
          </p:cNvPr>
          <p:cNvSpPr/>
          <p:nvPr/>
        </p:nvSpPr>
        <p:spPr>
          <a:xfrm>
            <a:off x="2971807" y="3863181"/>
            <a:ext cx="914397" cy="785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cxnSp>
        <p:nvCxnSpPr>
          <p:cNvPr id="13" name="Straight Arrow Connector 12">
            <a:extLst>
              <a:ext uri="{FF2B5EF4-FFF2-40B4-BE49-F238E27FC236}">
                <a16:creationId xmlns:a16="http://schemas.microsoft.com/office/drawing/2014/main" id="{DB329C7E-6AD7-46B1-91EF-93C8D1C34DE7}"/>
              </a:ext>
            </a:extLst>
          </p:cNvPr>
          <p:cNvCxnSpPr/>
          <p:nvPr/>
        </p:nvCxnSpPr>
        <p:spPr>
          <a:xfrm>
            <a:off x="3352800" y="4648200"/>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03BDBFBE-F167-4414-A874-DB30AB34DB51}"/>
              </a:ext>
            </a:extLst>
          </p:cNvPr>
          <p:cNvSpPr/>
          <p:nvPr/>
        </p:nvSpPr>
        <p:spPr>
          <a:xfrm>
            <a:off x="2971807" y="5334000"/>
            <a:ext cx="914397" cy="715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15" name="TextBox 14">
            <a:extLst>
              <a:ext uri="{FF2B5EF4-FFF2-40B4-BE49-F238E27FC236}">
                <a16:creationId xmlns:a16="http://schemas.microsoft.com/office/drawing/2014/main" id="{D482B7C4-889E-4F44-82CA-10AAADF6B3C0}"/>
              </a:ext>
            </a:extLst>
          </p:cNvPr>
          <p:cNvSpPr txBox="1"/>
          <p:nvPr/>
        </p:nvSpPr>
        <p:spPr>
          <a:xfrm>
            <a:off x="804918" y="5074175"/>
            <a:ext cx="947695" cy="461665"/>
          </a:xfrm>
          <a:prstGeom prst="rect">
            <a:avLst/>
          </a:prstGeom>
          <a:noFill/>
        </p:spPr>
        <p:txBody>
          <a:bodyPr wrap="none" rtlCol="0">
            <a:spAutoFit/>
          </a:bodyPr>
          <a:lstStyle/>
          <a:p>
            <a:r>
              <a:rPr lang="en-US" sz="2400" b="1" dirty="0">
                <a:solidFill>
                  <a:srgbClr val="FF0000"/>
                </a:solidFill>
              </a:rPr>
              <a:t>Single</a:t>
            </a:r>
          </a:p>
        </p:txBody>
      </p:sp>
      <p:sp>
        <p:nvSpPr>
          <p:cNvPr id="16" name="TextBox 15">
            <a:extLst>
              <a:ext uri="{FF2B5EF4-FFF2-40B4-BE49-F238E27FC236}">
                <a16:creationId xmlns:a16="http://schemas.microsoft.com/office/drawing/2014/main" id="{445E9741-235B-433D-91E2-A3B4A36195F0}"/>
              </a:ext>
            </a:extLst>
          </p:cNvPr>
          <p:cNvSpPr txBox="1"/>
          <p:nvPr/>
        </p:nvSpPr>
        <p:spPr>
          <a:xfrm>
            <a:off x="2895600" y="6119019"/>
            <a:ext cx="1263038" cy="400110"/>
          </a:xfrm>
          <a:prstGeom prst="rect">
            <a:avLst/>
          </a:prstGeom>
          <a:noFill/>
        </p:spPr>
        <p:txBody>
          <a:bodyPr wrap="none" rtlCol="0">
            <a:spAutoFit/>
          </a:bodyPr>
          <a:lstStyle/>
          <a:p>
            <a:r>
              <a:rPr lang="en-US" sz="2000" b="1" dirty="0">
                <a:solidFill>
                  <a:srgbClr val="FF0000"/>
                </a:solidFill>
              </a:rPr>
              <a:t>Multilevel</a:t>
            </a:r>
          </a:p>
        </p:txBody>
      </p:sp>
      <p:sp>
        <p:nvSpPr>
          <p:cNvPr id="17" name="Rectangle 16">
            <a:extLst>
              <a:ext uri="{FF2B5EF4-FFF2-40B4-BE49-F238E27FC236}">
                <a16:creationId xmlns:a16="http://schemas.microsoft.com/office/drawing/2014/main" id="{9D0533DB-49B3-4426-AF1A-E2B09C7B82DA}"/>
              </a:ext>
            </a:extLst>
          </p:cNvPr>
          <p:cNvSpPr/>
          <p:nvPr/>
        </p:nvSpPr>
        <p:spPr>
          <a:xfrm>
            <a:off x="4876800" y="2286000"/>
            <a:ext cx="914388"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18" name="Rectangle 17">
            <a:extLst>
              <a:ext uri="{FF2B5EF4-FFF2-40B4-BE49-F238E27FC236}">
                <a16:creationId xmlns:a16="http://schemas.microsoft.com/office/drawing/2014/main" id="{14483BB0-FFEF-4738-A957-079CD739D321}"/>
              </a:ext>
            </a:extLst>
          </p:cNvPr>
          <p:cNvSpPr/>
          <p:nvPr/>
        </p:nvSpPr>
        <p:spPr>
          <a:xfrm>
            <a:off x="6676851" y="2286000"/>
            <a:ext cx="1066812"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cxnSp>
        <p:nvCxnSpPr>
          <p:cNvPr id="20" name="Straight Connector 19">
            <a:extLst>
              <a:ext uri="{FF2B5EF4-FFF2-40B4-BE49-F238E27FC236}">
                <a16:creationId xmlns:a16="http://schemas.microsoft.com/office/drawing/2014/main" id="{6827E061-7783-4458-8CC1-87BA5D6D733A}"/>
              </a:ext>
            </a:extLst>
          </p:cNvPr>
          <p:cNvCxnSpPr>
            <a:stCxn id="17" idx="2"/>
          </p:cNvCxnSpPr>
          <p:nvPr/>
        </p:nvCxnSpPr>
        <p:spPr>
          <a:xfrm>
            <a:off x="5333994" y="3048000"/>
            <a:ext cx="0" cy="1207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4128317-6602-456A-9480-C6A84957CB09}"/>
              </a:ext>
            </a:extLst>
          </p:cNvPr>
          <p:cNvCxnSpPr>
            <a:stCxn id="18" idx="2"/>
          </p:cNvCxnSpPr>
          <p:nvPr/>
        </p:nvCxnSpPr>
        <p:spPr>
          <a:xfrm>
            <a:off x="7210257" y="3048000"/>
            <a:ext cx="0" cy="1207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8681A1C-0E7B-4337-AD37-5E0298C99CFA}"/>
              </a:ext>
            </a:extLst>
          </p:cNvPr>
          <p:cNvCxnSpPr/>
          <p:nvPr/>
        </p:nvCxnSpPr>
        <p:spPr>
          <a:xfrm>
            <a:off x="5333994" y="4255690"/>
            <a:ext cx="18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E50292A-628D-4888-B100-F908908B84E8}"/>
              </a:ext>
            </a:extLst>
          </p:cNvPr>
          <p:cNvCxnSpPr/>
          <p:nvPr/>
        </p:nvCxnSpPr>
        <p:spPr>
          <a:xfrm>
            <a:off x="6272125" y="4267200"/>
            <a:ext cx="0" cy="723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41E41ED-F547-4BD2-BA22-9EE95F57046C}"/>
              </a:ext>
            </a:extLst>
          </p:cNvPr>
          <p:cNvSpPr/>
          <p:nvPr/>
        </p:nvSpPr>
        <p:spPr>
          <a:xfrm>
            <a:off x="5791188" y="5002608"/>
            <a:ext cx="1219208" cy="94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28" name="TextBox 27">
            <a:extLst>
              <a:ext uri="{FF2B5EF4-FFF2-40B4-BE49-F238E27FC236}">
                <a16:creationId xmlns:a16="http://schemas.microsoft.com/office/drawing/2014/main" id="{863D65E3-B647-4ED3-991B-50D010FC4F7C}"/>
              </a:ext>
            </a:extLst>
          </p:cNvPr>
          <p:cNvSpPr txBox="1"/>
          <p:nvPr/>
        </p:nvSpPr>
        <p:spPr>
          <a:xfrm>
            <a:off x="6087057" y="6067285"/>
            <a:ext cx="1090363" cy="400110"/>
          </a:xfrm>
          <a:prstGeom prst="rect">
            <a:avLst/>
          </a:prstGeom>
          <a:noFill/>
        </p:spPr>
        <p:txBody>
          <a:bodyPr wrap="none" rtlCol="0">
            <a:spAutoFit/>
          </a:bodyPr>
          <a:lstStyle/>
          <a:p>
            <a:r>
              <a:rPr lang="en-US" sz="2000" b="1" dirty="0">
                <a:solidFill>
                  <a:srgbClr val="FF0000"/>
                </a:solidFill>
              </a:rPr>
              <a:t>Multiple</a:t>
            </a:r>
          </a:p>
        </p:txBody>
      </p:sp>
    </p:spTree>
    <p:extLst>
      <p:ext uri="{BB962C8B-B14F-4D97-AF65-F5344CB8AC3E}">
        <p14:creationId xmlns:p14="http://schemas.microsoft.com/office/powerpoint/2010/main" val="1107032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218D-DEC0-4342-8AF3-5BF06BCBF90E}"/>
              </a:ext>
            </a:extLst>
          </p:cNvPr>
          <p:cNvSpPr>
            <a:spLocks noGrp="1"/>
          </p:cNvSpPr>
          <p:nvPr>
            <p:ph type="title"/>
          </p:nvPr>
        </p:nvSpPr>
        <p:spPr>
          <a:xfrm>
            <a:off x="457200" y="274638"/>
            <a:ext cx="8229600" cy="1143000"/>
          </a:xfrm>
        </p:spPr>
        <p:txBody>
          <a:bodyPr>
            <a:normAutofit/>
          </a:bodyPr>
          <a:lstStyle/>
          <a:p>
            <a:r>
              <a:rPr lang="en-US" sz="3200" b="1" i="1" dirty="0">
                <a:solidFill>
                  <a:srgbClr val="FF0000"/>
                </a:solidFill>
              </a:rPr>
              <a:t>Topics Covered</a:t>
            </a:r>
          </a:p>
        </p:txBody>
      </p:sp>
      <p:sp>
        <p:nvSpPr>
          <p:cNvPr id="3" name="Content Placeholder 2">
            <a:extLst>
              <a:ext uri="{FF2B5EF4-FFF2-40B4-BE49-F238E27FC236}">
                <a16:creationId xmlns:a16="http://schemas.microsoft.com/office/drawing/2014/main" id="{D6311157-ABFF-413E-B31E-1C3DFE889E8E}"/>
              </a:ext>
            </a:extLst>
          </p:cNvPr>
          <p:cNvSpPr>
            <a:spLocks noGrp="1"/>
          </p:cNvSpPr>
          <p:nvPr>
            <p:ph idx="1"/>
          </p:nvPr>
        </p:nvSpPr>
        <p:spPr>
          <a:xfrm>
            <a:off x="457200" y="1417638"/>
            <a:ext cx="8229600" cy="4068763"/>
          </a:xfrm>
        </p:spPr>
        <p:txBody>
          <a:bodyPr>
            <a:normAutofit/>
          </a:bodyPr>
          <a:lstStyle/>
          <a:p>
            <a:pPr marL="0" indent="0">
              <a:buNone/>
            </a:pPr>
            <a:r>
              <a:rPr lang="en-US" b="1" i="1" dirty="0"/>
              <a:t>Introduction to </a:t>
            </a:r>
            <a:r>
              <a:rPr lang="en-US" b="1" dirty="0"/>
              <a:t>Function</a:t>
            </a:r>
          </a:p>
          <a:p>
            <a:pPr>
              <a:buFont typeface="Wingdings" panose="05000000000000000000" pitchFamily="2" charset="2"/>
              <a:buChar char="ü"/>
            </a:pPr>
            <a:r>
              <a:rPr lang="en-US" sz="2800" dirty="0"/>
              <a:t>Function Syntax, </a:t>
            </a:r>
          </a:p>
          <a:p>
            <a:pPr>
              <a:buFont typeface="Wingdings" panose="05000000000000000000" pitchFamily="2" charset="2"/>
              <a:buChar char="ü"/>
            </a:pPr>
            <a:r>
              <a:rPr lang="en-US" sz="2800" dirty="0"/>
              <a:t>Void Return Type, </a:t>
            </a:r>
          </a:p>
          <a:p>
            <a:pPr>
              <a:buFont typeface="Wingdings" panose="05000000000000000000" pitchFamily="2" charset="2"/>
              <a:buChar char="ü"/>
            </a:pPr>
            <a:r>
              <a:rPr lang="en-US" sz="2800" dirty="0"/>
              <a:t>Function with Parameters,</a:t>
            </a:r>
          </a:p>
          <a:p>
            <a:pPr>
              <a:buFont typeface="Wingdings" panose="05000000000000000000" pitchFamily="2" charset="2"/>
              <a:buChar char="ü"/>
            </a:pPr>
            <a:r>
              <a:rPr lang="en-US" sz="2800" dirty="0"/>
              <a:t>Optional Parameters,</a:t>
            </a:r>
          </a:p>
          <a:p>
            <a:pPr>
              <a:buFont typeface="Wingdings" panose="05000000000000000000" pitchFamily="2" charset="2"/>
              <a:buChar char="ü"/>
            </a:pPr>
            <a:r>
              <a:rPr lang="en-US" sz="2800" dirty="0"/>
              <a:t>Default Parameter,</a:t>
            </a:r>
          </a:p>
          <a:p>
            <a:pPr>
              <a:buFont typeface="Wingdings" panose="05000000000000000000" pitchFamily="2" charset="2"/>
              <a:buChar char="ü"/>
            </a:pPr>
            <a:r>
              <a:rPr lang="en-US" sz="2800" dirty="0"/>
              <a:t>Rest Parameter</a:t>
            </a:r>
          </a:p>
        </p:txBody>
      </p:sp>
    </p:spTree>
    <p:extLst>
      <p:ext uri="{BB962C8B-B14F-4D97-AF65-F5344CB8AC3E}">
        <p14:creationId xmlns:p14="http://schemas.microsoft.com/office/powerpoint/2010/main" val="2579073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704C2C3-6140-46A3-8C66-C1EFCBC1912C}"/>
              </a:ext>
            </a:extLst>
          </p:cNvPr>
          <p:cNvSpPr/>
          <p:nvPr/>
        </p:nvSpPr>
        <p:spPr>
          <a:xfrm>
            <a:off x="1149248" y="1346616"/>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a:t>
            </a:r>
          </a:p>
        </p:txBody>
      </p:sp>
      <p:cxnSp>
        <p:nvCxnSpPr>
          <p:cNvPr id="7" name="Straight Arrow Connector 6">
            <a:extLst>
              <a:ext uri="{FF2B5EF4-FFF2-40B4-BE49-F238E27FC236}">
                <a16:creationId xmlns:a16="http://schemas.microsoft.com/office/drawing/2014/main" id="{53D7968A-6898-470A-82B3-6A5F1AFA66B3}"/>
              </a:ext>
            </a:extLst>
          </p:cNvPr>
          <p:cNvCxnSpPr/>
          <p:nvPr/>
        </p:nvCxnSpPr>
        <p:spPr>
          <a:xfrm flipH="1">
            <a:off x="533400" y="1905000"/>
            <a:ext cx="990600"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DD355F2-6E24-4C54-B0BB-F452F30819B9}"/>
              </a:ext>
            </a:extLst>
          </p:cNvPr>
          <p:cNvCxnSpPr/>
          <p:nvPr/>
        </p:nvCxnSpPr>
        <p:spPr>
          <a:xfrm>
            <a:off x="1524000" y="1905000"/>
            <a:ext cx="914400"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366E982-2E67-49D8-BF56-03F8615C2461}"/>
              </a:ext>
            </a:extLst>
          </p:cNvPr>
          <p:cNvSpPr/>
          <p:nvPr/>
        </p:nvSpPr>
        <p:spPr>
          <a:xfrm>
            <a:off x="152400" y="2971800"/>
            <a:ext cx="762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11" name="Rectangle 10">
            <a:extLst>
              <a:ext uri="{FF2B5EF4-FFF2-40B4-BE49-F238E27FC236}">
                <a16:creationId xmlns:a16="http://schemas.microsoft.com/office/drawing/2014/main" id="{27D952E5-FCB0-4F20-8A55-8976DF7D82DD}"/>
              </a:ext>
            </a:extLst>
          </p:cNvPr>
          <p:cNvSpPr/>
          <p:nvPr/>
        </p:nvSpPr>
        <p:spPr>
          <a:xfrm>
            <a:off x="2133600" y="2998033"/>
            <a:ext cx="762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12" name="TextBox 11">
            <a:extLst>
              <a:ext uri="{FF2B5EF4-FFF2-40B4-BE49-F238E27FC236}">
                <a16:creationId xmlns:a16="http://schemas.microsoft.com/office/drawing/2014/main" id="{CDAA98F5-EAEA-45A9-8241-8A8CC9D969F0}"/>
              </a:ext>
            </a:extLst>
          </p:cNvPr>
          <p:cNvSpPr txBox="1"/>
          <p:nvPr/>
        </p:nvSpPr>
        <p:spPr>
          <a:xfrm>
            <a:off x="152400" y="4114801"/>
            <a:ext cx="3200399" cy="615553"/>
          </a:xfrm>
          <a:prstGeom prst="rect">
            <a:avLst/>
          </a:prstGeom>
          <a:noFill/>
        </p:spPr>
        <p:txBody>
          <a:bodyPr wrap="square" rtlCol="0">
            <a:spAutoFit/>
          </a:bodyPr>
          <a:lstStyle/>
          <a:p>
            <a:r>
              <a:rPr lang="en-US" sz="1600" b="1" i="0" dirty="0">
                <a:solidFill>
                  <a:srgbClr val="FF0000"/>
                </a:solidFill>
                <a:effectLst/>
                <a:latin typeface="Verdana" panose="020B0604030504040204" pitchFamily="34" charset="0"/>
                <a:ea typeface="Verdana" panose="020B0604030504040204" pitchFamily="34" charset="0"/>
              </a:rPr>
              <a:t>Hierarchical Inheritance</a:t>
            </a:r>
          </a:p>
          <a:p>
            <a:endParaRPr lang="en-US" dirty="0"/>
          </a:p>
        </p:txBody>
      </p:sp>
      <p:sp>
        <p:nvSpPr>
          <p:cNvPr id="14" name="Rectangle 13">
            <a:extLst>
              <a:ext uri="{FF2B5EF4-FFF2-40B4-BE49-F238E27FC236}">
                <a16:creationId xmlns:a16="http://schemas.microsoft.com/office/drawing/2014/main" id="{0493F0CF-D219-401E-83CD-B790BCA523D0}"/>
              </a:ext>
            </a:extLst>
          </p:cNvPr>
          <p:cNvSpPr/>
          <p:nvPr/>
        </p:nvSpPr>
        <p:spPr>
          <a:xfrm>
            <a:off x="4762502" y="1177352"/>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a:t>
            </a:r>
          </a:p>
        </p:txBody>
      </p:sp>
      <p:sp>
        <p:nvSpPr>
          <p:cNvPr id="16" name="Rectangle 15">
            <a:extLst>
              <a:ext uri="{FF2B5EF4-FFF2-40B4-BE49-F238E27FC236}">
                <a16:creationId xmlns:a16="http://schemas.microsoft.com/office/drawing/2014/main" id="{9397637C-F009-449B-B98A-C7BDBD53B6B0}"/>
              </a:ext>
            </a:extLst>
          </p:cNvPr>
          <p:cNvSpPr/>
          <p:nvPr/>
        </p:nvSpPr>
        <p:spPr>
          <a:xfrm>
            <a:off x="4838702" y="2971800"/>
            <a:ext cx="762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18" name="Rectangle 17">
            <a:extLst>
              <a:ext uri="{FF2B5EF4-FFF2-40B4-BE49-F238E27FC236}">
                <a16:creationId xmlns:a16="http://schemas.microsoft.com/office/drawing/2014/main" id="{E4C9EDC8-D7A9-45E5-90BC-486A897FCCF9}"/>
              </a:ext>
            </a:extLst>
          </p:cNvPr>
          <p:cNvSpPr/>
          <p:nvPr/>
        </p:nvSpPr>
        <p:spPr>
          <a:xfrm>
            <a:off x="6365576" y="2998033"/>
            <a:ext cx="762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cxnSp>
        <p:nvCxnSpPr>
          <p:cNvPr id="22" name="Straight Arrow Connector 21">
            <a:extLst>
              <a:ext uri="{FF2B5EF4-FFF2-40B4-BE49-F238E27FC236}">
                <a16:creationId xmlns:a16="http://schemas.microsoft.com/office/drawing/2014/main" id="{6378139C-AA33-4BDE-8991-EF1AA736E69A}"/>
              </a:ext>
            </a:extLst>
          </p:cNvPr>
          <p:cNvCxnSpPr>
            <a:cxnSpLocks/>
          </p:cNvCxnSpPr>
          <p:nvPr/>
        </p:nvCxnSpPr>
        <p:spPr>
          <a:xfrm>
            <a:off x="5225949" y="1863152"/>
            <a:ext cx="0" cy="1032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68BD6D1-D618-41CB-A2FC-FDCDC5B7AFCF}"/>
              </a:ext>
            </a:extLst>
          </p:cNvPr>
          <p:cNvCxnSpPr>
            <a:cxnSpLocks/>
          </p:cNvCxnSpPr>
          <p:nvPr/>
        </p:nvCxnSpPr>
        <p:spPr>
          <a:xfrm>
            <a:off x="5363977" y="3665096"/>
            <a:ext cx="0" cy="805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9F1BB13-A7C5-4A02-AADE-E9682DA8F7D4}"/>
              </a:ext>
            </a:extLst>
          </p:cNvPr>
          <p:cNvSpPr/>
          <p:nvPr/>
        </p:nvSpPr>
        <p:spPr>
          <a:xfrm>
            <a:off x="4906777" y="4551935"/>
            <a:ext cx="914400" cy="835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cxnSp>
        <p:nvCxnSpPr>
          <p:cNvPr id="30" name="Straight Arrow Connector 29">
            <a:extLst>
              <a:ext uri="{FF2B5EF4-FFF2-40B4-BE49-F238E27FC236}">
                <a16:creationId xmlns:a16="http://schemas.microsoft.com/office/drawing/2014/main" id="{BC935A01-D2D7-424D-98AE-473A471CB6B9}"/>
              </a:ext>
            </a:extLst>
          </p:cNvPr>
          <p:cNvCxnSpPr>
            <a:cxnSpLocks/>
          </p:cNvCxnSpPr>
          <p:nvPr/>
        </p:nvCxnSpPr>
        <p:spPr>
          <a:xfrm flipH="1">
            <a:off x="5600702" y="3724870"/>
            <a:ext cx="910402" cy="745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BDF2868-DB06-4F5A-B40A-73A676FC5B21}"/>
              </a:ext>
            </a:extLst>
          </p:cNvPr>
          <p:cNvSpPr txBox="1"/>
          <p:nvPr/>
        </p:nvSpPr>
        <p:spPr>
          <a:xfrm>
            <a:off x="4572000" y="5468647"/>
            <a:ext cx="3497214" cy="646331"/>
          </a:xfrm>
          <a:prstGeom prst="rect">
            <a:avLst/>
          </a:prstGeom>
          <a:noFill/>
        </p:spPr>
        <p:txBody>
          <a:bodyPr wrap="square" rtlCol="0">
            <a:spAutoFit/>
          </a:bodyPr>
          <a:lstStyle/>
          <a:p>
            <a:r>
              <a:rPr lang="en-US" b="1" i="0" dirty="0">
                <a:solidFill>
                  <a:srgbClr val="FF0000"/>
                </a:solidFill>
                <a:effectLst/>
                <a:latin typeface="Verdana" panose="020B0604030504040204" pitchFamily="34" charset="0"/>
                <a:ea typeface="Verdana" panose="020B0604030504040204" pitchFamily="34" charset="0"/>
              </a:rPr>
              <a:t>Hybrid Inheritance</a:t>
            </a:r>
          </a:p>
          <a:p>
            <a:endParaRPr lang="en-US" dirty="0"/>
          </a:p>
        </p:txBody>
      </p:sp>
    </p:spTree>
    <p:extLst>
      <p:ext uri="{BB962C8B-B14F-4D97-AF65-F5344CB8AC3E}">
        <p14:creationId xmlns:p14="http://schemas.microsoft.com/office/powerpoint/2010/main" val="846722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065F69-3F83-410C-BEC0-08440E8390E5}"/>
              </a:ext>
            </a:extLst>
          </p:cNvPr>
          <p:cNvSpPr>
            <a:spLocks noGrp="1"/>
          </p:cNvSpPr>
          <p:nvPr>
            <p:ph idx="1"/>
          </p:nvPr>
        </p:nvSpPr>
        <p:spPr/>
        <p:txBody>
          <a:bodyPr>
            <a:normAutofit fontScale="92500"/>
          </a:bodyPr>
          <a:lstStyle/>
          <a:p>
            <a:pPr marL="0" indent="0" algn="just">
              <a:buNone/>
            </a:pPr>
            <a:r>
              <a:rPr lang="en-US" sz="2800" dirty="0">
                <a:solidFill>
                  <a:srgbClr val="002060"/>
                </a:solidFill>
              </a:rPr>
              <a:t>Interfaces define properties, methods, and events, which are the members of the interface. Interfaces contain only the declaration of the members. It is the responsibility of the deriving class to define these members.</a:t>
            </a:r>
          </a:p>
          <a:p>
            <a:pPr marL="0" indent="0" algn="just">
              <a:buNone/>
            </a:pPr>
            <a:r>
              <a:rPr lang="en-US" sz="2800" dirty="0">
                <a:solidFill>
                  <a:srgbClr val="002060"/>
                </a:solidFill>
              </a:rPr>
              <a:t>An interface can be extended by other interfaces. In other words, an interface can inherit from other interface. Typescript allows an interface to inherit from multiple interfaces.</a:t>
            </a:r>
          </a:p>
        </p:txBody>
      </p:sp>
      <p:sp>
        <p:nvSpPr>
          <p:cNvPr id="3" name="Title 2">
            <a:extLst>
              <a:ext uri="{FF2B5EF4-FFF2-40B4-BE49-F238E27FC236}">
                <a16:creationId xmlns:a16="http://schemas.microsoft.com/office/drawing/2014/main" id="{858BEE64-1C6E-4A4B-A3B4-88B642C2AF0E}"/>
              </a:ext>
            </a:extLst>
          </p:cNvPr>
          <p:cNvSpPr>
            <a:spLocks noGrp="1"/>
          </p:cNvSpPr>
          <p:nvPr>
            <p:ph type="ctrTitle"/>
          </p:nvPr>
        </p:nvSpPr>
        <p:spPr/>
        <p:txBody>
          <a:bodyPr>
            <a:normAutofit fontScale="90000"/>
          </a:bodyPr>
          <a:lstStyle/>
          <a:p>
            <a:br>
              <a:rPr lang="en-US" dirty="0"/>
            </a:br>
            <a:r>
              <a:rPr lang="en-US" dirty="0"/>
              <a:t>interface</a:t>
            </a:r>
            <a:br>
              <a:rPr lang="en-US" dirty="0"/>
            </a:br>
            <a:endParaRPr lang="en-US" dirty="0"/>
          </a:p>
        </p:txBody>
      </p:sp>
    </p:spTree>
    <p:extLst>
      <p:ext uri="{BB962C8B-B14F-4D97-AF65-F5344CB8AC3E}">
        <p14:creationId xmlns:p14="http://schemas.microsoft.com/office/powerpoint/2010/main" val="590544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E6007A-28DE-61A0-1091-74CB0A2A0A44}"/>
              </a:ext>
            </a:extLst>
          </p:cNvPr>
          <p:cNvSpPr>
            <a:spLocks noGrp="1"/>
          </p:cNvSpPr>
          <p:nvPr>
            <p:ph idx="1"/>
          </p:nvPr>
        </p:nvSpPr>
        <p:spPr/>
        <p:txBody>
          <a:bodyPr/>
          <a:lstStyle/>
          <a:p>
            <a:pPr marL="0" indent="0">
              <a:buNone/>
            </a:pPr>
            <a:r>
              <a:rPr lang="en-US" dirty="0"/>
              <a:t>We can declare an interface as below.</a:t>
            </a:r>
          </a:p>
          <a:p>
            <a:pPr marL="0" indent="0">
              <a:buNone/>
            </a:pPr>
            <a:r>
              <a:rPr lang="en-US" dirty="0"/>
              <a:t>interface </a:t>
            </a:r>
            <a:r>
              <a:rPr lang="en-US" dirty="0" err="1"/>
              <a:t>interface_name</a:t>
            </a:r>
            <a:r>
              <a:rPr lang="en-US" dirty="0"/>
              <a:t> {  </a:t>
            </a:r>
          </a:p>
          <a:p>
            <a:pPr marL="0" indent="0">
              <a:buNone/>
            </a:pPr>
            <a:r>
              <a:rPr lang="en-US" dirty="0"/>
              <a:t>          // variables' declaration  </a:t>
            </a:r>
          </a:p>
          <a:p>
            <a:pPr marL="0" indent="0">
              <a:buNone/>
            </a:pPr>
            <a:r>
              <a:rPr lang="en-US" dirty="0"/>
              <a:t>          // methods' declaration  </a:t>
            </a:r>
          </a:p>
          <a:p>
            <a:pPr marL="0" indent="0">
              <a:buNone/>
            </a:pPr>
            <a:r>
              <a:rPr lang="en-US" dirty="0"/>
              <a:t>}  </a:t>
            </a:r>
          </a:p>
          <a:p>
            <a:pPr marL="0" indent="0">
              <a:buNone/>
            </a:pPr>
            <a:endParaRPr lang="en-US" dirty="0"/>
          </a:p>
        </p:txBody>
      </p:sp>
      <p:sp>
        <p:nvSpPr>
          <p:cNvPr id="3" name="Title 2">
            <a:extLst>
              <a:ext uri="{FF2B5EF4-FFF2-40B4-BE49-F238E27FC236}">
                <a16:creationId xmlns:a16="http://schemas.microsoft.com/office/drawing/2014/main" id="{DF688449-ED52-2ED4-418B-175E6F57BEA2}"/>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1907663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7B913C-D54B-4E6A-B953-9BFEED3F2824}"/>
              </a:ext>
            </a:extLst>
          </p:cNvPr>
          <p:cNvPicPr>
            <a:picLocks noChangeAspect="1"/>
          </p:cNvPicPr>
          <p:nvPr/>
        </p:nvPicPr>
        <p:blipFill>
          <a:blip r:embed="rId2"/>
          <a:stretch>
            <a:fillRect/>
          </a:stretch>
        </p:blipFill>
        <p:spPr>
          <a:xfrm>
            <a:off x="228600" y="1079994"/>
            <a:ext cx="7701674" cy="5397006"/>
          </a:xfrm>
          <a:prstGeom prst="rect">
            <a:avLst/>
          </a:prstGeom>
        </p:spPr>
      </p:pic>
    </p:spTree>
    <p:extLst>
      <p:ext uri="{BB962C8B-B14F-4D97-AF65-F5344CB8AC3E}">
        <p14:creationId xmlns:p14="http://schemas.microsoft.com/office/powerpoint/2010/main" val="1658000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0AB5AC-1085-0B82-C364-856202CDB3DE}"/>
              </a:ext>
            </a:extLst>
          </p:cNvPr>
          <p:cNvSpPr>
            <a:spLocks noGrp="1"/>
          </p:cNvSpPr>
          <p:nvPr>
            <p:ph idx="1"/>
          </p:nvPr>
        </p:nvSpPr>
        <p:spPr/>
        <p:txBody>
          <a:bodyPr>
            <a:normAutofit/>
          </a:bodyPr>
          <a:lstStyle/>
          <a:p>
            <a:pPr marL="0" indent="0" algn="just">
              <a:buNone/>
            </a:pPr>
            <a:r>
              <a:rPr lang="en-US" sz="2800" dirty="0">
                <a:solidFill>
                  <a:srgbClr val="002060"/>
                </a:solidFill>
              </a:rPr>
              <a:t>Interface in a class</a:t>
            </a:r>
          </a:p>
          <a:p>
            <a:pPr marL="0" indent="0" algn="just">
              <a:buNone/>
            </a:pPr>
            <a:r>
              <a:rPr lang="en-US" sz="2800" dirty="0">
                <a:solidFill>
                  <a:srgbClr val="002060"/>
                </a:solidFill>
              </a:rPr>
              <a:t>TypeScript also allows us to use the interface in a class. A class implements the interface by using the implements keyword. We can understand it with the below example.</a:t>
            </a:r>
          </a:p>
        </p:txBody>
      </p:sp>
      <p:sp>
        <p:nvSpPr>
          <p:cNvPr id="3" name="Title 2">
            <a:extLst>
              <a:ext uri="{FF2B5EF4-FFF2-40B4-BE49-F238E27FC236}">
                <a16:creationId xmlns:a16="http://schemas.microsoft.com/office/drawing/2014/main" id="{0C1A9F6E-34A1-3DE8-9F5A-68D59D6646C9}"/>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3702269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B4241C-4663-42C3-9817-E27E57721415}"/>
              </a:ext>
            </a:extLst>
          </p:cNvPr>
          <p:cNvSpPr>
            <a:spLocks noGrp="1"/>
          </p:cNvSpPr>
          <p:nvPr>
            <p:ph type="title"/>
          </p:nvPr>
        </p:nvSpPr>
        <p:spPr/>
        <p:txBody>
          <a:bodyPr/>
          <a:lstStyle/>
          <a:p>
            <a:r>
              <a:rPr lang="en-US" sz="3600" i="1" dirty="0"/>
              <a:t>Any query?</a:t>
            </a:r>
          </a:p>
        </p:txBody>
      </p:sp>
    </p:spTree>
    <p:extLst>
      <p:ext uri="{BB962C8B-B14F-4D97-AF65-F5344CB8AC3E}">
        <p14:creationId xmlns:p14="http://schemas.microsoft.com/office/powerpoint/2010/main" val="175374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A31E3D-4F59-8D8D-3633-F018C7504FA3}"/>
              </a:ext>
            </a:extLst>
          </p:cNvPr>
          <p:cNvSpPr>
            <a:spLocks noGrp="1"/>
          </p:cNvSpPr>
          <p:nvPr>
            <p:ph idx="1"/>
          </p:nvPr>
        </p:nvSpPr>
        <p:spPr/>
        <p:txBody>
          <a:bodyPr>
            <a:normAutofit fontScale="77500" lnSpcReduction="20000"/>
          </a:bodyPr>
          <a:lstStyle/>
          <a:p>
            <a:pPr marL="0" indent="0">
              <a:buNone/>
            </a:pPr>
            <a:r>
              <a:rPr lang="en-US" dirty="0"/>
              <a:t>function </a:t>
            </a:r>
            <a:r>
              <a:rPr lang="en-US" dirty="0" err="1"/>
              <a:t>functionName</a:t>
            </a:r>
            <a:r>
              <a:rPr lang="en-US" dirty="0"/>
              <a:t>(parameters) {</a:t>
            </a:r>
          </a:p>
          <a:p>
            <a:pPr marL="0" indent="0">
              <a:buNone/>
            </a:pPr>
            <a:r>
              <a:rPr lang="en-US" dirty="0"/>
              <a:t>  // Block of statements</a:t>
            </a:r>
          </a:p>
          <a:p>
            <a:pPr marL="0" indent="0">
              <a:buNone/>
            </a:pPr>
            <a:r>
              <a:rPr lang="en-US" dirty="0"/>
              <a:t>}</a:t>
            </a:r>
          </a:p>
          <a:p>
            <a:pPr marL="0" indent="0">
              <a:buNone/>
            </a:pPr>
            <a:r>
              <a:rPr lang="en-US" dirty="0"/>
              <a:t>// Function Definition</a:t>
            </a:r>
          </a:p>
          <a:p>
            <a:pPr marL="0" indent="0">
              <a:buNone/>
            </a:pPr>
            <a:r>
              <a:rPr lang="en-US" dirty="0"/>
              <a:t>function </a:t>
            </a:r>
            <a:r>
              <a:rPr lang="en-US" dirty="0" err="1"/>
              <a:t>getResult</a:t>
            </a:r>
            <a:r>
              <a:rPr lang="en-US" dirty="0"/>
              <a:t>() {</a:t>
            </a:r>
          </a:p>
          <a:p>
            <a:pPr marL="0" indent="0">
              <a:buNone/>
            </a:pPr>
            <a:r>
              <a:rPr lang="en-US" dirty="0"/>
              <a:t>  console.log("Hello </a:t>
            </a:r>
            <a:r>
              <a:rPr lang="en-US" dirty="0" err="1"/>
              <a:t>kumar</a:t>
            </a:r>
            <a:r>
              <a:rPr lang="en-US" dirty="0"/>
              <a:t>");</a:t>
            </a:r>
          </a:p>
          <a:p>
            <a:pPr marL="0" indent="0">
              <a:buNone/>
            </a:pPr>
            <a:r>
              <a:rPr lang="en-US" dirty="0"/>
              <a:t>}</a:t>
            </a:r>
          </a:p>
          <a:p>
            <a:pPr marL="0" indent="0">
              <a:buNone/>
            </a:pPr>
            <a:r>
              <a:rPr lang="en-US" dirty="0"/>
              <a:t>// Function Call</a:t>
            </a:r>
          </a:p>
          <a:p>
            <a:pPr marL="0" indent="0">
              <a:buNone/>
            </a:pPr>
            <a:r>
              <a:rPr lang="en-US" dirty="0" err="1"/>
              <a:t>getResult</a:t>
            </a:r>
            <a:r>
              <a:rPr lang="en-US" dirty="0"/>
              <a:t>();</a:t>
            </a:r>
          </a:p>
          <a:p>
            <a:pPr marL="0" indent="0">
              <a:buNone/>
            </a:pPr>
            <a:endParaRPr lang="en-US" dirty="0"/>
          </a:p>
        </p:txBody>
      </p:sp>
      <p:sp>
        <p:nvSpPr>
          <p:cNvPr id="3" name="Title 2">
            <a:extLst>
              <a:ext uri="{FF2B5EF4-FFF2-40B4-BE49-F238E27FC236}">
                <a16:creationId xmlns:a16="http://schemas.microsoft.com/office/drawing/2014/main" id="{9B73B4A5-AF9E-25B6-9255-721F8BAF1C7D}"/>
              </a:ext>
            </a:extLst>
          </p:cNvPr>
          <p:cNvSpPr>
            <a:spLocks noGrp="1"/>
          </p:cNvSpPr>
          <p:nvPr>
            <p:ph type="ctrTitle"/>
          </p:nvPr>
        </p:nvSpPr>
        <p:spPr/>
        <p:txBody>
          <a:bodyPr/>
          <a:lstStyle/>
          <a:p>
            <a:r>
              <a:rPr lang="en-US" sz="4400" dirty="0"/>
              <a:t>Function Syntax</a:t>
            </a:r>
            <a:endParaRPr lang="en-US" dirty="0"/>
          </a:p>
        </p:txBody>
      </p:sp>
    </p:spTree>
    <p:extLst>
      <p:ext uri="{BB962C8B-B14F-4D97-AF65-F5344CB8AC3E}">
        <p14:creationId xmlns:p14="http://schemas.microsoft.com/office/powerpoint/2010/main" val="3345627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A7DC5F-7573-A13E-2624-7348E3C867F9}"/>
              </a:ext>
            </a:extLst>
          </p:cNvPr>
          <p:cNvSpPr>
            <a:spLocks noGrp="1"/>
          </p:cNvSpPr>
          <p:nvPr>
            <p:ph idx="1"/>
          </p:nvPr>
        </p:nvSpPr>
        <p:spPr/>
        <p:txBody>
          <a:bodyPr/>
          <a:lstStyle/>
          <a:p>
            <a:pPr marL="0" indent="0">
              <a:buNone/>
            </a:pPr>
            <a:r>
              <a:rPr lang="en-US" dirty="0"/>
              <a:t>function </a:t>
            </a:r>
            <a:r>
              <a:rPr lang="en-US" dirty="0" err="1"/>
              <a:t>getResult</a:t>
            </a:r>
            <a:r>
              <a:rPr lang="en-US" dirty="0"/>
              <a:t>(): void {</a:t>
            </a:r>
          </a:p>
          <a:p>
            <a:pPr marL="0" indent="0">
              <a:buNone/>
            </a:pPr>
            <a:r>
              <a:rPr lang="en-US" dirty="0"/>
              <a:t>  console.log('Hello </a:t>
            </a:r>
            <a:r>
              <a:rPr lang="en-US" dirty="0" err="1"/>
              <a:t>kumar</a:t>
            </a:r>
            <a:r>
              <a:rPr lang="en-US" dirty="0"/>
              <a:t>');</a:t>
            </a:r>
          </a:p>
          <a:p>
            <a:pPr marL="0" indent="0">
              <a:buNone/>
            </a:pPr>
            <a:r>
              <a:rPr lang="en-US" dirty="0"/>
              <a:t>}</a:t>
            </a:r>
          </a:p>
        </p:txBody>
      </p:sp>
      <p:sp>
        <p:nvSpPr>
          <p:cNvPr id="3" name="Title 2">
            <a:extLst>
              <a:ext uri="{FF2B5EF4-FFF2-40B4-BE49-F238E27FC236}">
                <a16:creationId xmlns:a16="http://schemas.microsoft.com/office/drawing/2014/main" id="{8942C902-373A-240D-D070-73F962991465}"/>
              </a:ext>
            </a:extLst>
          </p:cNvPr>
          <p:cNvSpPr>
            <a:spLocks noGrp="1"/>
          </p:cNvSpPr>
          <p:nvPr>
            <p:ph type="ctrTitle"/>
          </p:nvPr>
        </p:nvSpPr>
        <p:spPr/>
        <p:txBody>
          <a:bodyPr>
            <a:normAutofit fontScale="90000"/>
          </a:bodyPr>
          <a:lstStyle/>
          <a:p>
            <a:br>
              <a:rPr lang="en-US" b="1" dirty="0"/>
            </a:br>
            <a:r>
              <a:rPr lang="en-US" b="1" dirty="0"/>
              <a:t>void Return Type:</a:t>
            </a:r>
            <a:br>
              <a:rPr lang="en-US" b="1" dirty="0"/>
            </a:br>
            <a:endParaRPr lang="en-US" dirty="0"/>
          </a:p>
        </p:txBody>
      </p:sp>
    </p:spTree>
    <p:extLst>
      <p:ext uri="{BB962C8B-B14F-4D97-AF65-F5344CB8AC3E}">
        <p14:creationId xmlns:p14="http://schemas.microsoft.com/office/powerpoint/2010/main" val="3978801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E8FDF5-4056-8890-5D0D-9EB3A07E02CA}"/>
              </a:ext>
            </a:extLst>
          </p:cNvPr>
          <p:cNvSpPr>
            <a:spLocks noGrp="1"/>
          </p:cNvSpPr>
          <p:nvPr>
            <p:ph idx="1"/>
          </p:nvPr>
        </p:nvSpPr>
        <p:spPr/>
        <p:txBody>
          <a:bodyPr/>
          <a:lstStyle/>
          <a:p>
            <a:pPr marL="0" indent="0">
              <a:buNone/>
            </a:pPr>
            <a:r>
              <a:rPr lang="en-US" dirty="0"/>
              <a:t>function multiply(a: number, b: number): number {</a:t>
            </a:r>
          </a:p>
          <a:p>
            <a:pPr marL="0" indent="0">
              <a:buNone/>
            </a:pPr>
            <a:r>
              <a:rPr lang="en-US" dirty="0"/>
              <a:t>  return a * b;</a:t>
            </a:r>
          </a:p>
          <a:p>
            <a:pPr marL="0" indent="0">
              <a:buNone/>
            </a:pPr>
            <a:r>
              <a:rPr lang="en-US" dirty="0"/>
              <a:t>}</a:t>
            </a:r>
          </a:p>
        </p:txBody>
      </p:sp>
      <p:sp>
        <p:nvSpPr>
          <p:cNvPr id="3" name="Title 2">
            <a:extLst>
              <a:ext uri="{FF2B5EF4-FFF2-40B4-BE49-F238E27FC236}">
                <a16:creationId xmlns:a16="http://schemas.microsoft.com/office/drawing/2014/main" id="{4F5706F1-FA1A-9D2C-E112-1099E7015D80}"/>
              </a:ext>
            </a:extLst>
          </p:cNvPr>
          <p:cNvSpPr>
            <a:spLocks noGrp="1"/>
          </p:cNvSpPr>
          <p:nvPr>
            <p:ph type="ctrTitle"/>
          </p:nvPr>
        </p:nvSpPr>
        <p:spPr/>
        <p:txBody>
          <a:bodyPr>
            <a:normAutofit fontScale="90000"/>
          </a:bodyPr>
          <a:lstStyle/>
          <a:p>
            <a:br>
              <a:rPr lang="en-US" b="1" dirty="0"/>
            </a:br>
            <a:r>
              <a:rPr lang="en-US" b="1" dirty="0"/>
              <a:t>Function with Parameters:</a:t>
            </a:r>
            <a:br>
              <a:rPr lang="en-US" b="1" dirty="0"/>
            </a:br>
            <a:endParaRPr lang="en-US" dirty="0"/>
          </a:p>
        </p:txBody>
      </p:sp>
    </p:spTree>
    <p:extLst>
      <p:ext uri="{BB962C8B-B14F-4D97-AF65-F5344CB8AC3E}">
        <p14:creationId xmlns:p14="http://schemas.microsoft.com/office/powerpoint/2010/main" val="1179393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6C49F9-7DF0-7967-3371-4605CDD1E247}"/>
              </a:ext>
            </a:extLst>
          </p:cNvPr>
          <p:cNvSpPr>
            <a:spLocks noGrp="1"/>
          </p:cNvSpPr>
          <p:nvPr>
            <p:ph sz="half" idx="1"/>
          </p:nvPr>
        </p:nvSpPr>
        <p:spPr>
          <a:xfrm>
            <a:off x="381000" y="1371600"/>
            <a:ext cx="4114800" cy="4754563"/>
          </a:xfrm>
        </p:spPr>
        <p:txBody>
          <a:bodyPr>
            <a:normAutofit/>
          </a:bodyPr>
          <a:lstStyle/>
          <a:p>
            <a:pPr marL="0" indent="0" algn="just">
              <a:buNone/>
            </a:pPr>
            <a:r>
              <a:rPr lang="en-US" sz="2000" dirty="0"/>
              <a:t>We can define optional parameters in function, so if parameter is not required then no need to use. Only we have to put ? With parameter to make parameter as optional.  </a:t>
            </a:r>
          </a:p>
          <a:p>
            <a:pPr marL="0" indent="0" algn="just">
              <a:buNone/>
            </a:pPr>
            <a:endParaRPr lang="en-US" sz="2800" dirty="0"/>
          </a:p>
        </p:txBody>
      </p:sp>
      <p:sp>
        <p:nvSpPr>
          <p:cNvPr id="3" name="Title 2">
            <a:extLst>
              <a:ext uri="{FF2B5EF4-FFF2-40B4-BE49-F238E27FC236}">
                <a16:creationId xmlns:a16="http://schemas.microsoft.com/office/drawing/2014/main" id="{417CB9EC-77DD-0E0F-A339-B5EBE91FB0FC}"/>
              </a:ext>
            </a:extLst>
          </p:cNvPr>
          <p:cNvSpPr>
            <a:spLocks noGrp="1"/>
          </p:cNvSpPr>
          <p:nvPr>
            <p:ph type="ctrTitle" idx="4294967295"/>
          </p:nvPr>
        </p:nvSpPr>
        <p:spPr>
          <a:xfrm>
            <a:off x="0" y="457200"/>
            <a:ext cx="8229600" cy="914400"/>
          </a:xfrm>
        </p:spPr>
        <p:txBody>
          <a:bodyPr>
            <a:normAutofit fontScale="90000"/>
          </a:bodyPr>
          <a:lstStyle/>
          <a:p>
            <a:br>
              <a:rPr lang="en-US" b="1" dirty="0"/>
            </a:br>
            <a:r>
              <a:rPr lang="en-US" sz="4000" b="1" dirty="0"/>
              <a:t>  </a:t>
            </a:r>
            <a:r>
              <a:rPr lang="en-US" sz="4000" dirty="0">
                <a:solidFill>
                  <a:srgbClr val="FF0000"/>
                </a:solidFill>
              </a:rPr>
              <a:t>Optional Parameters</a:t>
            </a:r>
            <a:br>
              <a:rPr lang="en-US" b="1" dirty="0"/>
            </a:br>
            <a:endParaRPr lang="en-US" dirty="0"/>
          </a:p>
        </p:txBody>
      </p:sp>
      <p:pic>
        <p:nvPicPr>
          <p:cNvPr id="7" name="Picture 6">
            <a:extLst>
              <a:ext uri="{FF2B5EF4-FFF2-40B4-BE49-F238E27FC236}">
                <a16:creationId xmlns:a16="http://schemas.microsoft.com/office/drawing/2014/main" id="{7E329018-C6CE-E8DE-DFD8-B0A6D125CB94}"/>
              </a:ext>
            </a:extLst>
          </p:cNvPr>
          <p:cNvPicPr>
            <a:picLocks noChangeAspect="1"/>
          </p:cNvPicPr>
          <p:nvPr/>
        </p:nvPicPr>
        <p:blipFill>
          <a:blip r:embed="rId2"/>
          <a:stretch>
            <a:fillRect/>
          </a:stretch>
        </p:blipFill>
        <p:spPr>
          <a:xfrm>
            <a:off x="228600" y="3338512"/>
            <a:ext cx="7976072" cy="2605088"/>
          </a:xfrm>
          <a:prstGeom prst="rect">
            <a:avLst/>
          </a:prstGeom>
        </p:spPr>
      </p:pic>
      <p:pic>
        <p:nvPicPr>
          <p:cNvPr id="9" name="Picture 8">
            <a:extLst>
              <a:ext uri="{FF2B5EF4-FFF2-40B4-BE49-F238E27FC236}">
                <a16:creationId xmlns:a16="http://schemas.microsoft.com/office/drawing/2014/main" id="{7CAB15E2-FD5C-4F47-E996-935EE28ADB37}"/>
              </a:ext>
            </a:extLst>
          </p:cNvPr>
          <p:cNvPicPr>
            <a:picLocks noChangeAspect="1"/>
          </p:cNvPicPr>
          <p:nvPr/>
        </p:nvPicPr>
        <p:blipFill>
          <a:blip r:embed="rId3"/>
          <a:stretch>
            <a:fillRect/>
          </a:stretch>
        </p:blipFill>
        <p:spPr>
          <a:xfrm>
            <a:off x="5882702" y="5943600"/>
            <a:ext cx="2876550" cy="762000"/>
          </a:xfrm>
          <a:prstGeom prst="rect">
            <a:avLst/>
          </a:prstGeom>
        </p:spPr>
      </p:pic>
    </p:spTree>
    <p:extLst>
      <p:ext uri="{BB962C8B-B14F-4D97-AF65-F5344CB8AC3E}">
        <p14:creationId xmlns:p14="http://schemas.microsoft.com/office/powerpoint/2010/main" val="3680223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D76B21-E8B3-B307-2D04-987F650FEBC8}"/>
              </a:ext>
            </a:extLst>
          </p:cNvPr>
          <p:cNvSpPr>
            <a:spLocks noGrp="1"/>
          </p:cNvSpPr>
          <p:nvPr>
            <p:ph idx="1"/>
          </p:nvPr>
        </p:nvSpPr>
        <p:spPr/>
        <p:txBody>
          <a:bodyPr/>
          <a:lstStyle/>
          <a:p>
            <a:pPr marL="0" indent="0">
              <a:buNone/>
            </a:pPr>
            <a:r>
              <a:rPr lang="en-US" dirty="0"/>
              <a:t>An option to set default values to the function parameters</a:t>
            </a:r>
          </a:p>
          <a:p>
            <a:endParaRPr lang="en-US" dirty="0"/>
          </a:p>
        </p:txBody>
      </p:sp>
      <p:sp>
        <p:nvSpPr>
          <p:cNvPr id="3" name="Title 2">
            <a:extLst>
              <a:ext uri="{FF2B5EF4-FFF2-40B4-BE49-F238E27FC236}">
                <a16:creationId xmlns:a16="http://schemas.microsoft.com/office/drawing/2014/main" id="{CCC219C1-9D4A-62C7-EE3F-692C6246AE80}"/>
              </a:ext>
            </a:extLst>
          </p:cNvPr>
          <p:cNvSpPr>
            <a:spLocks noGrp="1"/>
          </p:cNvSpPr>
          <p:nvPr>
            <p:ph type="ctrTitle"/>
          </p:nvPr>
        </p:nvSpPr>
        <p:spPr/>
        <p:txBody>
          <a:bodyPr>
            <a:normAutofit fontScale="90000"/>
          </a:bodyPr>
          <a:lstStyle/>
          <a:p>
            <a:br>
              <a:rPr lang="en-US" b="1" dirty="0"/>
            </a:br>
            <a:r>
              <a:rPr lang="en-US" dirty="0"/>
              <a:t>Default Parameter:</a:t>
            </a:r>
            <a:br>
              <a:rPr lang="en-US" dirty="0"/>
            </a:br>
            <a:endParaRPr lang="en-US" dirty="0"/>
          </a:p>
        </p:txBody>
      </p:sp>
      <p:pic>
        <p:nvPicPr>
          <p:cNvPr id="5" name="Picture 4">
            <a:extLst>
              <a:ext uri="{FF2B5EF4-FFF2-40B4-BE49-F238E27FC236}">
                <a16:creationId xmlns:a16="http://schemas.microsoft.com/office/drawing/2014/main" id="{4ADE58E9-5658-A060-7413-1DD92908CA78}"/>
              </a:ext>
            </a:extLst>
          </p:cNvPr>
          <p:cNvPicPr>
            <a:picLocks noChangeAspect="1"/>
          </p:cNvPicPr>
          <p:nvPr/>
        </p:nvPicPr>
        <p:blipFill>
          <a:blip r:embed="rId2"/>
          <a:stretch>
            <a:fillRect/>
          </a:stretch>
        </p:blipFill>
        <p:spPr>
          <a:xfrm>
            <a:off x="176212" y="2667000"/>
            <a:ext cx="8465961" cy="1981200"/>
          </a:xfrm>
          <a:prstGeom prst="rect">
            <a:avLst/>
          </a:prstGeom>
        </p:spPr>
      </p:pic>
      <p:pic>
        <p:nvPicPr>
          <p:cNvPr id="7" name="Picture 6">
            <a:extLst>
              <a:ext uri="{FF2B5EF4-FFF2-40B4-BE49-F238E27FC236}">
                <a16:creationId xmlns:a16="http://schemas.microsoft.com/office/drawing/2014/main" id="{E19A1CFC-3028-371E-55C4-C3F4AA6DBFF1}"/>
              </a:ext>
            </a:extLst>
          </p:cNvPr>
          <p:cNvPicPr>
            <a:picLocks noChangeAspect="1"/>
          </p:cNvPicPr>
          <p:nvPr/>
        </p:nvPicPr>
        <p:blipFill>
          <a:blip r:embed="rId3"/>
          <a:stretch>
            <a:fillRect/>
          </a:stretch>
        </p:blipFill>
        <p:spPr>
          <a:xfrm>
            <a:off x="2254329" y="5064177"/>
            <a:ext cx="3460671" cy="643563"/>
          </a:xfrm>
          <a:prstGeom prst="rect">
            <a:avLst/>
          </a:prstGeom>
        </p:spPr>
      </p:pic>
    </p:spTree>
    <p:extLst>
      <p:ext uri="{BB962C8B-B14F-4D97-AF65-F5344CB8AC3E}">
        <p14:creationId xmlns:p14="http://schemas.microsoft.com/office/powerpoint/2010/main" val="2613392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504C44-F4C9-8944-6442-AFCE953C4686}"/>
              </a:ext>
            </a:extLst>
          </p:cNvPr>
          <p:cNvSpPr>
            <a:spLocks noGrp="1"/>
          </p:cNvSpPr>
          <p:nvPr>
            <p:ph idx="1"/>
          </p:nvPr>
        </p:nvSpPr>
        <p:spPr>
          <a:xfrm>
            <a:off x="446314" y="1371600"/>
            <a:ext cx="8251372" cy="5333999"/>
          </a:xfrm>
        </p:spPr>
        <p:txBody>
          <a:bodyPr>
            <a:normAutofit/>
          </a:bodyPr>
          <a:lstStyle/>
          <a:p>
            <a:pPr marL="0" indent="0" algn="just">
              <a:buNone/>
            </a:pPr>
            <a:r>
              <a:rPr lang="en-US" sz="2400" dirty="0">
                <a:solidFill>
                  <a:srgbClr val="002060"/>
                </a:solidFill>
              </a:rPr>
              <a:t>The rest parameter is used to pass zero or more values to a function. We can declare it by prefixing the three "dot" characters ('...') before the parameter. The rest parameter is useful, where we have an undetermined number of parameters. </a:t>
            </a:r>
          </a:p>
          <a:p>
            <a:pPr marL="0" indent="0" algn="just">
              <a:buNone/>
            </a:pPr>
            <a:r>
              <a:rPr lang="en-US" sz="2400" dirty="0">
                <a:solidFill>
                  <a:srgbClr val="002060"/>
                </a:solidFill>
              </a:rPr>
              <a:t>Rules to follow in rest parameter:</a:t>
            </a:r>
          </a:p>
          <a:p>
            <a:pPr algn="just"/>
            <a:r>
              <a:rPr lang="en-US" sz="2400" dirty="0">
                <a:solidFill>
                  <a:srgbClr val="002060"/>
                </a:solidFill>
              </a:rPr>
              <a:t>Only one rest parameter is allowed in a function.</a:t>
            </a:r>
          </a:p>
          <a:p>
            <a:pPr algn="just"/>
            <a:r>
              <a:rPr lang="en-US" sz="2400" dirty="0">
                <a:solidFill>
                  <a:srgbClr val="002060"/>
                </a:solidFill>
              </a:rPr>
              <a:t>It must be an array type.</a:t>
            </a:r>
          </a:p>
          <a:p>
            <a:pPr algn="just"/>
            <a:r>
              <a:rPr lang="en-US" sz="2400" dirty="0">
                <a:solidFill>
                  <a:srgbClr val="002060"/>
                </a:solidFill>
              </a:rPr>
              <a:t>It must be the last parameter in a parameter list.</a:t>
            </a:r>
          </a:p>
          <a:p>
            <a:endParaRPr lang="en-US" dirty="0"/>
          </a:p>
        </p:txBody>
      </p:sp>
      <p:sp>
        <p:nvSpPr>
          <p:cNvPr id="3" name="Title 2">
            <a:extLst>
              <a:ext uri="{FF2B5EF4-FFF2-40B4-BE49-F238E27FC236}">
                <a16:creationId xmlns:a16="http://schemas.microsoft.com/office/drawing/2014/main" id="{0F1C0201-BE3C-5B32-C30D-23FBA3221CF0}"/>
              </a:ext>
            </a:extLst>
          </p:cNvPr>
          <p:cNvSpPr>
            <a:spLocks noGrp="1"/>
          </p:cNvSpPr>
          <p:nvPr>
            <p:ph type="ctrTitle"/>
          </p:nvPr>
        </p:nvSpPr>
        <p:spPr/>
        <p:txBody>
          <a:bodyPr>
            <a:normAutofit fontScale="90000"/>
          </a:bodyPr>
          <a:lstStyle/>
          <a:p>
            <a:br>
              <a:rPr lang="en-US" b="1" dirty="0"/>
            </a:br>
            <a:r>
              <a:rPr lang="en-US" dirty="0"/>
              <a:t>Rest Parameter:</a:t>
            </a:r>
            <a:br>
              <a:rPr lang="en-US" b="1" dirty="0"/>
            </a:br>
            <a:endParaRPr lang="en-US" dirty="0"/>
          </a:p>
        </p:txBody>
      </p:sp>
    </p:spTree>
    <p:extLst>
      <p:ext uri="{BB962C8B-B14F-4D97-AF65-F5344CB8AC3E}">
        <p14:creationId xmlns:p14="http://schemas.microsoft.com/office/powerpoint/2010/main" val="69467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37608E-2474-5758-0D8B-2BA7C44A2FC8}"/>
              </a:ext>
            </a:extLst>
          </p:cNvPr>
          <p:cNvPicPr>
            <a:picLocks noChangeAspect="1"/>
          </p:cNvPicPr>
          <p:nvPr/>
        </p:nvPicPr>
        <p:blipFill>
          <a:blip r:embed="rId2"/>
          <a:stretch>
            <a:fillRect/>
          </a:stretch>
        </p:blipFill>
        <p:spPr>
          <a:xfrm>
            <a:off x="685800" y="1371600"/>
            <a:ext cx="7336213" cy="3443287"/>
          </a:xfrm>
          <a:prstGeom prst="rect">
            <a:avLst/>
          </a:prstGeom>
        </p:spPr>
      </p:pic>
    </p:spTree>
    <p:extLst>
      <p:ext uri="{BB962C8B-B14F-4D97-AF65-F5344CB8AC3E}">
        <p14:creationId xmlns:p14="http://schemas.microsoft.com/office/powerpoint/2010/main" val="1786446757"/>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7117</TotalTime>
  <Words>729</Words>
  <Application>Microsoft Office PowerPoint</Application>
  <PresentationFormat>On-screen Show (4:3)</PresentationFormat>
  <Paragraphs>125</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Arial Black</vt:lpstr>
      <vt:lpstr>Arial Rounded MT Bold</vt:lpstr>
      <vt:lpstr>Calibri</vt:lpstr>
      <vt:lpstr>Courier New</vt:lpstr>
      <vt:lpstr>Verdana</vt:lpstr>
      <vt:lpstr>Verdana,Bold</vt:lpstr>
      <vt:lpstr>Wingdings</vt:lpstr>
      <vt:lpstr>Lpu theme final with copyright(S)</vt:lpstr>
      <vt:lpstr> CAP489 MOBILE APP DEVELOPMENT FRAMEWORKS </vt:lpstr>
      <vt:lpstr>Topics Covered</vt:lpstr>
      <vt:lpstr>Function Syntax</vt:lpstr>
      <vt:lpstr> void Return Type: </vt:lpstr>
      <vt:lpstr> Function with Parameters: </vt:lpstr>
      <vt:lpstr>   Optional Parameters </vt:lpstr>
      <vt:lpstr> Default Parameter: </vt:lpstr>
      <vt:lpstr> Rest Parameter: </vt:lpstr>
      <vt:lpstr>PowerPoint Presentation</vt:lpstr>
      <vt:lpstr>Class</vt:lpstr>
      <vt:lpstr>PowerPoint Presentation</vt:lpstr>
      <vt:lpstr>PowerPoint Presentation</vt:lpstr>
      <vt:lpstr>PowerPoint Presentation</vt:lpstr>
      <vt:lpstr>PowerPoint Presentation</vt:lpstr>
      <vt:lpstr> Encapsulation </vt:lpstr>
      <vt:lpstr>PowerPoint Presentation</vt:lpstr>
      <vt:lpstr>Inheritance </vt:lpstr>
      <vt:lpstr> Bank Account Hierarchy </vt:lpstr>
      <vt:lpstr>Inheritance: types of inheritance</vt:lpstr>
      <vt:lpstr>PowerPoint Presentation</vt:lpstr>
      <vt:lpstr> interface </vt:lpstr>
      <vt:lpstr>PowerPoint Presentation</vt:lpstr>
      <vt:lpstr>PowerPoint Presentation</vt:lpstr>
      <vt:lpstr>PowerPoint Presentation</vt:lpstr>
      <vt:lpstr>Any query?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hp</cp:lastModifiedBy>
  <cp:revision>396</cp:revision>
  <dcterms:created xsi:type="dcterms:W3CDTF">2014-05-25T11:13:57Z</dcterms:created>
  <dcterms:modified xsi:type="dcterms:W3CDTF">2024-02-14T08:39:50Z</dcterms:modified>
</cp:coreProperties>
</file>